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0"/>
  </p:notesMasterIdLst>
  <p:sldIdLst>
    <p:sldId id="256" r:id="rId2"/>
    <p:sldId id="274" r:id="rId3"/>
    <p:sldId id="273" r:id="rId4"/>
    <p:sldId id="276" r:id="rId5"/>
    <p:sldId id="275" r:id="rId6"/>
    <p:sldId id="277" r:id="rId7"/>
    <p:sldId id="278" r:id="rId8"/>
    <p:sldId id="279" r:id="rId9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5039" autoAdjust="0"/>
  </p:normalViewPr>
  <p:slideViewPr>
    <p:cSldViewPr snapToGrid="0" snapToObjects="1">
      <p:cViewPr varScale="1">
        <p:scale>
          <a:sx n="148" d="100"/>
          <a:sy n="148" d="100"/>
        </p:scale>
        <p:origin x="-5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9C5C1-FC65-4E5B-AAB7-4D163DE45262}" type="datetimeFigureOut">
              <a:rPr lang="sv-SE" smtClean="0"/>
              <a:t>2020-05-28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D56A-2907-4942-8A59-85EDDA90A9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33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D56A-2907-4942-8A59-85EDDA90A9B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80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D56A-2907-4942-8A59-85EDDA90A9B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6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D56A-2907-4942-8A59-85EDDA90A9B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35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D56A-2907-4942-8A59-85EDDA90A9B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29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D56A-2907-4942-8A59-85EDDA90A9B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78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D56A-2907-4942-8A59-85EDDA90A9B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669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>
          <a:xfrm>
            <a:off x="0" y="2533120"/>
            <a:ext cx="9144000" cy="360012"/>
          </a:xfrm>
        </p:spPr>
        <p:txBody>
          <a:bodyPr/>
          <a:lstStyle/>
          <a:p>
            <a:r>
              <a:rPr lang="sv-SE" dirty="0" smtClean="0"/>
              <a:t>Socialförvaltningen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4800" dirty="0" smtClean="0"/>
              <a:t>Hot och våld</a:t>
            </a:r>
            <a:endParaRPr lang="sv-SE" sz="4800" dirty="0"/>
          </a:p>
        </p:txBody>
      </p:sp>
      <p:sp>
        <p:nvSpPr>
          <p:cNvPr id="5" name="Platshållare för text 1"/>
          <p:cNvSpPr txBox="1">
            <a:spLocks/>
          </p:cNvSpPr>
          <p:nvPr/>
        </p:nvSpPr>
        <p:spPr>
          <a:xfrm>
            <a:off x="0" y="300070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5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smtClean="0"/>
              <a:t>Uppdaterad 2020-05-26</a:t>
            </a:r>
            <a:endParaRPr lang="sv-SE" sz="1000" dirty="0" smtClean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Instruktioner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9" y="1573161"/>
            <a:ext cx="8205748" cy="1448335"/>
          </a:xfrm>
        </p:spPr>
        <p:txBody>
          <a:bodyPr/>
          <a:lstStyle/>
          <a:p>
            <a:r>
              <a:rPr lang="sv-SE" altLang="sv-SE" sz="1400" dirty="0">
                <a:solidFill>
                  <a:schemeClr val="tx1"/>
                </a:solidFill>
              </a:rPr>
              <a:t>Syftet med denna presentation är att diskutera hot och våld på socialförvaltningen.</a:t>
            </a:r>
            <a:endParaRPr lang="sv-SE" altLang="sv-SE" sz="1400" i="1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Detta bildspel ska visas en gång årligen på </a:t>
            </a:r>
            <a:r>
              <a:rPr lang="sv-SE" altLang="sv-SE" sz="1400" dirty="0" smtClean="0">
                <a:solidFill>
                  <a:schemeClr val="tx1"/>
                </a:solidFill>
              </a:rPr>
              <a:t>APT. 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Detta bildspel är även en del av introduktionen för </a:t>
            </a:r>
            <a:r>
              <a:rPr lang="sv-SE" altLang="sv-SE" sz="1400" dirty="0" smtClean="0">
                <a:solidFill>
                  <a:schemeClr val="tx1"/>
                </a:solidFill>
              </a:rPr>
              <a:t>nyanställda. 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Bildspelet är en del av kraven gällande information inom systematisk </a:t>
            </a:r>
            <a:r>
              <a:rPr lang="sv-SE" altLang="sv-SE" sz="1400" dirty="0" smtClean="0">
                <a:solidFill>
                  <a:schemeClr val="tx1"/>
                </a:solidFill>
              </a:rPr>
              <a:t>arbetsmiljö.</a:t>
            </a:r>
            <a:endParaRPr lang="sv-SE" altLang="sv-SE" sz="140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8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520808" y="441582"/>
            <a:ext cx="6427809" cy="214022"/>
          </a:xfrm>
        </p:spPr>
        <p:txBody>
          <a:bodyPr/>
          <a:lstStyle/>
          <a:p>
            <a:r>
              <a:rPr lang="sv-SE" dirty="0" smtClean="0"/>
              <a:t>Hot och våld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294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Hot och våld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666726"/>
            <a:ext cx="8318392" cy="3376526"/>
          </a:xfrm>
        </p:spPr>
        <p:txBody>
          <a:bodyPr/>
          <a:lstStyle/>
          <a:p>
            <a:pPr>
              <a:buNone/>
            </a:pPr>
            <a:endParaRPr lang="sv-SE" altLang="sv-SE" dirty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sv-SE" altLang="sv-SE" dirty="0">
                <a:solidFill>
                  <a:schemeClr val="tx1"/>
                </a:solidFill>
              </a:rPr>
              <a:t>Förekomsten av hot och våld ska </a:t>
            </a:r>
          </a:p>
          <a:p>
            <a:pPr>
              <a:buFont typeface="Wingdings 2" pitchFamily="18" charset="2"/>
              <a:buNone/>
            </a:pPr>
            <a:r>
              <a:rPr lang="sv-SE" altLang="sv-SE" dirty="0">
                <a:solidFill>
                  <a:schemeClr val="tx1"/>
                </a:solidFill>
              </a:rPr>
              <a:t>aldrig accepteras. Alla former av hot och</a:t>
            </a:r>
          </a:p>
          <a:p>
            <a:pPr>
              <a:buFont typeface="Wingdings 2" pitchFamily="18" charset="2"/>
              <a:buNone/>
            </a:pPr>
            <a:r>
              <a:rPr lang="sv-SE" altLang="sv-SE" dirty="0">
                <a:solidFill>
                  <a:schemeClr val="tx1"/>
                </a:solidFill>
              </a:rPr>
              <a:t>våld måste tas på allvar.</a:t>
            </a:r>
          </a:p>
          <a:p>
            <a:pPr>
              <a:buFont typeface="Wingdings 2" pitchFamily="18" charset="2"/>
              <a:buNone/>
            </a:pPr>
            <a:endParaRPr lang="sv-SE" altLang="sv-SE" dirty="0">
              <a:solidFill>
                <a:schemeClr val="tx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sv-SE" altLang="sv-SE" dirty="0">
                <a:solidFill>
                  <a:schemeClr val="tx1"/>
                </a:solidFill>
              </a:rPr>
              <a:t>Arbetet gällande hot och våld </a:t>
            </a:r>
          </a:p>
          <a:p>
            <a:pPr>
              <a:buFont typeface="Wingdings 2" pitchFamily="18" charset="2"/>
              <a:buNone/>
            </a:pPr>
            <a:r>
              <a:rPr lang="sv-SE" altLang="sv-SE" dirty="0">
                <a:solidFill>
                  <a:schemeClr val="tx1"/>
                </a:solidFill>
              </a:rPr>
              <a:t>handlar om förberedelse, kunskap i stunden </a:t>
            </a:r>
          </a:p>
          <a:p>
            <a:pPr>
              <a:buFont typeface="Wingdings 2" pitchFamily="18" charset="2"/>
              <a:buNone/>
            </a:pPr>
            <a:r>
              <a:rPr lang="sv-SE" altLang="sv-SE" dirty="0">
                <a:solidFill>
                  <a:schemeClr val="tx1"/>
                </a:solidFill>
              </a:rPr>
              <a:t>och stöd efteråt.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9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Hot och våld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44901" y="1384852"/>
            <a:ext cx="8318392" cy="2378765"/>
          </a:xfrm>
        </p:spPr>
        <p:txBody>
          <a:bodyPr numCol="2"/>
          <a:lstStyle/>
          <a:p>
            <a:r>
              <a:rPr lang="sv-SE" altLang="sv-SE" sz="1400" dirty="0">
                <a:solidFill>
                  <a:schemeClr val="tx1"/>
                </a:solidFill>
              </a:rPr>
              <a:t>Ni ska nu gå igenom den inventering vi bett er titta på före </a:t>
            </a:r>
            <a:r>
              <a:rPr lang="sv-SE" altLang="sv-SE" sz="1400" dirty="0" smtClean="0">
                <a:solidFill>
                  <a:schemeClr val="tx1"/>
                </a:solidFill>
              </a:rPr>
              <a:t>mötet.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Antagen av ledningsgruppen </a:t>
            </a:r>
            <a:r>
              <a:rPr lang="sv-SE" altLang="sv-SE" sz="1400" dirty="0" smtClean="0">
                <a:solidFill>
                  <a:schemeClr val="tx1"/>
                </a:solidFill>
              </a:rPr>
              <a:t>IFO.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Syftet är att undersöka arbetssituationen för att minska risk för hot och </a:t>
            </a:r>
            <a:r>
              <a:rPr lang="sv-SE" altLang="sv-SE" sz="1400" dirty="0" smtClean="0">
                <a:solidFill>
                  <a:schemeClr val="tx1"/>
                </a:solidFill>
              </a:rPr>
              <a:t>våld.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Revideras </a:t>
            </a:r>
            <a:r>
              <a:rPr lang="sv-SE" altLang="sv-SE" sz="1400" dirty="0" smtClean="0">
                <a:solidFill>
                  <a:schemeClr val="tx1"/>
                </a:solidFill>
              </a:rPr>
              <a:t>årligen.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Finns i </a:t>
            </a:r>
            <a:r>
              <a:rPr lang="sv-SE" altLang="sv-SE" sz="1400" dirty="0" smtClean="0">
                <a:solidFill>
                  <a:schemeClr val="tx1"/>
                </a:solidFill>
              </a:rPr>
              <a:t>socialförvaltningens ledningssystem.</a:t>
            </a:r>
            <a:endParaRPr lang="sv-SE" altLang="sv-SE" sz="1400" dirty="0">
              <a:solidFill>
                <a:schemeClr val="tx1"/>
              </a:solidFill>
            </a:endParaRPr>
          </a:p>
          <a:p>
            <a:pPr>
              <a:buNone/>
            </a:pP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7" y="710362"/>
            <a:ext cx="8404531" cy="457528"/>
          </a:xfrm>
        </p:spPr>
        <p:txBody>
          <a:bodyPr/>
          <a:lstStyle/>
          <a:p>
            <a:r>
              <a:rPr lang="sv-SE" dirty="0" smtClean="0"/>
              <a:t>Årlig inventering och riskbedömning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92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544901" y="452704"/>
            <a:ext cx="6239721" cy="257658"/>
          </a:xfrm>
        </p:spPr>
        <p:txBody>
          <a:bodyPr/>
          <a:lstStyle/>
          <a:p>
            <a:r>
              <a:rPr lang="sv-SE" dirty="0" smtClean="0"/>
              <a:t>Hot och våld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Rutiner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573161"/>
            <a:ext cx="7158827" cy="2674161"/>
          </a:xfrm>
        </p:spPr>
        <p:txBody>
          <a:bodyPr/>
          <a:lstStyle/>
          <a:p>
            <a:r>
              <a:rPr lang="sv-SE" altLang="sv-SE" sz="1400" dirty="0">
                <a:solidFill>
                  <a:schemeClr val="tx1"/>
                </a:solidFill>
                <a:cs typeface="Times New Roman" pitchFamily="18" charset="0"/>
              </a:rPr>
              <a:t>Ni ska nu gå igenom de rutiner vi bett er titta på före </a:t>
            </a:r>
            <a:r>
              <a:rPr lang="sv-SE" altLang="sv-SE" sz="1400" dirty="0" smtClean="0">
                <a:solidFill>
                  <a:schemeClr val="tx1"/>
                </a:solidFill>
                <a:cs typeface="Times New Roman" pitchFamily="18" charset="0"/>
              </a:rPr>
              <a:t>mötet.</a:t>
            </a:r>
            <a:endParaRPr lang="sv-SE" altLang="sv-SE" sz="1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Dessa finns i </a:t>
            </a:r>
            <a:r>
              <a:rPr lang="sv-SE" altLang="sv-SE" sz="1400" dirty="0" smtClean="0">
                <a:solidFill>
                  <a:schemeClr val="tx1"/>
                </a:solidFill>
              </a:rPr>
              <a:t>socialförvaltningens ledningssystem.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Arbetstagaren är skyldig att följa aktuella </a:t>
            </a:r>
            <a:r>
              <a:rPr lang="sv-SE" altLang="sv-SE" sz="1400" dirty="0" smtClean="0">
                <a:solidFill>
                  <a:schemeClr val="tx1"/>
                </a:solidFill>
              </a:rPr>
              <a:t>rutiner.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Arbetsledaren ansvarar för att följa upp att rutinerna </a:t>
            </a:r>
            <a:r>
              <a:rPr lang="sv-SE" altLang="sv-SE" sz="1400" dirty="0" smtClean="0">
                <a:solidFill>
                  <a:schemeClr val="tx1"/>
                </a:solidFill>
              </a:rPr>
              <a:t>följs.</a:t>
            </a:r>
            <a:endParaRPr lang="sv-SE" altLang="sv-S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8677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544901" y="452704"/>
            <a:ext cx="6239721" cy="257658"/>
          </a:xfrm>
        </p:spPr>
        <p:txBody>
          <a:bodyPr/>
          <a:lstStyle/>
          <a:p>
            <a:r>
              <a:rPr lang="sv-SE" dirty="0" smtClean="0"/>
              <a:t>Hot och våld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Riskbedömning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573161"/>
            <a:ext cx="7158827" cy="2674161"/>
          </a:xfrm>
        </p:spPr>
        <p:txBody>
          <a:bodyPr/>
          <a:lstStyle/>
          <a:p>
            <a:r>
              <a:rPr lang="sv-SE" altLang="sv-SE" sz="1400" dirty="0">
                <a:solidFill>
                  <a:schemeClr val="tx1"/>
                </a:solidFill>
              </a:rPr>
              <a:t>Viktig del av arbetet att minska risk för hot och </a:t>
            </a:r>
            <a:r>
              <a:rPr lang="sv-SE" altLang="sv-SE" sz="1400" dirty="0" smtClean="0">
                <a:solidFill>
                  <a:schemeClr val="tx1"/>
                </a:solidFill>
              </a:rPr>
              <a:t>våld.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Riskbedömning är en färskvara som ska ske </a:t>
            </a:r>
            <a:r>
              <a:rPr lang="sv-SE" altLang="sv-SE" sz="1400" dirty="0" smtClean="0">
                <a:solidFill>
                  <a:schemeClr val="tx1"/>
                </a:solidFill>
              </a:rPr>
              <a:t>ofta.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Lita på din </a:t>
            </a:r>
            <a:r>
              <a:rPr lang="sv-SE" altLang="sv-SE" sz="1400" dirty="0" smtClean="0">
                <a:solidFill>
                  <a:schemeClr val="tx1"/>
                </a:solidFill>
              </a:rPr>
              <a:t>känsla.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Prata med dina medarbetare och din </a:t>
            </a:r>
            <a:r>
              <a:rPr lang="sv-SE" altLang="sv-SE" sz="1400" dirty="0" smtClean="0">
                <a:solidFill>
                  <a:schemeClr val="tx1"/>
                </a:solidFill>
              </a:rPr>
              <a:t>chef.</a:t>
            </a:r>
            <a:endParaRPr lang="sv-SE" altLang="sv-SE" sz="1400" dirty="0">
              <a:solidFill>
                <a:schemeClr val="tx1"/>
              </a:solidFill>
            </a:endParaRPr>
          </a:p>
          <a:p>
            <a:r>
              <a:rPr lang="sv-SE" altLang="sv-SE" sz="1400" dirty="0">
                <a:solidFill>
                  <a:schemeClr val="tx1"/>
                </a:solidFill>
              </a:rPr>
              <a:t>Använd larm vid </a:t>
            </a:r>
            <a:r>
              <a:rPr lang="sv-SE" altLang="sv-SE" sz="1400" dirty="0" smtClean="0">
                <a:solidFill>
                  <a:schemeClr val="tx1"/>
                </a:solidFill>
              </a:rPr>
              <a:t>behov.</a:t>
            </a:r>
            <a:endParaRPr lang="sv-SE" altLang="sv-SE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6899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544901" y="452704"/>
            <a:ext cx="6239721" cy="257658"/>
          </a:xfrm>
        </p:spPr>
        <p:txBody>
          <a:bodyPr/>
          <a:lstStyle/>
          <a:p>
            <a:r>
              <a:rPr lang="sv-SE" dirty="0" smtClean="0"/>
              <a:t>Hot och våld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Delaktighet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434952"/>
            <a:ext cx="7403992" cy="267416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v-SE" altLang="sv-SE" sz="1400" dirty="0">
                <a:solidFill>
                  <a:schemeClr val="tx1"/>
                </a:solidFill>
              </a:rPr>
              <a:t>Arbetet mot hot och våld ska vara en </a:t>
            </a:r>
            <a:r>
              <a:rPr lang="sv-SE" altLang="sv-SE" sz="1400" dirty="0" smtClean="0">
                <a:solidFill>
                  <a:schemeClr val="tx1"/>
                </a:solidFill>
              </a:rPr>
              <a:t>löpande </a:t>
            </a:r>
            <a:r>
              <a:rPr lang="sv-SE" altLang="sv-SE" sz="1400" dirty="0">
                <a:solidFill>
                  <a:schemeClr val="tx1"/>
                </a:solidFill>
              </a:rPr>
              <a:t>del av vår </a:t>
            </a:r>
            <a:r>
              <a:rPr lang="sv-SE" altLang="sv-SE" sz="1400" dirty="0" smtClean="0">
                <a:solidFill>
                  <a:schemeClr val="tx1"/>
                </a:solidFill>
              </a:rPr>
              <a:t>verksamhet, </a:t>
            </a:r>
            <a:r>
              <a:rPr lang="sv-SE" altLang="sv-SE" sz="1400" dirty="0">
                <a:solidFill>
                  <a:schemeClr val="tx1"/>
                </a:solidFill>
              </a:rPr>
              <a:t>så berätta </a:t>
            </a:r>
            <a:r>
              <a:rPr lang="sv-SE" altLang="sv-SE" sz="1400" dirty="0" smtClean="0">
                <a:solidFill>
                  <a:schemeClr val="tx1"/>
                </a:solidFill>
              </a:rPr>
              <a:t>för din </a:t>
            </a:r>
          </a:p>
          <a:p>
            <a:pPr>
              <a:buFont typeface="Wingdings 2" pitchFamily="18" charset="2"/>
              <a:buNone/>
            </a:pPr>
            <a:r>
              <a:rPr lang="sv-SE" altLang="sv-SE" sz="1400" dirty="0">
                <a:solidFill>
                  <a:schemeClr val="tx1"/>
                </a:solidFill>
              </a:rPr>
              <a:t>a</a:t>
            </a:r>
            <a:r>
              <a:rPr lang="sv-SE" altLang="sv-SE" sz="1400" dirty="0" smtClean="0">
                <a:solidFill>
                  <a:schemeClr val="tx1"/>
                </a:solidFill>
              </a:rPr>
              <a:t>rbetsledare om </a:t>
            </a:r>
            <a:r>
              <a:rPr lang="sv-SE" altLang="sv-SE" sz="1400" dirty="0">
                <a:solidFill>
                  <a:schemeClr val="tx1"/>
                </a:solidFill>
              </a:rPr>
              <a:t>du har idéer </a:t>
            </a:r>
            <a:r>
              <a:rPr lang="sv-SE" altLang="sv-SE" sz="1400" dirty="0" smtClean="0">
                <a:solidFill>
                  <a:schemeClr val="tx1"/>
                </a:solidFill>
              </a:rPr>
              <a:t>kring </a:t>
            </a:r>
            <a:r>
              <a:rPr lang="sv-SE" altLang="sv-SE" sz="1400" dirty="0">
                <a:solidFill>
                  <a:schemeClr val="tx1"/>
                </a:solidFill>
              </a:rPr>
              <a:t>hur vi ska arbeta med detta </a:t>
            </a:r>
            <a:r>
              <a:rPr lang="sv-SE" altLang="sv-SE" sz="1400" dirty="0" smtClean="0">
                <a:solidFill>
                  <a:schemeClr val="tx1"/>
                </a:solidFill>
              </a:rPr>
              <a:t>område </a:t>
            </a:r>
            <a:r>
              <a:rPr lang="sv-SE" altLang="sv-SE" sz="1400" dirty="0">
                <a:solidFill>
                  <a:schemeClr val="tx1"/>
                </a:solidFill>
              </a:rPr>
              <a:t>eller om du </a:t>
            </a:r>
            <a:r>
              <a:rPr lang="sv-SE" altLang="sv-SE" sz="1400" dirty="0" smtClean="0">
                <a:solidFill>
                  <a:schemeClr val="tx1"/>
                </a:solidFill>
              </a:rPr>
              <a:t>tycker</a:t>
            </a:r>
          </a:p>
          <a:p>
            <a:pPr>
              <a:buFont typeface="Wingdings 2" pitchFamily="18" charset="2"/>
              <a:buNone/>
            </a:pPr>
            <a:r>
              <a:rPr lang="sv-SE" altLang="sv-SE" sz="1400" dirty="0" smtClean="0">
                <a:solidFill>
                  <a:schemeClr val="tx1"/>
                </a:solidFill>
              </a:rPr>
              <a:t>att </a:t>
            </a:r>
            <a:r>
              <a:rPr lang="sv-SE" altLang="sv-SE" sz="1400" dirty="0">
                <a:solidFill>
                  <a:schemeClr val="tx1"/>
                </a:solidFill>
              </a:rPr>
              <a:t>det </a:t>
            </a:r>
            <a:r>
              <a:rPr lang="sv-SE" altLang="sv-SE" sz="1400" dirty="0" smtClean="0">
                <a:solidFill>
                  <a:schemeClr val="tx1"/>
                </a:solidFill>
              </a:rPr>
              <a:t>fattas </a:t>
            </a:r>
            <a:r>
              <a:rPr lang="sv-SE" altLang="sv-SE" sz="1400" dirty="0">
                <a:solidFill>
                  <a:schemeClr val="tx1"/>
                </a:solidFill>
              </a:rPr>
              <a:t>rutiner. 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2152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>
          <a:xfrm>
            <a:off x="544901" y="452704"/>
            <a:ext cx="6239721" cy="257658"/>
          </a:xfrm>
        </p:spPr>
        <p:txBody>
          <a:bodyPr/>
          <a:lstStyle/>
          <a:p>
            <a:r>
              <a:rPr lang="sv-SE" dirty="0" smtClean="0"/>
              <a:t>Hot och våld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Diskussionsfrågor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20808" y="1341248"/>
            <a:ext cx="7158827" cy="2674161"/>
          </a:xfrm>
        </p:spPr>
        <p:txBody>
          <a:bodyPr/>
          <a:lstStyle/>
          <a:p>
            <a:r>
              <a:rPr lang="sv-SE" altLang="sv-SE" sz="1400" dirty="0">
                <a:solidFill>
                  <a:schemeClr val="tx1"/>
                </a:solidFill>
              </a:rPr>
              <a:t>I vilken arbetssituation tycker ni att risken för hot och våld är störst?</a:t>
            </a:r>
          </a:p>
          <a:p>
            <a:r>
              <a:rPr lang="sv-SE" altLang="sv-SE" sz="1400" dirty="0">
                <a:solidFill>
                  <a:schemeClr val="tx1"/>
                </a:solidFill>
              </a:rPr>
              <a:t>Vilket stöd är viktigt att man får efter man varit med om en otäck händelse?</a:t>
            </a:r>
          </a:p>
          <a:p>
            <a:r>
              <a:rPr lang="sv-SE" altLang="sv-SE" sz="1400" dirty="0">
                <a:solidFill>
                  <a:schemeClr val="tx1"/>
                </a:solidFill>
              </a:rPr>
              <a:t>Är det något i vårt arbetssätt eller i vår lokal som behöver ändras för att minska risken för hot eller våld?</a:t>
            </a:r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35089302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336</Words>
  <Application>Microsoft Office PowerPoint</Application>
  <PresentationFormat>Bildspel på skärmen (16:9)</PresentationFormat>
  <Paragraphs>54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Lundvall</dc:creator>
  <cp:lastModifiedBy>Bäckström, Carina</cp:lastModifiedBy>
  <cp:revision>121</cp:revision>
  <dcterms:created xsi:type="dcterms:W3CDTF">2015-12-21T10:33:10Z</dcterms:created>
  <dcterms:modified xsi:type="dcterms:W3CDTF">2020-05-28T06:25:52Z</dcterms:modified>
</cp:coreProperties>
</file>