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85" r:id="rId2"/>
    <p:sldId id="359" r:id="rId3"/>
    <p:sldId id="378" r:id="rId4"/>
    <p:sldId id="380" r:id="rId5"/>
    <p:sldId id="379" r:id="rId6"/>
    <p:sldId id="377" r:id="rId7"/>
    <p:sldId id="382" r:id="rId8"/>
    <p:sldId id="383" r:id="rId9"/>
    <p:sldId id="384" r:id="rId10"/>
    <p:sldId id="386" r:id="rId11"/>
    <p:sldId id="387" r:id="rId12"/>
    <p:sldId id="385"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6" userDrawn="1">
          <p15:clr>
            <a:srgbClr val="A4A3A4"/>
          </p15:clr>
        </p15:guide>
        <p15:guide id="2" pos="393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showGuides="1">
      <p:cViewPr varScale="1">
        <p:scale>
          <a:sx n="109" d="100"/>
          <a:sy n="109" d="100"/>
        </p:scale>
        <p:origin x="672" y="102"/>
      </p:cViewPr>
      <p:guideLst>
        <p:guide orient="horz" pos="1026"/>
        <p:guide pos="393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DE5F99-AEF3-4A59-8940-CA4C114869D7}" type="datetimeFigureOut">
              <a:rPr lang="sv-SE" smtClean="0"/>
              <a:t>2025-10-21</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55E6F7-562B-413C-8838-E18962B1F8F2}" type="slidenum">
              <a:rPr lang="sv-SE" smtClean="0"/>
              <a:t>‹#›</a:t>
            </a:fld>
            <a:endParaRPr lang="sv-SE"/>
          </a:p>
        </p:txBody>
      </p:sp>
    </p:spTree>
    <p:extLst>
      <p:ext uri="{BB962C8B-B14F-4D97-AF65-F5344CB8AC3E}">
        <p14:creationId xmlns:p14="http://schemas.microsoft.com/office/powerpoint/2010/main" val="1755040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D55E6F7-562B-413C-8838-E18962B1F8F2}" type="slidenum">
              <a:rPr lang="sv-SE" smtClean="0"/>
              <a:t>7</a:t>
            </a:fld>
            <a:endParaRPr lang="sv-SE"/>
          </a:p>
        </p:txBody>
      </p:sp>
    </p:spTree>
    <p:extLst>
      <p:ext uri="{BB962C8B-B14F-4D97-AF65-F5344CB8AC3E}">
        <p14:creationId xmlns:p14="http://schemas.microsoft.com/office/powerpoint/2010/main" val="1066766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346116-06EF-244A-44EE-9AB85F7DA7F9}"/>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111E6C7A-0188-8390-3F93-67AFB650AE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C400B00A-1314-71C0-AF5C-283502B25FA7}"/>
              </a:ext>
            </a:extLst>
          </p:cNvPr>
          <p:cNvSpPr>
            <a:spLocks noGrp="1"/>
          </p:cNvSpPr>
          <p:nvPr>
            <p:ph type="dt" sz="half" idx="10"/>
          </p:nvPr>
        </p:nvSpPr>
        <p:spPr/>
        <p:txBody>
          <a:bodyPr/>
          <a:lstStyle/>
          <a:p>
            <a:fld id="{323FA473-3A70-414F-852C-B70A234222A8}" type="datetimeFigureOut">
              <a:rPr lang="sv-SE" smtClean="0"/>
              <a:t>2025-10-21</a:t>
            </a:fld>
            <a:endParaRPr lang="sv-SE"/>
          </a:p>
        </p:txBody>
      </p:sp>
      <p:sp>
        <p:nvSpPr>
          <p:cNvPr id="5" name="Platshållare för sidfot 4">
            <a:extLst>
              <a:ext uri="{FF2B5EF4-FFF2-40B4-BE49-F238E27FC236}">
                <a16:creationId xmlns:a16="http://schemas.microsoft.com/office/drawing/2014/main" id="{5B6A2A6F-5340-AECB-D1CA-8BC391B8948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1208DF5-86D5-0EF6-C692-44C360DE2285}"/>
              </a:ext>
            </a:extLst>
          </p:cNvPr>
          <p:cNvSpPr>
            <a:spLocks noGrp="1"/>
          </p:cNvSpPr>
          <p:nvPr>
            <p:ph type="sldNum" sz="quarter" idx="12"/>
          </p:nvPr>
        </p:nvSpPr>
        <p:spPr/>
        <p:txBody>
          <a:bodyPr/>
          <a:lstStyle/>
          <a:p>
            <a:fld id="{2E17D50D-C329-4CCC-B9A8-50C847CF1CE6}" type="slidenum">
              <a:rPr lang="sv-SE" smtClean="0"/>
              <a:t>‹#›</a:t>
            </a:fld>
            <a:endParaRPr lang="sv-SE"/>
          </a:p>
        </p:txBody>
      </p:sp>
    </p:spTree>
    <p:extLst>
      <p:ext uri="{BB962C8B-B14F-4D97-AF65-F5344CB8AC3E}">
        <p14:creationId xmlns:p14="http://schemas.microsoft.com/office/powerpoint/2010/main" val="1800314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8B1F4C3-FBE6-2483-3369-FBB39E4685A8}"/>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71B2992-DC78-49C4-AF37-C251AD1D2415}"/>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56EEFC3-921D-EDC1-5389-996B0746C5F8}"/>
              </a:ext>
            </a:extLst>
          </p:cNvPr>
          <p:cNvSpPr>
            <a:spLocks noGrp="1"/>
          </p:cNvSpPr>
          <p:nvPr>
            <p:ph type="dt" sz="half" idx="10"/>
          </p:nvPr>
        </p:nvSpPr>
        <p:spPr/>
        <p:txBody>
          <a:bodyPr/>
          <a:lstStyle/>
          <a:p>
            <a:fld id="{323FA473-3A70-414F-852C-B70A234222A8}" type="datetimeFigureOut">
              <a:rPr lang="sv-SE" smtClean="0"/>
              <a:t>2025-10-21</a:t>
            </a:fld>
            <a:endParaRPr lang="sv-SE"/>
          </a:p>
        </p:txBody>
      </p:sp>
      <p:sp>
        <p:nvSpPr>
          <p:cNvPr id="5" name="Platshållare för sidfot 4">
            <a:extLst>
              <a:ext uri="{FF2B5EF4-FFF2-40B4-BE49-F238E27FC236}">
                <a16:creationId xmlns:a16="http://schemas.microsoft.com/office/drawing/2014/main" id="{2FB9DCC7-404B-D37F-16D2-55CB572FBC8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FF3F31A-AA02-E2E5-124D-6DD7685B13E6}"/>
              </a:ext>
            </a:extLst>
          </p:cNvPr>
          <p:cNvSpPr>
            <a:spLocks noGrp="1"/>
          </p:cNvSpPr>
          <p:nvPr>
            <p:ph type="sldNum" sz="quarter" idx="12"/>
          </p:nvPr>
        </p:nvSpPr>
        <p:spPr/>
        <p:txBody>
          <a:bodyPr/>
          <a:lstStyle/>
          <a:p>
            <a:fld id="{2E17D50D-C329-4CCC-B9A8-50C847CF1CE6}" type="slidenum">
              <a:rPr lang="sv-SE" smtClean="0"/>
              <a:t>‹#›</a:t>
            </a:fld>
            <a:endParaRPr lang="sv-SE"/>
          </a:p>
        </p:txBody>
      </p:sp>
    </p:spTree>
    <p:extLst>
      <p:ext uri="{BB962C8B-B14F-4D97-AF65-F5344CB8AC3E}">
        <p14:creationId xmlns:p14="http://schemas.microsoft.com/office/powerpoint/2010/main" val="235356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6C79BD20-2F40-2FA3-69CB-9DCADE490BC4}"/>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C6A337AD-6D66-94F6-5D86-01CDE520CF57}"/>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AA2B21F-6E3D-4B0F-4DEF-CDDAFF5D320C}"/>
              </a:ext>
            </a:extLst>
          </p:cNvPr>
          <p:cNvSpPr>
            <a:spLocks noGrp="1"/>
          </p:cNvSpPr>
          <p:nvPr>
            <p:ph type="dt" sz="half" idx="10"/>
          </p:nvPr>
        </p:nvSpPr>
        <p:spPr/>
        <p:txBody>
          <a:bodyPr/>
          <a:lstStyle/>
          <a:p>
            <a:fld id="{323FA473-3A70-414F-852C-B70A234222A8}" type="datetimeFigureOut">
              <a:rPr lang="sv-SE" smtClean="0"/>
              <a:t>2025-10-21</a:t>
            </a:fld>
            <a:endParaRPr lang="sv-SE"/>
          </a:p>
        </p:txBody>
      </p:sp>
      <p:sp>
        <p:nvSpPr>
          <p:cNvPr id="5" name="Platshållare för sidfot 4">
            <a:extLst>
              <a:ext uri="{FF2B5EF4-FFF2-40B4-BE49-F238E27FC236}">
                <a16:creationId xmlns:a16="http://schemas.microsoft.com/office/drawing/2014/main" id="{F3267323-BEB2-F01D-1B67-2963FC00593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5BBDD97-366A-A6D4-C270-865C18A16C79}"/>
              </a:ext>
            </a:extLst>
          </p:cNvPr>
          <p:cNvSpPr>
            <a:spLocks noGrp="1"/>
          </p:cNvSpPr>
          <p:nvPr>
            <p:ph type="sldNum" sz="quarter" idx="12"/>
          </p:nvPr>
        </p:nvSpPr>
        <p:spPr/>
        <p:txBody>
          <a:bodyPr/>
          <a:lstStyle/>
          <a:p>
            <a:fld id="{2E17D50D-C329-4CCC-B9A8-50C847CF1CE6}" type="slidenum">
              <a:rPr lang="sv-SE" smtClean="0"/>
              <a:t>‹#›</a:t>
            </a:fld>
            <a:endParaRPr lang="sv-SE"/>
          </a:p>
        </p:txBody>
      </p:sp>
    </p:spTree>
    <p:extLst>
      <p:ext uri="{BB962C8B-B14F-4D97-AF65-F5344CB8AC3E}">
        <p14:creationId xmlns:p14="http://schemas.microsoft.com/office/powerpoint/2010/main" val="3274944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om">
    <p:spTree>
      <p:nvGrpSpPr>
        <p:cNvPr id="1" name=""/>
        <p:cNvGrpSpPr/>
        <p:nvPr/>
      </p:nvGrpSpPr>
      <p:grpSpPr>
        <a:xfrm>
          <a:off x="0" y="0"/>
          <a:ext cx="0" cy="0"/>
          <a:chOff x="0" y="0"/>
          <a:chExt cx="0" cy="0"/>
        </a:xfrm>
      </p:grpSpPr>
      <p:pic>
        <p:nvPicPr>
          <p:cNvPr id="7" name="Bildobjekt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82818" y="6097016"/>
            <a:ext cx="1446197" cy="442493"/>
          </a:xfrm>
          <a:prstGeom prst="rect">
            <a:avLst/>
          </a:prstGeom>
        </p:spPr>
      </p:pic>
      <p:sp>
        <p:nvSpPr>
          <p:cNvPr id="9" name="Rubrik 1"/>
          <p:cNvSpPr>
            <a:spLocks noGrp="1"/>
          </p:cNvSpPr>
          <p:nvPr>
            <p:ph type="title"/>
          </p:nvPr>
        </p:nvSpPr>
        <p:spPr>
          <a:xfrm>
            <a:off x="5830474" y="495831"/>
            <a:ext cx="5898465" cy="625475"/>
          </a:xfrm>
          <a:prstGeom prst="rect">
            <a:avLst/>
          </a:prstGeom>
        </p:spPr>
        <p:txBody>
          <a:bodyPr/>
          <a:lstStyle>
            <a:lvl1pPr>
              <a:defRPr sz="3600">
                <a:latin typeface="+mn-lt"/>
              </a:defRPr>
            </a:lvl1pPr>
          </a:lstStyle>
          <a:p>
            <a:r>
              <a:rPr lang="sv-SE" dirty="0"/>
              <a:t>Klicka här för att ändra format</a:t>
            </a:r>
          </a:p>
        </p:txBody>
      </p:sp>
      <p:sp>
        <p:nvSpPr>
          <p:cNvPr id="10" name="Platshållare för bild 15"/>
          <p:cNvSpPr>
            <a:spLocks noGrp="1"/>
          </p:cNvSpPr>
          <p:nvPr>
            <p:ph type="pic" sz="quarter" idx="15"/>
          </p:nvPr>
        </p:nvSpPr>
        <p:spPr>
          <a:xfrm>
            <a:off x="0" y="0"/>
            <a:ext cx="5530362" cy="6858000"/>
          </a:xfrm>
          <a:prstGeom prst="rect">
            <a:avLst/>
          </a:prstGeom>
        </p:spPr>
        <p:txBody>
          <a:bodyPr vert="horz"/>
          <a:lstStyle>
            <a:lvl1pPr marL="0" indent="0" algn="ctr">
              <a:buFontTx/>
              <a:buNone/>
              <a:defRPr sz="2133" i="1">
                <a:solidFill>
                  <a:schemeClr val="bg1">
                    <a:lumMod val="65000"/>
                  </a:schemeClr>
                </a:solidFill>
              </a:defRPr>
            </a:lvl1pPr>
          </a:lstStyle>
          <a:p>
            <a:endParaRPr lang="sv-SE" dirty="0"/>
          </a:p>
        </p:txBody>
      </p:sp>
      <p:sp>
        <p:nvSpPr>
          <p:cNvPr id="11" name="Platshållare för text 3"/>
          <p:cNvSpPr>
            <a:spLocks noGrp="1"/>
          </p:cNvSpPr>
          <p:nvPr>
            <p:ph type="body" sz="half" idx="2"/>
          </p:nvPr>
        </p:nvSpPr>
        <p:spPr>
          <a:xfrm>
            <a:off x="5830474" y="1375313"/>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Redigera format för bakgrundstext</a:t>
            </a:r>
          </a:p>
        </p:txBody>
      </p:sp>
    </p:spTree>
    <p:extLst>
      <p:ext uri="{BB962C8B-B14F-4D97-AF65-F5344CB8AC3E}">
        <p14:creationId xmlns:p14="http://schemas.microsoft.com/office/powerpoint/2010/main" val="3740181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4BE971F-2862-AEFD-03DD-DC4AA4908D6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315D879-CEB4-2467-9459-C02D338CCADD}"/>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F97E183-5A8C-4DEB-5F9E-E1647169907D}"/>
              </a:ext>
            </a:extLst>
          </p:cNvPr>
          <p:cNvSpPr>
            <a:spLocks noGrp="1"/>
          </p:cNvSpPr>
          <p:nvPr>
            <p:ph type="dt" sz="half" idx="10"/>
          </p:nvPr>
        </p:nvSpPr>
        <p:spPr/>
        <p:txBody>
          <a:bodyPr/>
          <a:lstStyle/>
          <a:p>
            <a:fld id="{323FA473-3A70-414F-852C-B70A234222A8}" type="datetimeFigureOut">
              <a:rPr lang="sv-SE" smtClean="0"/>
              <a:t>2025-10-21</a:t>
            </a:fld>
            <a:endParaRPr lang="sv-SE"/>
          </a:p>
        </p:txBody>
      </p:sp>
      <p:sp>
        <p:nvSpPr>
          <p:cNvPr id="5" name="Platshållare för sidfot 4">
            <a:extLst>
              <a:ext uri="{FF2B5EF4-FFF2-40B4-BE49-F238E27FC236}">
                <a16:creationId xmlns:a16="http://schemas.microsoft.com/office/drawing/2014/main" id="{C765DD2D-57A8-C873-5718-D49D889DC1F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75A7599-631F-7AC3-6F82-3CD96D268488}"/>
              </a:ext>
            </a:extLst>
          </p:cNvPr>
          <p:cNvSpPr>
            <a:spLocks noGrp="1"/>
          </p:cNvSpPr>
          <p:nvPr>
            <p:ph type="sldNum" sz="quarter" idx="12"/>
          </p:nvPr>
        </p:nvSpPr>
        <p:spPr/>
        <p:txBody>
          <a:bodyPr/>
          <a:lstStyle/>
          <a:p>
            <a:fld id="{2E17D50D-C329-4CCC-B9A8-50C847CF1CE6}" type="slidenum">
              <a:rPr lang="sv-SE" smtClean="0"/>
              <a:t>‹#›</a:t>
            </a:fld>
            <a:endParaRPr lang="sv-SE"/>
          </a:p>
        </p:txBody>
      </p:sp>
    </p:spTree>
    <p:extLst>
      <p:ext uri="{BB962C8B-B14F-4D97-AF65-F5344CB8AC3E}">
        <p14:creationId xmlns:p14="http://schemas.microsoft.com/office/powerpoint/2010/main" val="142730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71A5C3-9005-6C98-E78A-157CA63823B2}"/>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9C46C347-F17D-8DE8-D6F0-E57E18E1E2F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E6B292B1-1204-4956-1F28-F1D9D6D38F3F}"/>
              </a:ext>
            </a:extLst>
          </p:cNvPr>
          <p:cNvSpPr>
            <a:spLocks noGrp="1"/>
          </p:cNvSpPr>
          <p:nvPr>
            <p:ph type="dt" sz="half" idx="10"/>
          </p:nvPr>
        </p:nvSpPr>
        <p:spPr/>
        <p:txBody>
          <a:bodyPr/>
          <a:lstStyle/>
          <a:p>
            <a:fld id="{323FA473-3A70-414F-852C-B70A234222A8}" type="datetimeFigureOut">
              <a:rPr lang="sv-SE" smtClean="0"/>
              <a:t>2025-10-21</a:t>
            </a:fld>
            <a:endParaRPr lang="sv-SE"/>
          </a:p>
        </p:txBody>
      </p:sp>
      <p:sp>
        <p:nvSpPr>
          <p:cNvPr id="5" name="Platshållare för sidfot 4">
            <a:extLst>
              <a:ext uri="{FF2B5EF4-FFF2-40B4-BE49-F238E27FC236}">
                <a16:creationId xmlns:a16="http://schemas.microsoft.com/office/drawing/2014/main" id="{4B7D1375-5BA6-7B28-3340-C9FD4285B8F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CA52D99-2551-EC7F-1D04-EEAD4AD83A4E}"/>
              </a:ext>
            </a:extLst>
          </p:cNvPr>
          <p:cNvSpPr>
            <a:spLocks noGrp="1"/>
          </p:cNvSpPr>
          <p:nvPr>
            <p:ph type="sldNum" sz="quarter" idx="12"/>
          </p:nvPr>
        </p:nvSpPr>
        <p:spPr/>
        <p:txBody>
          <a:bodyPr/>
          <a:lstStyle/>
          <a:p>
            <a:fld id="{2E17D50D-C329-4CCC-B9A8-50C847CF1CE6}" type="slidenum">
              <a:rPr lang="sv-SE" smtClean="0"/>
              <a:t>‹#›</a:t>
            </a:fld>
            <a:endParaRPr lang="sv-SE"/>
          </a:p>
        </p:txBody>
      </p:sp>
    </p:spTree>
    <p:extLst>
      <p:ext uri="{BB962C8B-B14F-4D97-AF65-F5344CB8AC3E}">
        <p14:creationId xmlns:p14="http://schemas.microsoft.com/office/powerpoint/2010/main" val="29438962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108F305-30E8-8F0F-EDE9-27342994FD2B}"/>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C48BFB0-7100-7AFC-3682-450FA96F4D63}"/>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2F56294F-9C8D-E343-C65C-0715124307D0}"/>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97FE46D7-EFD9-DA2A-FE8C-6A5C07AB6BEA}"/>
              </a:ext>
            </a:extLst>
          </p:cNvPr>
          <p:cNvSpPr>
            <a:spLocks noGrp="1"/>
          </p:cNvSpPr>
          <p:nvPr>
            <p:ph type="dt" sz="half" idx="10"/>
          </p:nvPr>
        </p:nvSpPr>
        <p:spPr/>
        <p:txBody>
          <a:bodyPr/>
          <a:lstStyle/>
          <a:p>
            <a:fld id="{323FA473-3A70-414F-852C-B70A234222A8}" type="datetimeFigureOut">
              <a:rPr lang="sv-SE" smtClean="0"/>
              <a:t>2025-10-21</a:t>
            </a:fld>
            <a:endParaRPr lang="sv-SE"/>
          </a:p>
        </p:txBody>
      </p:sp>
      <p:sp>
        <p:nvSpPr>
          <p:cNvPr id="6" name="Platshållare för sidfot 5">
            <a:extLst>
              <a:ext uri="{FF2B5EF4-FFF2-40B4-BE49-F238E27FC236}">
                <a16:creationId xmlns:a16="http://schemas.microsoft.com/office/drawing/2014/main" id="{0966DAC6-9B2B-579E-FEA8-A0E604BFAE4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A44ACCD-D9AF-B1F7-42F4-B9E525934DC7}"/>
              </a:ext>
            </a:extLst>
          </p:cNvPr>
          <p:cNvSpPr>
            <a:spLocks noGrp="1"/>
          </p:cNvSpPr>
          <p:nvPr>
            <p:ph type="sldNum" sz="quarter" idx="12"/>
          </p:nvPr>
        </p:nvSpPr>
        <p:spPr/>
        <p:txBody>
          <a:bodyPr/>
          <a:lstStyle/>
          <a:p>
            <a:fld id="{2E17D50D-C329-4CCC-B9A8-50C847CF1CE6}" type="slidenum">
              <a:rPr lang="sv-SE" smtClean="0"/>
              <a:t>‹#›</a:t>
            </a:fld>
            <a:endParaRPr lang="sv-SE"/>
          </a:p>
        </p:txBody>
      </p:sp>
    </p:spTree>
    <p:extLst>
      <p:ext uri="{BB962C8B-B14F-4D97-AF65-F5344CB8AC3E}">
        <p14:creationId xmlns:p14="http://schemas.microsoft.com/office/powerpoint/2010/main" val="1707020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3DAC4D-3C41-8B65-DC01-03A56C00D92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0CC75D3-37F9-D1B4-BF14-27386F6128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02B446BE-22DF-F6C4-3CC5-ED514082B93B}"/>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5B3C617-E87F-EA77-8B1A-F12754E09C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5335DD28-84DD-3EC5-87EC-4B0936ACDE49}"/>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78A21730-B6DE-E3DB-669F-20FB7F234D70}"/>
              </a:ext>
            </a:extLst>
          </p:cNvPr>
          <p:cNvSpPr>
            <a:spLocks noGrp="1"/>
          </p:cNvSpPr>
          <p:nvPr>
            <p:ph type="dt" sz="half" idx="10"/>
          </p:nvPr>
        </p:nvSpPr>
        <p:spPr/>
        <p:txBody>
          <a:bodyPr/>
          <a:lstStyle/>
          <a:p>
            <a:fld id="{323FA473-3A70-414F-852C-B70A234222A8}" type="datetimeFigureOut">
              <a:rPr lang="sv-SE" smtClean="0"/>
              <a:t>2025-10-21</a:t>
            </a:fld>
            <a:endParaRPr lang="sv-SE"/>
          </a:p>
        </p:txBody>
      </p:sp>
      <p:sp>
        <p:nvSpPr>
          <p:cNvPr id="8" name="Platshållare för sidfot 7">
            <a:extLst>
              <a:ext uri="{FF2B5EF4-FFF2-40B4-BE49-F238E27FC236}">
                <a16:creationId xmlns:a16="http://schemas.microsoft.com/office/drawing/2014/main" id="{FEE033B5-A76D-262A-1D20-5DA9D9C48274}"/>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224C4C18-1E94-6AA3-537B-339DB142E640}"/>
              </a:ext>
            </a:extLst>
          </p:cNvPr>
          <p:cNvSpPr>
            <a:spLocks noGrp="1"/>
          </p:cNvSpPr>
          <p:nvPr>
            <p:ph type="sldNum" sz="quarter" idx="12"/>
          </p:nvPr>
        </p:nvSpPr>
        <p:spPr/>
        <p:txBody>
          <a:bodyPr/>
          <a:lstStyle/>
          <a:p>
            <a:fld id="{2E17D50D-C329-4CCC-B9A8-50C847CF1CE6}" type="slidenum">
              <a:rPr lang="sv-SE" smtClean="0"/>
              <a:t>‹#›</a:t>
            </a:fld>
            <a:endParaRPr lang="sv-SE"/>
          </a:p>
        </p:txBody>
      </p:sp>
    </p:spTree>
    <p:extLst>
      <p:ext uri="{BB962C8B-B14F-4D97-AF65-F5344CB8AC3E}">
        <p14:creationId xmlns:p14="http://schemas.microsoft.com/office/powerpoint/2010/main" val="1368343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A848310-2469-8B9B-91C3-C6B043F28D57}"/>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72C7BB08-6830-C2E0-940F-A87C66AC423F}"/>
              </a:ext>
            </a:extLst>
          </p:cNvPr>
          <p:cNvSpPr>
            <a:spLocks noGrp="1"/>
          </p:cNvSpPr>
          <p:nvPr>
            <p:ph type="dt" sz="half" idx="10"/>
          </p:nvPr>
        </p:nvSpPr>
        <p:spPr/>
        <p:txBody>
          <a:bodyPr/>
          <a:lstStyle/>
          <a:p>
            <a:fld id="{323FA473-3A70-414F-852C-B70A234222A8}" type="datetimeFigureOut">
              <a:rPr lang="sv-SE" smtClean="0"/>
              <a:t>2025-10-21</a:t>
            </a:fld>
            <a:endParaRPr lang="sv-SE"/>
          </a:p>
        </p:txBody>
      </p:sp>
      <p:sp>
        <p:nvSpPr>
          <p:cNvPr id="4" name="Platshållare för sidfot 3">
            <a:extLst>
              <a:ext uri="{FF2B5EF4-FFF2-40B4-BE49-F238E27FC236}">
                <a16:creationId xmlns:a16="http://schemas.microsoft.com/office/drawing/2014/main" id="{71FA9C2D-383D-AF61-7683-9D7FCC11BF50}"/>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10F37879-C12F-87C5-7E1E-202EB94461B1}"/>
              </a:ext>
            </a:extLst>
          </p:cNvPr>
          <p:cNvSpPr>
            <a:spLocks noGrp="1"/>
          </p:cNvSpPr>
          <p:nvPr>
            <p:ph type="sldNum" sz="quarter" idx="12"/>
          </p:nvPr>
        </p:nvSpPr>
        <p:spPr/>
        <p:txBody>
          <a:bodyPr/>
          <a:lstStyle/>
          <a:p>
            <a:fld id="{2E17D50D-C329-4CCC-B9A8-50C847CF1CE6}" type="slidenum">
              <a:rPr lang="sv-SE" smtClean="0"/>
              <a:t>‹#›</a:t>
            </a:fld>
            <a:endParaRPr lang="sv-SE"/>
          </a:p>
        </p:txBody>
      </p:sp>
    </p:spTree>
    <p:extLst>
      <p:ext uri="{BB962C8B-B14F-4D97-AF65-F5344CB8AC3E}">
        <p14:creationId xmlns:p14="http://schemas.microsoft.com/office/powerpoint/2010/main" val="3226003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6141E25-E02A-242A-17BC-7E14CAC79C5F}"/>
              </a:ext>
            </a:extLst>
          </p:cNvPr>
          <p:cNvSpPr>
            <a:spLocks noGrp="1"/>
          </p:cNvSpPr>
          <p:nvPr>
            <p:ph type="dt" sz="half" idx="10"/>
          </p:nvPr>
        </p:nvSpPr>
        <p:spPr/>
        <p:txBody>
          <a:bodyPr/>
          <a:lstStyle/>
          <a:p>
            <a:fld id="{323FA473-3A70-414F-852C-B70A234222A8}" type="datetimeFigureOut">
              <a:rPr lang="sv-SE" smtClean="0"/>
              <a:t>2025-10-21</a:t>
            </a:fld>
            <a:endParaRPr lang="sv-SE"/>
          </a:p>
        </p:txBody>
      </p:sp>
      <p:sp>
        <p:nvSpPr>
          <p:cNvPr id="3" name="Platshållare för sidfot 2">
            <a:extLst>
              <a:ext uri="{FF2B5EF4-FFF2-40B4-BE49-F238E27FC236}">
                <a16:creationId xmlns:a16="http://schemas.microsoft.com/office/drawing/2014/main" id="{5C0B6684-E19C-A505-5800-240225395595}"/>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6A4E8EB2-A73C-AF1F-1DC3-FEB03E8EE9E9}"/>
              </a:ext>
            </a:extLst>
          </p:cNvPr>
          <p:cNvSpPr>
            <a:spLocks noGrp="1"/>
          </p:cNvSpPr>
          <p:nvPr>
            <p:ph type="sldNum" sz="quarter" idx="12"/>
          </p:nvPr>
        </p:nvSpPr>
        <p:spPr/>
        <p:txBody>
          <a:bodyPr/>
          <a:lstStyle/>
          <a:p>
            <a:fld id="{2E17D50D-C329-4CCC-B9A8-50C847CF1CE6}" type="slidenum">
              <a:rPr lang="sv-SE" smtClean="0"/>
              <a:t>‹#›</a:t>
            </a:fld>
            <a:endParaRPr lang="sv-SE"/>
          </a:p>
        </p:txBody>
      </p:sp>
    </p:spTree>
    <p:extLst>
      <p:ext uri="{BB962C8B-B14F-4D97-AF65-F5344CB8AC3E}">
        <p14:creationId xmlns:p14="http://schemas.microsoft.com/office/powerpoint/2010/main" val="901356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11186D6-8F0F-3CA3-E91F-0826F489912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C00AEA06-9B41-FEBC-199B-20E1E7D3DA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04D2D5A1-64D1-4FD5-0E7D-C530C79568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0111E0FB-2438-035C-CAC8-C8B82315ADA6}"/>
              </a:ext>
            </a:extLst>
          </p:cNvPr>
          <p:cNvSpPr>
            <a:spLocks noGrp="1"/>
          </p:cNvSpPr>
          <p:nvPr>
            <p:ph type="dt" sz="half" idx="10"/>
          </p:nvPr>
        </p:nvSpPr>
        <p:spPr/>
        <p:txBody>
          <a:bodyPr/>
          <a:lstStyle/>
          <a:p>
            <a:fld id="{323FA473-3A70-414F-852C-B70A234222A8}" type="datetimeFigureOut">
              <a:rPr lang="sv-SE" smtClean="0"/>
              <a:t>2025-10-21</a:t>
            </a:fld>
            <a:endParaRPr lang="sv-SE"/>
          </a:p>
        </p:txBody>
      </p:sp>
      <p:sp>
        <p:nvSpPr>
          <p:cNvPr id="6" name="Platshållare för sidfot 5">
            <a:extLst>
              <a:ext uri="{FF2B5EF4-FFF2-40B4-BE49-F238E27FC236}">
                <a16:creationId xmlns:a16="http://schemas.microsoft.com/office/drawing/2014/main" id="{C826407A-323A-1ABA-6449-9D593BCD6C8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C601374-3141-BA94-2013-5E8AEBE33868}"/>
              </a:ext>
            </a:extLst>
          </p:cNvPr>
          <p:cNvSpPr>
            <a:spLocks noGrp="1"/>
          </p:cNvSpPr>
          <p:nvPr>
            <p:ph type="sldNum" sz="quarter" idx="12"/>
          </p:nvPr>
        </p:nvSpPr>
        <p:spPr/>
        <p:txBody>
          <a:bodyPr/>
          <a:lstStyle/>
          <a:p>
            <a:fld id="{2E17D50D-C329-4CCC-B9A8-50C847CF1CE6}" type="slidenum">
              <a:rPr lang="sv-SE" smtClean="0"/>
              <a:t>‹#›</a:t>
            </a:fld>
            <a:endParaRPr lang="sv-SE"/>
          </a:p>
        </p:txBody>
      </p:sp>
    </p:spTree>
    <p:extLst>
      <p:ext uri="{BB962C8B-B14F-4D97-AF65-F5344CB8AC3E}">
        <p14:creationId xmlns:p14="http://schemas.microsoft.com/office/powerpoint/2010/main" val="1751588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EBF328-7D79-BAF4-EE6C-FD226625DEF9}"/>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61F96DAB-26DF-0496-336D-5ABE87C463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7C541D34-2A4D-AD8A-773D-ECC296F2BD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2A5C0DBD-2990-6A32-74C3-F81D45DA7069}"/>
              </a:ext>
            </a:extLst>
          </p:cNvPr>
          <p:cNvSpPr>
            <a:spLocks noGrp="1"/>
          </p:cNvSpPr>
          <p:nvPr>
            <p:ph type="dt" sz="half" idx="10"/>
          </p:nvPr>
        </p:nvSpPr>
        <p:spPr/>
        <p:txBody>
          <a:bodyPr/>
          <a:lstStyle/>
          <a:p>
            <a:fld id="{323FA473-3A70-414F-852C-B70A234222A8}" type="datetimeFigureOut">
              <a:rPr lang="sv-SE" smtClean="0"/>
              <a:t>2025-10-21</a:t>
            </a:fld>
            <a:endParaRPr lang="sv-SE"/>
          </a:p>
        </p:txBody>
      </p:sp>
      <p:sp>
        <p:nvSpPr>
          <p:cNvPr id="6" name="Platshållare för sidfot 5">
            <a:extLst>
              <a:ext uri="{FF2B5EF4-FFF2-40B4-BE49-F238E27FC236}">
                <a16:creationId xmlns:a16="http://schemas.microsoft.com/office/drawing/2014/main" id="{3692E784-9E03-7F45-2F95-98B0F699EA17}"/>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FF0F2CB-B416-7727-F697-2C6EEB739C7A}"/>
              </a:ext>
            </a:extLst>
          </p:cNvPr>
          <p:cNvSpPr>
            <a:spLocks noGrp="1"/>
          </p:cNvSpPr>
          <p:nvPr>
            <p:ph type="sldNum" sz="quarter" idx="12"/>
          </p:nvPr>
        </p:nvSpPr>
        <p:spPr/>
        <p:txBody>
          <a:bodyPr/>
          <a:lstStyle/>
          <a:p>
            <a:fld id="{2E17D50D-C329-4CCC-B9A8-50C847CF1CE6}" type="slidenum">
              <a:rPr lang="sv-SE" smtClean="0"/>
              <a:t>‹#›</a:t>
            </a:fld>
            <a:endParaRPr lang="sv-SE"/>
          </a:p>
        </p:txBody>
      </p:sp>
    </p:spTree>
    <p:extLst>
      <p:ext uri="{BB962C8B-B14F-4D97-AF65-F5344CB8AC3E}">
        <p14:creationId xmlns:p14="http://schemas.microsoft.com/office/powerpoint/2010/main" val="3320373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C6EEC9E-B40D-63E1-0C68-B60E2570DF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A343827-7851-F86B-BE98-876D011084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78E9C88-6E94-7F61-C481-68954D9929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23FA473-3A70-414F-852C-B70A234222A8}" type="datetimeFigureOut">
              <a:rPr lang="sv-SE" smtClean="0"/>
              <a:t>2025-10-21</a:t>
            </a:fld>
            <a:endParaRPr lang="sv-SE"/>
          </a:p>
        </p:txBody>
      </p:sp>
      <p:sp>
        <p:nvSpPr>
          <p:cNvPr id="5" name="Platshållare för sidfot 4">
            <a:extLst>
              <a:ext uri="{FF2B5EF4-FFF2-40B4-BE49-F238E27FC236}">
                <a16:creationId xmlns:a16="http://schemas.microsoft.com/office/drawing/2014/main" id="{60BEFE10-20B1-841D-958C-15C300F6C6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9596AA75-FFF8-4857-B077-29823CF6BE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E17D50D-C329-4CCC-B9A8-50C847CF1CE6}" type="slidenum">
              <a:rPr lang="sv-SE" smtClean="0"/>
              <a:t>‹#›</a:t>
            </a:fld>
            <a:endParaRPr lang="sv-SE"/>
          </a:p>
        </p:txBody>
      </p:sp>
    </p:spTree>
    <p:extLst>
      <p:ext uri="{BB962C8B-B14F-4D97-AF65-F5344CB8AC3E}">
        <p14:creationId xmlns:p14="http://schemas.microsoft.com/office/powerpoint/2010/main" val="3080970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dobjekt 5" descr="En bild som visar siluett&#10;&#10;AI-genererat innehåll kan vara felaktigt.">
            <a:extLst>
              <a:ext uri="{FF2B5EF4-FFF2-40B4-BE49-F238E27FC236}">
                <a16:creationId xmlns:a16="http://schemas.microsoft.com/office/drawing/2014/main" id="{813C7389-CC1F-5318-81AA-AB6344ACD9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00135"/>
            <a:ext cx="12192000" cy="1593761"/>
          </a:xfrm>
          <a:prstGeom prst="rect">
            <a:avLst/>
          </a:prstGeom>
        </p:spPr>
      </p:pic>
      <p:pic>
        <p:nvPicPr>
          <p:cNvPr id="17" name="Bildobjekt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82818" y="6097016"/>
            <a:ext cx="1446197" cy="442493"/>
          </a:xfrm>
          <a:prstGeom prst="rect">
            <a:avLst/>
          </a:prstGeom>
        </p:spPr>
      </p:pic>
      <p:sp>
        <p:nvSpPr>
          <p:cNvPr id="10" name="textruta 9">
            <a:extLst>
              <a:ext uri="{FF2B5EF4-FFF2-40B4-BE49-F238E27FC236}">
                <a16:creationId xmlns:a16="http://schemas.microsoft.com/office/drawing/2014/main" id="{4419FE8B-CD45-4B31-50F8-69FC2F5B004C}"/>
              </a:ext>
            </a:extLst>
          </p:cNvPr>
          <p:cNvSpPr txBox="1"/>
          <p:nvPr/>
        </p:nvSpPr>
        <p:spPr>
          <a:xfrm>
            <a:off x="-1" y="2648767"/>
            <a:ext cx="12191999" cy="523220"/>
          </a:xfrm>
          <a:prstGeom prst="rect">
            <a:avLst/>
          </a:prstGeom>
          <a:noFill/>
        </p:spPr>
        <p:txBody>
          <a:bodyPr wrap="square" rtlCol="0">
            <a:spAutoFit/>
          </a:bodyPr>
          <a:lstStyle/>
          <a:p>
            <a:pPr algn="ctr"/>
            <a:r>
              <a:rPr lang="sv-SE" sz="2800" dirty="0" smtClean="0">
                <a:latin typeface="Arial" panose="020B0604020202020204" pitchFamily="34" charset="0"/>
                <a:cs typeface="Arial" panose="020B0604020202020204" pitchFamily="34" charset="0"/>
              </a:rPr>
              <a:t>Omsorgskontoret</a:t>
            </a:r>
            <a:endParaRPr lang="sv-SE" sz="2800" dirty="0">
              <a:latin typeface="Arial" panose="020B0604020202020204" pitchFamily="34" charset="0"/>
              <a:cs typeface="Arial" panose="020B0604020202020204" pitchFamily="34" charset="0"/>
            </a:endParaRPr>
          </a:p>
        </p:txBody>
      </p:sp>
      <p:sp>
        <p:nvSpPr>
          <p:cNvPr id="2" name="Rubrik 1">
            <a:extLst>
              <a:ext uri="{FF2B5EF4-FFF2-40B4-BE49-F238E27FC236}">
                <a16:creationId xmlns:a16="http://schemas.microsoft.com/office/drawing/2014/main" id="{01773EBA-4AC9-18D6-FAEB-D976F249DDCB}"/>
              </a:ext>
            </a:extLst>
          </p:cNvPr>
          <p:cNvSpPr>
            <a:spLocks noGrp="1"/>
          </p:cNvSpPr>
          <p:nvPr>
            <p:ph type="title"/>
          </p:nvPr>
        </p:nvSpPr>
        <p:spPr>
          <a:xfrm>
            <a:off x="0" y="1672299"/>
            <a:ext cx="12191999" cy="625475"/>
          </a:xfrm>
        </p:spPr>
        <p:txBody>
          <a:bodyPr>
            <a:noAutofit/>
          </a:bodyPr>
          <a:lstStyle/>
          <a:p>
            <a:pPr algn="ctr"/>
            <a:r>
              <a:rPr lang="sv-SE" sz="4800" dirty="0" smtClean="0">
                <a:latin typeface="Arial" panose="020B0604020202020204" pitchFamily="34" charset="0"/>
                <a:cs typeface="Arial" panose="020B0604020202020204" pitchFamily="34" charset="0"/>
              </a:rPr>
              <a:t>Synpunktshantering</a:t>
            </a:r>
            <a:endParaRPr lang="sv-SE" sz="4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16220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0C389-057F-1832-7531-8166D2A1427D}"/>
            </a:ext>
          </a:extLst>
        </p:cNvPr>
        <p:cNvGrpSpPr/>
        <p:nvPr/>
      </p:nvGrpSpPr>
      <p:grpSpPr>
        <a:xfrm>
          <a:off x="0" y="0"/>
          <a:ext cx="0" cy="0"/>
          <a:chOff x="0" y="0"/>
          <a:chExt cx="0" cy="0"/>
        </a:xfrm>
      </p:grpSpPr>
      <p:pic>
        <p:nvPicPr>
          <p:cNvPr id="7" name="Bildobjekt 6" descr="En bild som visar siluett&#10;&#10;AI-genererat innehåll kan vara felaktigt.">
            <a:extLst>
              <a:ext uri="{FF2B5EF4-FFF2-40B4-BE49-F238E27FC236}">
                <a16:creationId xmlns:a16="http://schemas.microsoft.com/office/drawing/2014/main" id="{CA5A5135-F151-F698-9734-78A0340B1B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00135"/>
            <a:ext cx="12192000" cy="1593761"/>
          </a:xfrm>
          <a:prstGeom prst="rect">
            <a:avLst/>
          </a:prstGeom>
        </p:spPr>
      </p:pic>
      <p:pic>
        <p:nvPicPr>
          <p:cNvPr id="5" name="Bildobjekt 4">
            <a:extLst>
              <a:ext uri="{FF2B5EF4-FFF2-40B4-BE49-F238E27FC236}">
                <a16:creationId xmlns:a16="http://schemas.microsoft.com/office/drawing/2014/main" id="{BF64B06D-A436-62C1-7AF1-4F066C376E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82818" y="6097016"/>
            <a:ext cx="1446197" cy="442493"/>
          </a:xfrm>
          <a:prstGeom prst="rect">
            <a:avLst/>
          </a:prstGeom>
        </p:spPr>
      </p:pic>
      <p:sp>
        <p:nvSpPr>
          <p:cNvPr id="8" name="Platshållare för text 4">
            <a:extLst>
              <a:ext uri="{FF2B5EF4-FFF2-40B4-BE49-F238E27FC236}">
                <a16:creationId xmlns:a16="http://schemas.microsoft.com/office/drawing/2014/main" id="{3A56CB68-868A-1293-3620-46F381D083D3}"/>
              </a:ext>
            </a:extLst>
          </p:cNvPr>
          <p:cNvSpPr>
            <a:spLocks noGrp="1"/>
          </p:cNvSpPr>
          <p:nvPr>
            <p:ph type="body" sz="half" idx="2"/>
          </p:nvPr>
        </p:nvSpPr>
        <p:spPr>
          <a:xfrm>
            <a:off x="885052" y="1475472"/>
            <a:ext cx="8475257" cy="3409848"/>
          </a:xfrm>
        </p:spPr>
        <p:txBody>
          <a:bodyPr>
            <a:normAutofit/>
          </a:bodyPr>
          <a:lstStyle/>
          <a:p>
            <a:pPr marL="285750" indent="-285750">
              <a:buFont typeface="Arial" panose="020B0604020202020204" pitchFamily="34" charset="0"/>
              <a:buChar char="•"/>
            </a:pPr>
            <a:r>
              <a:rPr lang="sv-SE" altLang="sv-SE" sz="1800" dirty="0">
                <a:latin typeface="Arial" panose="020B0604020202020204" pitchFamily="34" charset="0"/>
                <a:cs typeface="Arial" panose="020B0604020202020204" pitchFamily="34" charset="0"/>
              </a:rPr>
              <a:t>Enhetschefer ansvarar för att analysera </a:t>
            </a:r>
            <a:r>
              <a:rPr lang="sv-SE" altLang="sv-SE" sz="1800" dirty="0" smtClean="0">
                <a:latin typeface="Arial" panose="020B0604020202020204" pitchFamily="34" charset="0"/>
                <a:cs typeface="Arial" panose="020B0604020202020204" pitchFamily="34" charset="0"/>
              </a:rPr>
              <a:t>enhetens inkomna synpunkter/klagomål. Analysen ska göras halvårsvis.</a:t>
            </a:r>
          </a:p>
          <a:p>
            <a:pPr marL="285750" indent="-285750">
              <a:buFont typeface="Arial" panose="020B0604020202020204" pitchFamily="34" charset="0"/>
              <a:buChar char="•"/>
            </a:pPr>
            <a:r>
              <a:rPr lang="sv-SE" altLang="sv-SE" sz="1800" dirty="0" smtClean="0">
                <a:latin typeface="Arial" panose="020B0604020202020204" pitchFamily="34" charset="0"/>
                <a:cs typeface="Arial" panose="020B0604020202020204" pitchFamily="34" charset="0"/>
              </a:rPr>
              <a:t>Verksamhetschefer ansvarar för att analyser alla synpunkter/klagomål  som har inkommit inom verksamhetsområdet. Synpunkter ska analyseras halvårsvis. </a:t>
            </a:r>
          </a:p>
          <a:p>
            <a:pPr marL="285750" indent="-285750">
              <a:buFont typeface="Arial" panose="020B0604020202020204" pitchFamily="34" charset="0"/>
              <a:buChar char="•"/>
            </a:pPr>
            <a:r>
              <a:rPr lang="sv-SE" altLang="sv-SE" sz="1800" dirty="0" smtClean="0">
                <a:latin typeface="Arial" panose="020B0604020202020204" pitchFamily="34" charset="0"/>
                <a:cs typeface="Arial" panose="020B0604020202020204" pitchFamily="34" charset="0"/>
              </a:rPr>
              <a:t>Analysen på verksamhetsnivå redovisas till nämnden halvårsvis.</a:t>
            </a:r>
            <a:endParaRPr lang="sv-SE" sz="1800" dirty="0">
              <a:latin typeface="Arial" panose="020B0604020202020204" pitchFamily="34" charset="0"/>
              <a:cs typeface="Arial" panose="020B0604020202020204" pitchFamily="34" charset="0"/>
            </a:endParaRPr>
          </a:p>
          <a:p>
            <a:endParaRPr lang="sv-SE" sz="1800" dirty="0">
              <a:latin typeface="Arial" panose="020B0604020202020204" pitchFamily="34" charset="0"/>
              <a:cs typeface="Arial" panose="020B0604020202020204" pitchFamily="34" charset="0"/>
            </a:endParaRPr>
          </a:p>
        </p:txBody>
      </p:sp>
      <p:sp>
        <p:nvSpPr>
          <p:cNvPr id="2" name="Rubrik 1">
            <a:extLst>
              <a:ext uri="{FF2B5EF4-FFF2-40B4-BE49-F238E27FC236}">
                <a16:creationId xmlns:a16="http://schemas.microsoft.com/office/drawing/2014/main" id="{3CD58FA3-63F8-B5C1-D276-79B884F73956}"/>
              </a:ext>
            </a:extLst>
          </p:cNvPr>
          <p:cNvSpPr>
            <a:spLocks noGrp="1"/>
          </p:cNvSpPr>
          <p:nvPr>
            <p:ph type="title"/>
          </p:nvPr>
        </p:nvSpPr>
        <p:spPr>
          <a:xfrm>
            <a:off x="885053" y="657032"/>
            <a:ext cx="7344547" cy="625475"/>
          </a:xfrm>
        </p:spPr>
        <p:txBody>
          <a:bodyPr/>
          <a:lstStyle/>
          <a:p>
            <a:r>
              <a:rPr lang="sv-SE" sz="3200" dirty="0" smtClean="0">
                <a:latin typeface="Arial" panose="020B0604020202020204" pitchFamily="34" charset="0"/>
                <a:cs typeface="Arial" panose="020B0604020202020204" pitchFamily="34" charset="0"/>
              </a:rPr>
              <a:t>Analysera</a:t>
            </a:r>
            <a:endParaRPr lang="sv-SE"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31956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0C389-057F-1832-7531-8166D2A1427D}"/>
            </a:ext>
          </a:extLst>
        </p:cNvPr>
        <p:cNvGrpSpPr/>
        <p:nvPr/>
      </p:nvGrpSpPr>
      <p:grpSpPr>
        <a:xfrm>
          <a:off x="0" y="0"/>
          <a:ext cx="0" cy="0"/>
          <a:chOff x="0" y="0"/>
          <a:chExt cx="0" cy="0"/>
        </a:xfrm>
      </p:grpSpPr>
      <p:pic>
        <p:nvPicPr>
          <p:cNvPr id="7" name="Bildobjekt 6" descr="En bild som visar siluett&#10;&#10;AI-genererat innehåll kan vara felaktigt.">
            <a:extLst>
              <a:ext uri="{FF2B5EF4-FFF2-40B4-BE49-F238E27FC236}">
                <a16:creationId xmlns:a16="http://schemas.microsoft.com/office/drawing/2014/main" id="{CA5A5135-F151-F698-9734-78A0340B1B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00135"/>
            <a:ext cx="12192000" cy="1593761"/>
          </a:xfrm>
          <a:prstGeom prst="rect">
            <a:avLst/>
          </a:prstGeom>
        </p:spPr>
      </p:pic>
      <p:pic>
        <p:nvPicPr>
          <p:cNvPr id="5" name="Bildobjekt 4">
            <a:extLst>
              <a:ext uri="{FF2B5EF4-FFF2-40B4-BE49-F238E27FC236}">
                <a16:creationId xmlns:a16="http://schemas.microsoft.com/office/drawing/2014/main" id="{BF64B06D-A436-62C1-7AF1-4F066C376E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82818" y="6097016"/>
            <a:ext cx="1446197" cy="442493"/>
          </a:xfrm>
          <a:prstGeom prst="rect">
            <a:avLst/>
          </a:prstGeom>
        </p:spPr>
      </p:pic>
      <p:sp>
        <p:nvSpPr>
          <p:cNvPr id="8" name="Platshållare för text 4">
            <a:extLst>
              <a:ext uri="{FF2B5EF4-FFF2-40B4-BE49-F238E27FC236}">
                <a16:creationId xmlns:a16="http://schemas.microsoft.com/office/drawing/2014/main" id="{3A56CB68-868A-1293-3620-46F381D083D3}"/>
              </a:ext>
            </a:extLst>
          </p:cNvPr>
          <p:cNvSpPr>
            <a:spLocks noGrp="1"/>
          </p:cNvSpPr>
          <p:nvPr>
            <p:ph type="body" sz="half" idx="2"/>
          </p:nvPr>
        </p:nvSpPr>
        <p:spPr>
          <a:xfrm>
            <a:off x="885052" y="1475472"/>
            <a:ext cx="8475257" cy="3409848"/>
          </a:xfrm>
        </p:spPr>
        <p:txBody>
          <a:bodyPr>
            <a:normAutofit/>
          </a:bodyPr>
          <a:lstStyle/>
          <a:p>
            <a:pPr marL="285750" indent="-285750">
              <a:buFont typeface="Arial" panose="020B0604020202020204" pitchFamily="34" charset="0"/>
              <a:buChar char="•"/>
            </a:pPr>
            <a:r>
              <a:rPr lang="sv-SE" altLang="sv-SE" sz="1800" dirty="0" smtClean="0">
                <a:latin typeface="Arial" panose="020B0604020202020204" pitchFamily="34" charset="0"/>
                <a:cs typeface="Arial" panose="020B0604020202020204" pitchFamily="34" charset="0"/>
              </a:rPr>
              <a:t>Chef ansvarar för att följa upp vidtagna åtgärder.</a:t>
            </a:r>
            <a:endParaRPr lang="sv-SE" sz="1800" dirty="0">
              <a:latin typeface="Arial" panose="020B0604020202020204" pitchFamily="34" charset="0"/>
              <a:cs typeface="Arial" panose="020B0604020202020204" pitchFamily="34" charset="0"/>
            </a:endParaRPr>
          </a:p>
          <a:p>
            <a:endParaRPr lang="sv-SE" sz="1800" dirty="0">
              <a:latin typeface="Arial" panose="020B0604020202020204" pitchFamily="34" charset="0"/>
              <a:cs typeface="Arial" panose="020B0604020202020204" pitchFamily="34" charset="0"/>
            </a:endParaRPr>
          </a:p>
        </p:txBody>
      </p:sp>
      <p:sp>
        <p:nvSpPr>
          <p:cNvPr id="2" name="Rubrik 1">
            <a:extLst>
              <a:ext uri="{FF2B5EF4-FFF2-40B4-BE49-F238E27FC236}">
                <a16:creationId xmlns:a16="http://schemas.microsoft.com/office/drawing/2014/main" id="{3CD58FA3-63F8-B5C1-D276-79B884F73956}"/>
              </a:ext>
            </a:extLst>
          </p:cNvPr>
          <p:cNvSpPr>
            <a:spLocks noGrp="1"/>
          </p:cNvSpPr>
          <p:nvPr>
            <p:ph type="title"/>
          </p:nvPr>
        </p:nvSpPr>
        <p:spPr>
          <a:xfrm>
            <a:off x="885053" y="657032"/>
            <a:ext cx="7344547" cy="625475"/>
          </a:xfrm>
        </p:spPr>
        <p:txBody>
          <a:bodyPr/>
          <a:lstStyle/>
          <a:p>
            <a:r>
              <a:rPr lang="sv-SE" sz="3200" dirty="0" smtClean="0">
                <a:latin typeface="Arial" panose="020B0604020202020204" pitchFamily="34" charset="0"/>
                <a:cs typeface="Arial" panose="020B0604020202020204" pitchFamily="34" charset="0"/>
              </a:rPr>
              <a:t>Följa upp</a:t>
            </a:r>
            <a:endParaRPr lang="sv-SE"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05746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0C389-057F-1832-7531-8166D2A1427D}"/>
            </a:ext>
          </a:extLst>
        </p:cNvPr>
        <p:cNvGrpSpPr/>
        <p:nvPr/>
      </p:nvGrpSpPr>
      <p:grpSpPr>
        <a:xfrm>
          <a:off x="0" y="0"/>
          <a:ext cx="0" cy="0"/>
          <a:chOff x="0" y="0"/>
          <a:chExt cx="0" cy="0"/>
        </a:xfrm>
      </p:grpSpPr>
      <p:pic>
        <p:nvPicPr>
          <p:cNvPr id="7" name="Bildobjekt 6" descr="En bild som visar siluett&#10;&#10;AI-genererat innehåll kan vara felaktigt.">
            <a:extLst>
              <a:ext uri="{FF2B5EF4-FFF2-40B4-BE49-F238E27FC236}">
                <a16:creationId xmlns:a16="http://schemas.microsoft.com/office/drawing/2014/main" id="{CA5A5135-F151-F698-9734-78A0340B1B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00135"/>
            <a:ext cx="12192000" cy="1593761"/>
          </a:xfrm>
          <a:prstGeom prst="rect">
            <a:avLst/>
          </a:prstGeom>
        </p:spPr>
      </p:pic>
      <p:pic>
        <p:nvPicPr>
          <p:cNvPr id="5" name="Bildobjekt 4">
            <a:extLst>
              <a:ext uri="{FF2B5EF4-FFF2-40B4-BE49-F238E27FC236}">
                <a16:creationId xmlns:a16="http://schemas.microsoft.com/office/drawing/2014/main" id="{BF64B06D-A436-62C1-7AF1-4F066C376E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82818" y="6097016"/>
            <a:ext cx="1446197" cy="442493"/>
          </a:xfrm>
          <a:prstGeom prst="rect">
            <a:avLst/>
          </a:prstGeom>
        </p:spPr>
      </p:pic>
      <p:sp>
        <p:nvSpPr>
          <p:cNvPr id="8" name="Platshållare för text 4">
            <a:extLst>
              <a:ext uri="{FF2B5EF4-FFF2-40B4-BE49-F238E27FC236}">
                <a16:creationId xmlns:a16="http://schemas.microsoft.com/office/drawing/2014/main" id="{3A56CB68-868A-1293-3620-46F381D083D3}"/>
              </a:ext>
            </a:extLst>
          </p:cNvPr>
          <p:cNvSpPr>
            <a:spLocks noGrp="1"/>
          </p:cNvSpPr>
          <p:nvPr>
            <p:ph type="body" sz="half" idx="2"/>
          </p:nvPr>
        </p:nvSpPr>
        <p:spPr>
          <a:xfrm>
            <a:off x="885052" y="1475472"/>
            <a:ext cx="8475257" cy="3409848"/>
          </a:xfrm>
        </p:spPr>
        <p:txBody>
          <a:bodyPr>
            <a:normAutofit/>
          </a:bodyPr>
          <a:lstStyle/>
          <a:p>
            <a:pPr marL="285750" indent="-285750">
              <a:buFont typeface="Arial" panose="020B0604020202020204" pitchFamily="34" charset="0"/>
              <a:buChar char="•"/>
            </a:pPr>
            <a:r>
              <a:rPr lang="sv-SE" altLang="sv-SE" sz="1800" dirty="0" smtClean="0">
                <a:solidFill>
                  <a:srgbClr val="000000"/>
                </a:solidFill>
                <a:latin typeface="Arial" panose="020B0604020202020204" pitchFamily="34" charset="0"/>
                <a:cs typeface="Arial" panose="020B0604020202020204" pitchFamily="34" charset="0"/>
              </a:rPr>
              <a:t>Gå igenom rutiner och blanketter gällande synpunkter/klagomål som finns på Ines.</a:t>
            </a:r>
            <a:endParaRPr lang="sv-SE" altLang="sv-SE" sz="1800" dirty="0">
              <a:solidFill>
                <a:srgbClr val="00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altLang="sv-SE" sz="1800" dirty="0" smtClean="0">
                <a:latin typeface="Arial" panose="020B0604020202020204" pitchFamily="34" charset="0"/>
                <a:cs typeface="Arial" panose="020B0604020202020204" pitchFamily="34" charset="0"/>
              </a:rPr>
              <a:t>Medarbetare är </a:t>
            </a:r>
            <a:r>
              <a:rPr lang="sv-SE" altLang="sv-SE" sz="1800" dirty="0">
                <a:latin typeface="Arial" panose="020B0604020202020204" pitchFamily="34" charset="0"/>
                <a:cs typeface="Arial" panose="020B0604020202020204" pitchFamily="34" charset="0"/>
              </a:rPr>
              <a:t>skyldig att följa aktuella </a:t>
            </a:r>
            <a:r>
              <a:rPr lang="sv-SE" altLang="sv-SE" sz="1800" dirty="0" smtClean="0">
                <a:latin typeface="Arial" panose="020B0604020202020204" pitchFamily="34" charset="0"/>
                <a:cs typeface="Arial" panose="020B0604020202020204" pitchFamily="34" charset="0"/>
              </a:rPr>
              <a:t>rutiner.</a:t>
            </a:r>
            <a:endParaRPr lang="sv-SE" altLang="sv-SE" sz="1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altLang="sv-SE" sz="1800" dirty="0" smtClean="0">
                <a:latin typeface="Arial" panose="020B0604020202020204" pitchFamily="34" charset="0"/>
                <a:cs typeface="Arial" panose="020B0604020202020204" pitchFamily="34" charset="0"/>
              </a:rPr>
              <a:t>Chefen </a:t>
            </a:r>
            <a:r>
              <a:rPr lang="sv-SE" altLang="sv-SE" sz="1800" dirty="0">
                <a:latin typeface="Arial" panose="020B0604020202020204" pitchFamily="34" charset="0"/>
                <a:cs typeface="Arial" panose="020B0604020202020204" pitchFamily="34" charset="0"/>
              </a:rPr>
              <a:t>ansvarar för att följa upp att rutinerna </a:t>
            </a:r>
            <a:r>
              <a:rPr lang="sv-SE" altLang="sv-SE" sz="1800" dirty="0" smtClean="0">
                <a:latin typeface="Arial" panose="020B0604020202020204" pitchFamily="34" charset="0"/>
                <a:cs typeface="Arial" panose="020B0604020202020204" pitchFamily="34" charset="0"/>
              </a:rPr>
              <a:t>följs.</a:t>
            </a:r>
            <a:endParaRPr lang="sv-SE" altLang="sv-SE" sz="1800" dirty="0">
              <a:latin typeface="Arial" panose="020B0604020202020204" pitchFamily="34" charset="0"/>
              <a:cs typeface="Arial" panose="020B0604020202020204" pitchFamily="34" charset="0"/>
            </a:endParaRPr>
          </a:p>
          <a:p>
            <a:pPr lvl="0"/>
            <a:endParaRPr lang="sv-SE" sz="1800" dirty="0">
              <a:latin typeface="Arial" panose="020B0604020202020204" pitchFamily="34" charset="0"/>
              <a:cs typeface="Arial" panose="020B0604020202020204" pitchFamily="34" charset="0"/>
            </a:endParaRPr>
          </a:p>
          <a:p>
            <a:endParaRPr lang="sv-SE" sz="1800" dirty="0">
              <a:latin typeface="Arial" panose="020B0604020202020204" pitchFamily="34" charset="0"/>
              <a:cs typeface="Arial" panose="020B0604020202020204" pitchFamily="34" charset="0"/>
            </a:endParaRPr>
          </a:p>
        </p:txBody>
      </p:sp>
      <p:sp>
        <p:nvSpPr>
          <p:cNvPr id="2" name="Rubrik 1">
            <a:extLst>
              <a:ext uri="{FF2B5EF4-FFF2-40B4-BE49-F238E27FC236}">
                <a16:creationId xmlns:a16="http://schemas.microsoft.com/office/drawing/2014/main" id="{3CD58FA3-63F8-B5C1-D276-79B884F73956}"/>
              </a:ext>
            </a:extLst>
          </p:cNvPr>
          <p:cNvSpPr>
            <a:spLocks noGrp="1"/>
          </p:cNvSpPr>
          <p:nvPr>
            <p:ph type="title"/>
          </p:nvPr>
        </p:nvSpPr>
        <p:spPr>
          <a:xfrm>
            <a:off x="885053" y="657032"/>
            <a:ext cx="7344547" cy="625475"/>
          </a:xfrm>
        </p:spPr>
        <p:txBody>
          <a:bodyPr/>
          <a:lstStyle/>
          <a:p>
            <a:r>
              <a:rPr lang="sv-SE" sz="3200" dirty="0" smtClean="0">
                <a:latin typeface="Arial" panose="020B0604020202020204" pitchFamily="34" charset="0"/>
                <a:cs typeface="Arial" panose="020B0604020202020204" pitchFamily="34" charset="0"/>
              </a:rPr>
              <a:t>Rutiner och blanketter</a:t>
            </a:r>
            <a:endParaRPr lang="sv-SE"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66154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0C389-057F-1832-7531-8166D2A1427D}"/>
            </a:ext>
          </a:extLst>
        </p:cNvPr>
        <p:cNvGrpSpPr/>
        <p:nvPr/>
      </p:nvGrpSpPr>
      <p:grpSpPr>
        <a:xfrm>
          <a:off x="0" y="0"/>
          <a:ext cx="0" cy="0"/>
          <a:chOff x="0" y="0"/>
          <a:chExt cx="0" cy="0"/>
        </a:xfrm>
      </p:grpSpPr>
      <p:pic>
        <p:nvPicPr>
          <p:cNvPr id="7" name="Bildobjekt 6" descr="En bild som visar siluett&#10;&#10;AI-genererat innehåll kan vara felaktigt.">
            <a:extLst>
              <a:ext uri="{FF2B5EF4-FFF2-40B4-BE49-F238E27FC236}">
                <a16:creationId xmlns:a16="http://schemas.microsoft.com/office/drawing/2014/main" id="{CA5A5135-F151-F698-9734-78A0340B1B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00135"/>
            <a:ext cx="12192000" cy="1593761"/>
          </a:xfrm>
          <a:prstGeom prst="rect">
            <a:avLst/>
          </a:prstGeom>
        </p:spPr>
      </p:pic>
      <p:pic>
        <p:nvPicPr>
          <p:cNvPr id="5" name="Bildobjekt 4">
            <a:extLst>
              <a:ext uri="{FF2B5EF4-FFF2-40B4-BE49-F238E27FC236}">
                <a16:creationId xmlns:a16="http://schemas.microsoft.com/office/drawing/2014/main" id="{BF64B06D-A436-62C1-7AF1-4F066C376E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82818" y="6097016"/>
            <a:ext cx="1446197" cy="442493"/>
          </a:xfrm>
          <a:prstGeom prst="rect">
            <a:avLst/>
          </a:prstGeom>
        </p:spPr>
      </p:pic>
      <p:sp>
        <p:nvSpPr>
          <p:cNvPr id="8" name="Platshållare för text 4">
            <a:extLst>
              <a:ext uri="{FF2B5EF4-FFF2-40B4-BE49-F238E27FC236}">
                <a16:creationId xmlns:a16="http://schemas.microsoft.com/office/drawing/2014/main" id="{3A56CB68-868A-1293-3620-46F381D083D3}"/>
              </a:ext>
            </a:extLst>
          </p:cNvPr>
          <p:cNvSpPr>
            <a:spLocks noGrp="1"/>
          </p:cNvSpPr>
          <p:nvPr>
            <p:ph type="body" sz="half" idx="2"/>
          </p:nvPr>
        </p:nvSpPr>
        <p:spPr>
          <a:xfrm>
            <a:off x="885052" y="1475472"/>
            <a:ext cx="8475257" cy="3409848"/>
          </a:xfrm>
        </p:spPr>
        <p:txBody>
          <a:bodyPr/>
          <a:lstStyle/>
          <a:p>
            <a:r>
              <a:rPr lang="sv-SE" sz="1800" dirty="0" smtClean="0">
                <a:latin typeface="Arial" panose="020B0604020202020204" pitchFamily="34" charset="0"/>
                <a:cs typeface="Arial" panose="020B0604020202020204" pitchFamily="34" charset="0"/>
              </a:rPr>
              <a:t>Bildspelet ska visas årligen på arbetsplatsträff, APT.</a:t>
            </a:r>
          </a:p>
          <a:p>
            <a:endParaRPr lang="sv-SE" sz="1800" dirty="0" smtClean="0">
              <a:latin typeface="Arial" panose="020B0604020202020204" pitchFamily="34" charset="0"/>
              <a:cs typeface="Arial" panose="020B0604020202020204" pitchFamily="34" charset="0"/>
            </a:endParaRPr>
          </a:p>
          <a:p>
            <a:r>
              <a:rPr lang="sv-SE" sz="1800" dirty="0" smtClean="0">
                <a:latin typeface="Arial" panose="020B0604020202020204" pitchFamily="34" charset="0"/>
                <a:cs typeface="Arial" panose="020B0604020202020204" pitchFamily="34" charset="0"/>
              </a:rPr>
              <a:t>Synpunktshanteringen ingår i introduktionen av nya medarbetare och bildspelet kan användas vid introduktionen.</a:t>
            </a:r>
            <a:endParaRPr lang="sv-SE" sz="1800" dirty="0">
              <a:latin typeface="Arial" panose="020B0604020202020204" pitchFamily="34" charset="0"/>
              <a:cs typeface="Arial" panose="020B0604020202020204" pitchFamily="34" charset="0"/>
            </a:endParaRPr>
          </a:p>
        </p:txBody>
      </p:sp>
      <p:sp>
        <p:nvSpPr>
          <p:cNvPr id="2" name="Rubrik 1">
            <a:extLst>
              <a:ext uri="{FF2B5EF4-FFF2-40B4-BE49-F238E27FC236}">
                <a16:creationId xmlns:a16="http://schemas.microsoft.com/office/drawing/2014/main" id="{3CD58FA3-63F8-B5C1-D276-79B884F73956}"/>
              </a:ext>
            </a:extLst>
          </p:cNvPr>
          <p:cNvSpPr>
            <a:spLocks noGrp="1"/>
          </p:cNvSpPr>
          <p:nvPr>
            <p:ph type="title"/>
          </p:nvPr>
        </p:nvSpPr>
        <p:spPr>
          <a:xfrm>
            <a:off x="885053" y="657032"/>
            <a:ext cx="7344547" cy="625475"/>
          </a:xfrm>
        </p:spPr>
        <p:txBody>
          <a:bodyPr/>
          <a:lstStyle/>
          <a:p>
            <a:r>
              <a:rPr lang="sv-SE" sz="3200" dirty="0" smtClean="0">
                <a:latin typeface="Arial" panose="020B0604020202020204" pitchFamily="34" charset="0"/>
                <a:cs typeface="Arial" panose="020B0604020202020204" pitchFamily="34" charset="0"/>
              </a:rPr>
              <a:t>Instruktion av bildspelet</a:t>
            </a:r>
            <a:endParaRPr lang="sv-SE"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78691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0C389-057F-1832-7531-8166D2A1427D}"/>
            </a:ext>
          </a:extLst>
        </p:cNvPr>
        <p:cNvGrpSpPr/>
        <p:nvPr/>
      </p:nvGrpSpPr>
      <p:grpSpPr>
        <a:xfrm>
          <a:off x="0" y="0"/>
          <a:ext cx="0" cy="0"/>
          <a:chOff x="0" y="0"/>
          <a:chExt cx="0" cy="0"/>
        </a:xfrm>
      </p:grpSpPr>
      <p:pic>
        <p:nvPicPr>
          <p:cNvPr id="7" name="Bildobjekt 6" descr="En bild som visar siluett&#10;&#10;AI-genererat innehåll kan vara felaktigt.">
            <a:extLst>
              <a:ext uri="{FF2B5EF4-FFF2-40B4-BE49-F238E27FC236}">
                <a16:creationId xmlns:a16="http://schemas.microsoft.com/office/drawing/2014/main" id="{CA5A5135-F151-F698-9734-78A0340B1B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00135"/>
            <a:ext cx="12192000" cy="1593761"/>
          </a:xfrm>
          <a:prstGeom prst="rect">
            <a:avLst/>
          </a:prstGeom>
        </p:spPr>
      </p:pic>
      <p:pic>
        <p:nvPicPr>
          <p:cNvPr id="5" name="Bildobjekt 4">
            <a:extLst>
              <a:ext uri="{FF2B5EF4-FFF2-40B4-BE49-F238E27FC236}">
                <a16:creationId xmlns:a16="http://schemas.microsoft.com/office/drawing/2014/main" id="{BF64B06D-A436-62C1-7AF1-4F066C376E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82818" y="6097016"/>
            <a:ext cx="1446197" cy="442493"/>
          </a:xfrm>
          <a:prstGeom prst="rect">
            <a:avLst/>
          </a:prstGeom>
        </p:spPr>
      </p:pic>
      <p:sp>
        <p:nvSpPr>
          <p:cNvPr id="8" name="Platshållare för text 4">
            <a:extLst>
              <a:ext uri="{FF2B5EF4-FFF2-40B4-BE49-F238E27FC236}">
                <a16:creationId xmlns:a16="http://schemas.microsoft.com/office/drawing/2014/main" id="{3A56CB68-868A-1293-3620-46F381D083D3}"/>
              </a:ext>
            </a:extLst>
          </p:cNvPr>
          <p:cNvSpPr>
            <a:spLocks noGrp="1"/>
          </p:cNvSpPr>
          <p:nvPr>
            <p:ph type="body" sz="half" idx="2"/>
          </p:nvPr>
        </p:nvSpPr>
        <p:spPr>
          <a:xfrm>
            <a:off x="885052" y="1475472"/>
            <a:ext cx="8475257" cy="3409848"/>
          </a:xfrm>
        </p:spPr>
        <p:txBody>
          <a:bodyPr>
            <a:normAutofit/>
          </a:bodyPr>
          <a:lstStyle/>
          <a:p>
            <a:r>
              <a:rPr lang="sv-SE" sz="1800" dirty="0">
                <a:latin typeface="Arial" panose="020B0604020202020204" pitchFamily="34" charset="0"/>
                <a:cs typeface="Arial" panose="020B0604020202020204" pitchFamily="34" charset="0"/>
              </a:rPr>
              <a:t>Socialtjänsten ska enligt 5 kap. 3 § SOSFS 2011:9 (Socialstyrelsens föreskrifter och allmänna råd om ledningssystem för systematiskt kvalitetsarbete) ta emot och utreda klagomål och synpunkter på verksamhetens kvalitet. Bestämmelser om att vårdgivaren ska ta emot klagomål och synpunkter på den egna verksamheten från patienter och deras närstående finns i 3 kap. 8 a § patientsäkerhetslagen</a:t>
            </a:r>
            <a:r>
              <a:rPr lang="sv-SE" sz="1800" dirty="0" smtClean="0">
                <a:latin typeface="Arial" panose="020B0604020202020204" pitchFamily="34" charset="0"/>
                <a:cs typeface="Arial" panose="020B0604020202020204" pitchFamily="34" charset="0"/>
              </a:rPr>
              <a:t>.</a:t>
            </a:r>
          </a:p>
          <a:p>
            <a:r>
              <a:rPr lang="sv-SE" sz="1800" dirty="0" smtClean="0">
                <a:latin typeface="Arial" panose="020B0604020202020204" pitchFamily="34" charset="0"/>
                <a:cs typeface="Arial" panose="020B0604020202020204" pitchFamily="34" charset="0"/>
              </a:rPr>
              <a:t>Enligt </a:t>
            </a:r>
            <a:r>
              <a:rPr lang="sv-SE" sz="1800" dirty="0">
                <a:latin typeface="Arial" panose="020B0604020202020204" pitchFamily="34" charset="0"/>
                <a:cs typeface="Arial" panose="020B0604020202020204" pitchFamily="34" charset="0"/>
              </a:rPr>
              <a:t>5 kap. 6 § SOSFS 2011:9 ska inkomna rapporter, klagomål och synpunkter sammanställas och analyseras för att vårdgivaren eller den som bedriver socialtjänst eller verksamhet enligt LSS ska kunna se mönster eller trender som </a:t>
            </a:r>
            <a:r>
              <a:rPr lang="sv-SE" sz="1800" dirty="0" smtClean="0">
                <a:latin typeface="Arial" panose="020B0604020202020204" pitchFamily="34" charset="0"/>
                <a:cs typeface="Arial" panose="020B0604020202020204" pitchFamily="34" charset="0"/>
              </a:rPr>
              <a:t>indikerar </a:t>
            </a:r>
            <a:r>
              <a:rPr lang="sv-SE" sz="1800" dirty="0">
                <a:latin typeface="Arial" panose="020B0604020202020204" pitchFamily="34" charset="0"/>
                <a:cs typeface="Arial" panose="020B0604020202020204" pitchFamily="34" charset="0"/>
              </a:rPr>
              <a:t>brister i verksamhetens kvalitet</a:t>
            </a:r>
            <a:r>
              <a:rPr lang="sv-SE" sz="1800" dirty="0" smtClean="0">
                <a:latin typeface="Arial" panose="020B0604020202020204" pitchFamily="34" charset="0"/>
                <a:cs typeface="Arial" panose="020B0604020202020204" pitchFamily="34" charset="0"/>
              </a:rPr>
              <a:t>.</a:t>
            </a:r>
          </a:p>
          <a:p>
            <a:r>
              <a:rPr lang="sv-SE" sz="1800" dirty="0" smtClean="0">
                <a:latin typeface="Arial" panose="020B0604020202020204" pitchFamily="34" charset="0"/>
                <a:cs typeface="Arial" panose="020B0604020202020204" pitchFamily="34" charset="0"/>
              </a:rPr>
              <a:t>Synpunktshantering är en del av ledningssystemet.</a:t>
            </a:r>
            <a:endParaRPr lang="sv-SE" sz="1800" dirty="0">
              <a:latin typeface="Arial" panose="020B0604020202020204" pitchFamily="34" charset="0"/>
              <a:cs typeface="Arial" panose="020B0604020202020204" pitchFamily="34" charset="0"/>
            </a:endParaRPr>
          </a:p>
        </p:txBody>
      </p:sp>
      <p:sp>
        <p:nvSpPr>
          <p:cNvPr id="2" name="Rubrik 1">
            <a:extLst>
              <a:ext uri="{FF2B5EF4-FFF2-40B4-BE49-F238E27FC236}">
                <a16:creationId xmlns:a16="http://schemas.microsoft.com/office/drawing/2014/main" id="{3CD58FA3-63F8-B5C1-D276-79B884F73956}"/>
              </a:ext>
            </a:extLst>
          </p:cNvPr>
          <p:cNvSpPr>
            <a:spLocks noGrp="1"/>
          </p:cNvSpPr>
          <p:nvPr>
            <p:ph type="title"/>
          </p:nvPr>
        </p:nvSpPr>
        <p:spPr>
          <a:xfrm>
            <a:off x="885053" y="657032"/>
            <a:ext cx="7344547" cy="625475"/>
          </a:xfrm>
        </p:spPr>
        <p:txBody>
          <a:bodyPr/>
          <a:lstStyle/>
          <a:p>
            <a:r>
              <a:rPr lang="sv-SE" sz="3200" dirty="0" smtClean="0">
                <a:latin typeface="Arial" panose="020B0604020202020204" pitchFamily="34" charset="0"/>
                <a:cs typeface="Arial" panose="020B0604020202020204" pitchFamily="34" charset="0"/>
              </a:rPr>
              <a:t>Bakgrund</a:t>
            </a:r>
            <a:endParaRPr lang="sv-SE"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48096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0C389-057F-1832-7531-8166D2A1427D}"/>
            </a:ext>
          </a:extLst>
        </p:cNvPr>
        <p:cNvGrpSpPr/>
        <p:nvPr/>
      </p:nvGrpSpPr>
      <p:grpSpPr>
        <a:xfrm>
          <a:off x="0" y="0"/>
          <a:ext cx="0" cy="0"/>
          <a:chOff x="0" y="0"/>
          <a:chExt cx="0" cy="0"/>
        </a:xfrm>
      </p:grpSpPr>
      <p:pic>
        <p:nvPicPr>
          <p:cNvPr id="7" name="Bildobjekt 6" descr="En bild som visar siluett&#10;&#10;AI-genererat innehåll kan vara felaktigt.">
            <a:extLst>
              <a:ext uri="{FF2B5EF4-FFF2-40B4-BE49-F238E27FC236}">
                <a16:creationId xmlns:a16="http://schemas.microsoft.com/office/drawing/2014/main" id="{CA5A5135-F151-F698-9734-78A0340B1B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00135"/>
            <a:ext cx="12192000" cy="1593761"/>
          </a:xfrm>
          <a:prstGeom prst="rect">
            <a:avLst/>
          </a:prstGeom>
        </p:spPr>
      </p:pic>
      <p:pic>
        <p:nvPicPr>
          <p:cNvPr id="5" name="Bildobjekt 4">
            <a:extLst>
              <a:ext uri="{FF2B5EF4-FFF2-40B4-BE49-F238E27FC236}">
                <a16:creationId xmlns:a16="http://schemas.microsoft.com/office/drawing/2014/main" id="{BF64B06D-A436-62C1-7AF1-4F066C376E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82818" y="6097016"/>
            <a:ext cx="1446197" cy="442493"/>
          </a:xfrm>
          <a:prstGeom prst="rect">
            <a:avLst/>
          </a:prstGeom>
        </p:spPr>
      </p:pic>
      <p:sp>
        <p:nvSpPr>
          <p:cNvPr id="8" name="Platshållare för text 4">
            <a:extLst>
              <a:ext uri="{FF2B5EF4-FFF2-40B4-BE49-F238E27FC236}">
                <a16:creationId xmlns:a16="http://schemas.microsoft.com/office/drawing/2014/main" id="{3A56CB68-868A-1293-3620-46F381D083D3}"/>
              </a:ext>
            </a:extLst>
          </p:cNvPr>
          <p:cNvSpPr>
            <a:spLocks noGrp="1"/>
          </p:cNvSpPr>
          <p:nvPr>
            <p:ph type="body" sz="half" idx="2"/>
          </p:nvPr>
        </p:nvSpPr>
        <p:spPr>
          <a:xfrm>
            <a:off x="885052" y="1475472"/>
            <a:ext cx="8475257" cy="3409848"/>
          </a:xfrm>
        </p:spPr>
        <p:txBody>
          <a:bodyPr>
            <a:normAutofit/>
          </a:bodyPr>
          <a:lstStyle/>
          <a:p>
            <a:r>
              <a:rPr lang="sv-SE" altLang="sv-SE" sz="1800" dirty="0">
                <a:latin typeface="Arial" panose="020B0604020202020204" pitchFamily="34" charset="0"/>
                <a:cs typeface="Arial" panose="020B0604020202020204" pitchFamily="34" charset="0"/>
              </a:rPr>
              <a:t>Syftet med att utreda synpunkter och klagomål är för att se systematiska brister och möjliga förbättringar.</a:t>
            </a:r>
          </a:p>
          <a:p>
            <a:endParaRPr lang="sv-SE" altLang="sv-SE" sz="1800" dirty="0">
              <a:latin typeface="Arial" panose="020B0604020202020204" pitchFamily="34" charset="0"/>
              <a:cs typeface="Arial" panose="020B0604020202020204" pitchFamily="34" charset="0"/>
            </a:endParaRPr>
          </a:p>
          <a:p>
            <a:r>
              <a:rPr lang="sv-SE" altLang="sv-SE" sz="1800" dirty="0" smtClean="0">
                <a:latin typeface="Arial" panose="020B0604020202020204" pitchFamily="34" charset="0"/>
                <a:cs typeface="Arial" panose="020B0604020202020204" pitchFamily="34" charset="0"/>
              </a:rPr>
              <a:t>Man </a:t>
            </a:r>
            <a:r>
              <a:rPr lang="sv-SE" altLang="sv-SE" sz="1800" dirty="0">
                <a:latin typeface="Arial" panose="020B0604020202020204" pitchFamily="34" charset="0"/>
                <a:cs typeface="Arial" panose="020B0604020202020204" pitchFamily="34" charset="0"/>
              </a:rPr>
              <a:t>ska titta på bakomliggande orsaker som kan påverka flera liknande situationer.</a:t>
            </a:r>
          </a:p>
          <a:p>
            <a:endParaRPr lang="sv-SE" altLang="sv-SE" sz="1800" dirty="0">
              <a:latin typeface="Arial" panose="020B0604020202020204" pitchFamily="34" charset="0"/>
              <a:cs typeface="Arial" panose="020B0604020202020204" pitchFamily="34" charset="0"/>
            </a:endParaRPr>
          </a:p>
          <a:p>
            <a:r>
              <a:rPr lang="sv-SE" altLang="sv-SE" sz="1800" dirty="0">
                <a:latin typeface="Arial" panose="020B0604020202020204" pitchFamily="34" charset="0"/>
                <a:cs typeface="Arial" panose="020B0604020202020204" pitchFamily="34" charset="0"/>
              </a:rPr>
              <a:t>Tanken är att det som hänt inte ska hända igen.</a:t>
            </a:r>
          </a:p>
        </p:txBody>
      </p:sp>
      <p:sp>
        <p:nvSpPr>
          <p:cNvPr id="2" name="Rubrik 1">
            <a:extLst>
              <a:ext uri="{FF2B5EF4-FFF2-40B4-BE49-F238E27FC236}">
                <a16:creationId xmlns:a16="http://schemas.microsoft.com/office/drawing/2014/main" id="{3CD58FA3-63F8-B5C1-D276-79B884F73956}"/>
              </a:ext>
            </a:extLst>
          </p:cNvPr>
          <p:cNvSpPr>
            <a:spLocks noGrp="1"/>
          </p:cNvSpPr>
          <p:nvPr>
            <p:ph type="title"/>
          </p:nvPr>
        </p:nvSpPr>
        <p:spPr>
          <a:xfrm>
            <a:off x="885053" y="657032"/>
            <a:ext cx="7344547" cy="625475"/>
          </a:xfrm>
        </p:spPr>
        <p:txBody>
          <a:bodyPr>
            <a:normAutofit/>
          </a:bodyPr>
          <a:lstStyle/>
          <a:p>
            <a:r>
              <a:rPr lang="sv-SE" sz="3200" dirty="0" smtClean="0">
                <a:latin typeface="Arial" panose="020B0604020202020204" pitchFamily="34" charset="0"/>
                <a:cs typeface="Arial" panose="020B0604020202020204" pitchFamily="34" charset="0"/>
              </a:rPr>
              <a:t>Syfte</a:t>
            </a:r>
            <a:endParaRPr lang="sv-SE"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56371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0C389-057F-1832-7531-8166D2A1427D}"/>
            </a:ext>
          </a:extLst>
        </p:cNvPr>
        <p:cNvGrpSpPr/>
        <p:nvPr/>
      </p:nvGrpSpPr>
      <p:grpSpPr>
        <a:xfrm>
          <a:off x="0" y="0"/>
          <a:ext cx="0" cy="0"/>
          <a:chOff x="0" y="0"/>
          <a:chExt cx="0" cy="0"/>
        </a:xfrm>
      </p:grpSpPr>
      <p:pic>
        <p:nvPicPr>
          <p:cNvPr id="7" name="Bildobjekt 6" descr="En bild som visar siluett&#10;&#10;AI-genererat innehåll kan vara felaktigt.">
            <a:extLst>
              <a:ext uri="{FF2B5EF4-FFF2-40B4-BE49-F238E27FC236}">
                <a16:creationId xmlns:a16="http://schemas.microsoft.com/office/drawing/2014/main" id="{CA5A5135-F151-F698-9734-78A0340B1B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00135"/>
            <a:ext cx="12192000" cy="1593761"/>
          </a:xfrm>
          <a:prstGeom prst="rect">
            <a:avLst/>
          </a:prstGeom>
        </p:spPr>
      </p:pic>
      <p:pic>
        <p:nvPicPr>
          <p:cNvPr id="5" name="Bildobjekt 4">
            <a:extLst>
              <a:ext uri="{FF2B5EF4-FFF2-40B4-BE49-F238E27FC236}">
                <a16:creationId xmlns:a16="http://schemas.microsoft.com/office/drawing/2014/main" id="{BF64B06D-A436-62C1-7AF1-4F066C376E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82818" y="6097016"/>
            <a:ext cx="1446197" cy="442493"/>
          </a:xfrm>
          <a:prstGeom prst="rect">
            <a:avLst/>
          </a:prstGeom>
        </p:spPr>
      </p:pic>
      <p:sp>
        <p:nvSpPr>
          <p:cNvPr id="8" name="Platshållare för text 4">
            <a:extLst>
              <a:ext uri="{FF2B5EF4-FFF2-40B4-BE49-F238E27FC236}">
                <a16:creationId xmlns:a16="http://schemas.microsoft.com/office/drawing/2014/main" id="{3A56CB68-868A-1293-3620-46F381D083D3}"/>
              </a:ext>
            </a:extLst>
          </p:cNvPr>
          <p:cNvSpPr>
            <a:spLocks noGrp="1"/>
          </p:cNvSpPr>
          <p:nvPr>
            <p:ph type="body" sz="half" idx="2"/>
          </p:nvPr>
        </p:nvSpPr>
        <p:spPr>
          <a:xfrm>
            <a:off x="885052" y="1475472"/>
            <a:ext cx="8475257" cy="3409848"/>
          </a:xfrm>
        </p:spPr>
        <p:txBody>
          <a:bodyPr>
            <a:normAutofit/>
          </a:bodyPr>
          <a:lstStyle/>
          <a:p>
            <a:r>
              <a:rPr lang="sv-SE" sz="1800" dirty="0">
                <a:latin typeface="Arial" panose="020B0604020202020204" pitchFamily="34" charset="0"/>
                <a:cs typeface="Arial" panose="020B0604020202020204" pitchFamily="34" charset="0"/>
              </a:rPr>
              <a:t>Med synpunkter avses alla synpunkter, klagomål, åsikter, invändningar eller förslag kring vår verksamhet. </a:t>
            </a:r>
            <a:endParaRPr lang="sv-SE" sz="1800" dirty="0" smtClean="0">
              <a:latin typeface="Arial" panose="020B0604020202020204" pitchFamily="34" charset="0"/>
              <a:cs typeface="Arial" panose="020B0604020202020204" pitchFamily="34" charset="0"/>
            </a:endParaRPr>
          </a:p>
          <a:p>
            <a:endParaRPr lang="sv-SE" sz="1800" dirty="0" smtClean="0">
              <a:latin typeface="Arial" panose="020B0604020202020204" pitchFamily="34" charset="0"/>
              <a:cs typeface="Arial" panose="020B0604020202020204" pitchFamily="34" charset="0"/>
            </a:endParaRPr>
          </a:p>
          <a:p>
            <a:r>
              <a:rPr lang="sv-SE" sz="1800" dirty="0" smtClean="0">
                <a:latin typeface="Arial" panose="020B0604020202020204" pitchFamily="34" charset="0"/>
                <a:cs typeface="Arial" panose="020B0604020202020204" pitchFamily="34" charset="0"/>
              </a:rPr>
              <a:t>Synpunkt </a:t>
            </a:r>
            <a:r>
              <a:rPr lang="sv-SE" sz="1800" dirty="0">
                <a:latin typeface="Arial" panose="020B0604020202020204" pitchFamily="34" charset="0"/>
                <a:cs typeface="Arial" panose="020B0604020202020204" pitchFamily="34" charset="0"/>
              </a:rPr>
              <a:t>används i det följande som samlingsbegrepp</a:t>
            </a:r>
            <a:r>
              <a:rPr lang="sv-SE" sz="1800" dirty="0" smtClean="0">
                <a:latin typeface="Arial" panose="020B0604020202020204" pitchFamily="34" charset="0"/>
                <a:cs typeface="Arial" panose="020B0604020202020204" pitchFamily="34" charset="0"/>
              </a:rPr>
              <a:t>.</a:t>
            </a:r>
          </a:p>
          <a:p>
            <a:endParaRPr lang="sv-SE" sz="1800" dirty="0" smtClean="0">
              <a:latin typeface="Arial" panose="020B0604020202020204" pitchFamily="34" charset="0"/>
              <a:cs typeface="Arial" panose="020B0604020202020204" pitchFamily="34" charset="0"/>
            </a:endParaRPr>
          </a:p>
          <a:p>
            <a:r>
              <a:rPr lang="sv-SE" sz="1800" dirty="0">
                <a:latin typeface="Arial" panose="020B0604020202020204" pitchFamily="34" charset="0"/>
                <a:cs typeface="Arial" panose="020B0604020202020204" pitchFamily="34" charset="0"/>
              </a:rPr>
              <a:t>Synpunkter kan lämnas från brukare, närstående, personal, myndigheter eller </a:t>
            </a:r>
            <a:r>
              <a:rPr lang="sv-SE" sz="1800" dirty="0" smtClean="0">
                <a:latin typeface="Arial" panose="020B0604020202020204" pitchFamily="34" charset="0"/>
                <a:cs typeface="Arial" panose="020B0604020202020204" pitchFamily="34" charset="0"/>
              </a:rPr>
              <a:t>andra. </a:t>
            </a:r>
            <a:endParaRPr lang="sv-SE" sz="1800" dirty="0">
              <a:latin typeface="Arial" panose="020B0604020202020204" pitchFamily="34" charset="0"/>
              <a:cs typeface="Arial" panose="020B0604020202020204" pitchFamily="34" charset="0"/>
            </a:endParaRPr>
          </a:p>
          <a:p>
            <a:endParaRPr lang="sv-SE" sz="1800" dirty="0">
              <a:latin typeface="Arial" panose="020B0604020202020204" pitchFamily="34" charset="0"/>
              <a:cs typeface="Arial" panose="020B0604020202020204" pitchFamily="34" charset="0"/>
            </a:endParaRPr>
          </a:p>
        </p:txBody>
      </p:sp>
      <p:sp>
        <p:nvSpPr>
          <p:cNvPr id="2" name="Rubrik 1">
            <a:extLst>
              <a:ext uri="{FF2B5EF4-FFF2-40B4-BE49-F238E27FC236}">
                <a16:creationId xmlns:a16="http://schemas.microsoft.com/office/drawing/2014/main" id="{3CD58FA3-63F8-B5C1-D276-79B884F73956}"/>
              </a:ext>
            </a:extLst>
          </p:cNvPr>
          <p:cNvSpPr>
            <a:spLocks noGrp="1"/>
          </p:cNvSpPr>
          <p:nvPr>
            <p:ph type="title"/>
          </p:nvPr>
        </p:nvSpPr>
        <p:spPr>
          <a:xfrm>
            <a:off x="885053" y="657032"/>
            <a:ext cx="7344547" cy="625475"/>
          </a:xfrm>
        </p:spPr>
        <p:txBody>
          <a:bodyPr/>
          <a:lstStyle/>
          <a:p>
            <a:r>
              <a:rPr lang="sv-SE" sz="3200" dirty="0" smtClean="0">
                <a:latin typeface="Arial" panose="020B0604020202020204" pitchFamily="34" charset="0"/>
                <a:cs typeface="Arial" panose="020B0604020202020204" pitchFamily="34" charset="0"/>
              </a:rPr>
              <a:t>Vad är en synpunkt?</a:t>
            </a:r>
            <a:endParaRPr lang="sv-SE"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86107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08E38-51C8-BA38-CE3D-3C64440D8C64}"/>
            </a:ext>
          </a:extLst>
        </p:cNvPr>
        <p:cNvGrpSpPr/>
        <p:nvPr/>
      </p:nvGrpSpPr>
      <p:grpSpPr>
        <a:xfrm>
          <a:off x="0" y="0"/>
          <a:ext cx="0" cy="0"/>
          <a:chOff x="0" y="0"/>
          <a:chExt cx="0" cy="0"/>
        </a:xfrm>
      </p:grpSpPr>
      <p:pic>
        <p:nvPicPr>
          <p:cNvPr id="14" name="Bildobjekt 13" descr="En bild som visar siluett&#10;&#10;AI-genererat innehåll kan vara felaktigt.">
            <a:extLst>
              <a:ext uri="{FF2B5EF4-FFF2-40B4-BE49-F238E27FC236}">
                <a16:creationId xmlns:a16="http://schemas.microsoft.com/office/drawing/2014/main" id="{A3FC9C69-AFD7-0110-BC73-3A7E15F655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00135"/>
            <a:ext cx="12192000" cy="1593761"/>
          </a:xfrm>
          <a:prstGeom prst="rect">
            <a:avLst/>
          </a:prstGeom>
        </p:spPr>
      </p:pic>
      <p:sp>
        <p:nvSpPr>
          <p:cNvPr id="4" name="Ellips 3">
            <a:extLst>
              <a:ext uri="{FF2B5EF4-FFF2-40B4-BE49-F238E27FC236}">
                <a16:creationId xmlns:a16="http://schemas.microsoft.com/office/drawing/2014/main" id="{13B28993-97C6-CAB6-5832-B4666DD581B5}"/>
              </a:ext>
            </a:extLst>
          </p:cNvPr>
          <p:cNvSpPr/>
          <p:nvPr/>
        </p:nvSpPr>
        <p:spPr>
          <a:xfrm>
            <a:off x="3731518" y="1933339"/>
            <a:ext cx="2088000" cy="2088000"/>
          </a:xfrm>
          <a:prstGeom prst="ellipse">
            <a:avLst/>
          </a:prstGeom>
          <a:solidFill>
            <a:srgbClr val="FFD147"/>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Ellips 1">
            <a:extLst>
              <a:ext uri="{FF2B5EF4-FFF2-40B4-BE49-F238E27FC236}">
                <a16:creationId xmlns:a16="http://schemas.microsoft.com/office/drawing/2014/main" id="{3EEE036F-3944-C681-485A-06F4E58DB59D}"/>
              </a:ext>
            </a:extLst>
          </p:cNvPr>
          <p:cNvSpPr/>
          <p:nvPr/>
        </p:nvSpPr>
        <p:spPr>
          <a:xfrm>
            <a:off x="1264999" y="1933339"/>
            <a:ext cx="2088000" cy="2088000"/>
          </a:xfrm>
          <a:prstGeom prst="ellipse">
            <a:avLst/>
          </a:prstGeom>
          <a:solidFill>
            <a:srgbClr val="C3B09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3" name="Rektangel 2">
            <a:extLst>
              <a:ext uri="{FF2B5EF4-FFF2-40B4-BE49-F238E27FC236}">
                <a16:creationId xmlns:a16="http://schemas.microsoft.com/office/drawing/2014/main" id="{06A6073A-3942-08AF-CEC2-A863B631C546}"/>
              </a:ext>
            </a:extLst>
          </p:cNvPr>
          <p:cNvSpPr/>
          <p:nvPr/>
        </p:nvSpPr>
        <p:spPr>
          <a:xfrm>
            <a:off x="1594485" y="2302028"/>
            <a:ext cx="1475084" cy="461665"/>
          </a:xfrm>
          <a:prstGeom prst="rect">
            <a:avLst/>
          </a:prstGeom>
        </p:spPr>
        <p:txBody>
          <a:bodyPr wrap="none">
            <a:spAutoFit/>
          </a:bodyPr>
          <a:lstStyle/>
          <a:p>
            <a:pPr algn="ctr"/>
            <a:r>
              <a:rPr lang="sv-SE" sz="2400" dirty="0" smtClean="0"/>
              <a:t>Ta emot</a:t>
            </a:r>
            <a:endParaRPr lang="sv-SE" sz="2400" dirty="0"/>
          </a:p>
        </p:txBody>
      </p:sp>
      <p:sp>
        <p:nvSpPr>
          <p:cNvPr id="6" name="Ellips 5">
            <a:extLst>
              <a:ext uri="{FF2B5EF4-FFF2-40B4-BE49-F238E27FC236}">
                <a16:creationId xmlns:a16="http://schemas.microsoft.com/office/drawing/2014/main" id="{F99E0054-2898-D57A-E166-43B41B65CC58}"/>
              </a:ext>
            </a:extLst>
          </p:cNvPr>
          <p:cNvSpPr/>
          <p:nvPr/>
        </p:nvSpPr>
        <p:spPr>
          <a:xfrm>
            <a:off x="6235898" y="1933339"/>
            <a:ext cx="2088000" cy="2088000"/>
          </a:xfrm>
          <a:prstGeom prst="ellipse">
            <a:avLst/>
          </a:prstGeom>
          <a:solidFill>
            <a:srgbClr val="4E798B">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8" name="Ellips 7">
            <a:extLst>
              <a:ext uri="{FF2B5EF4-FFF2-40B4-BE49-F238E27FC236}">
                <a16:creationId xmlns:a16="http://schemas.microsoft.com/office/drawing/2014/main" id="{CFB9E2F6-8CF4-D9F2-4A99-963A8386C323}"/>
              </a:ext>
            </a:extLst>
          </p:cNvPr>
          <p:cNvSpPr/>
          <p:nvPr/>
        </p:nvSpPr>
        <p:spPr>
          <a:xfrm>
            <a:off x="8740278" y="1933339"/>
            <a:ext cx="2088000" cy="2088000"/>
          </a:xfrm>
          <a:prstGeom prst="ellipse">
            <a:avLst/>
          </a:prstGeom>
          <a:solidFill>
            <a:srgbClr val="48825C">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17" name="Bildobjekt 16">
            <a:extLst>
              <a:ext uri="{FF2B5EF4-FFF2-40B4-BE49-F238E27FC236}">
                <a16:creationId xmlns:a16="http://schemas.microsoft.com/office/drawing/2014/main" id="{BC1EBCA5-4205-F77D-A486-06E08F0CBDF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82818" y="6097016"/>
            <a:ext cx="1446197" cy="442493"/>
          </a:xfrm>
          <a:prstGeom prst="rect">
            <a:avLst/>
          </a:prstGeom>
        </p:spPr>
      </p:pic>
      <p:sp>
        <p:nvSpPr>
          <p:cNvPr id="10" name="Rektangel 9">
            <a:extLst>
              <a:ext uri="{FF2B5EF4-FFF2-40B4-BE49-F238E27FC236}">
                <a16:creationId xmlns:a16="http://schemas.microsoft.com/office/drawing/2014/main" id="{D02BB0F5-9AF5-4E15-E73C-780BBB99AE56}"/>
              </a:ext>
            </a:extLst>
          </p:cNvPr>
          <p:cNvSpPr/>
          <p:nvPr/>
        </p:nvSpPr>
        <p:spPr>
          <a:xfrm>
            <a:off x="6277766" y="2302027"/>
            <a:ext cx="1843774" cy="461665"/>
          </a:xfrm>
          <a:prstGeom prst="rect">
            <a:avLst/>
          </a:prstGeom>
        </p:spPr>
        <p:txBody>
          <a:bodyPr wrap="none">
            <a:spAutoFit/>
          </a:bodyPr>
          <a:lstStyle/>
          <a:p>
            <a:pPr algn="ctr"/>
            <a:r>
              <a:rPr lang="sv-SE" sz="2400" dirty="0" smtClean="0"/>
              <a:t>Analysera</a:t>
            </a:r>
            <a:endParaRPr lang="sv-SE" sz="2400" dirty="0"/>
          </a:p>
        </p:txBody>
      </p:sp>
      <p:sp>
        <p:nvSpPr>
          <p:cNvPr id="11" name="Rektangel 10">
            <a:extLst>
              <a:ext uri="{FF2B5EF4-FFF2-40B4-BE49-F238E27FC236}">
                <a16:creationId xmlns:a16="http://schemas.microsoft.com/office/drawing/2014/main" id="{EA695DF7-586A-33DA-5CA3-11345C0BF0E8}"/>
              </a:ext>
            </a:extLst>
          </p:cNvPr>
          <p:cNvSpPr/>
          <p:nvPr/>
        </p:nvSpPr>
        <p:spPr>
          <a:xfrm>
            <a:off x="4130150" y="2301368"/>
            <a:ext cx="1290738" cy="461665"/>
          </a:xfrm>
          <a:prstGeom prst="rect">
            <a:avLst/>
          </a:prstGeom>
        </p:spPr>
        <p:txBody>
          <a:bodyPr wrap="none">
            <a:spAutoFit/>
          </a:bodyPr>
          <a:lstStyle/>
          <a:p>
            <a:pPr algn="ctr"/>
            <a:r>
              <a:rPr lang="sv-SE" sz="2400" dirty="0" smtClean="0"/>
              <a:t>Utreda</a:t>
            </a:r>
            <a:endParaRPr lang="sv-SE" sz="2400" dirty="0"/>
          </a:p>
        </p:txBody>
      </p:sp>
      <p:sp>
        <p:nvSpPr>
          <p:cNvPr id="12" name="Rektangel 11">
            <a:extLst>
              <a:ext uri="{FF2B5EF4-FFF2-40B4-BE49-F238E27FC236}">
                <a16:creationId xmlns:a16="http://schemas.microsoft.com/office/drawing/2014/main" id="{9BAE3F6B-0762-E896-BA0C-4D2AE062D1C1}"/>
              </a:ext>
            </a:extLst>
          </p:cNvPr>
          <p:cNvSpPr/>
          <p:nvPr/>
        </p:nvSpPr>
        <p:spPr>
          <a:xfrm>
            <a:off x="8872153" y="2302027"/>
            <a:ext cx="1843774" cy="461665"/>
          </a:xfrm>
          <a:prstGeom prst="rect">
            <a:avLst/>
          </a:prstGeom>
        </p:spPr>
        <p:txBody>
          <a:bodyPr wrap="none">
            <a:spAutoFit/>
          </a:bodyPr>
          <a:lstStyle/>
          <a:p>
            <a:pPr algn="ctr"/>
            <a:r>
              <a:rPr lang="sv-SE" sz="2400" dirty="0" smtClean="0"/>
              <a:t>Följa upp</a:t>
            </a:r>
            <a:endParaRPr lang="sv-SE" sz="2400" dirty="0"/>
          </a:p>
        </p:txBody>
      </p:sp>
      <p:sp>
        <p:nvSpPr>
          <p:cNvPr id="5" name="Rubrik 1">
            <a:extLst>
              <a:ext uri="{FF2B5EF4-FFF2-40B4-BE49-F238E27FC236}">
                <a16:creationId xmlns:a16="http://schemas.microsoft.com/office/drawing/2014/main" id="{8A21B8CF-1E4C-9939-79B3-26F8D68E2558}"/>
              </a:ext>
            </a:extLst>
          </p:cNvPr>
          <p:cNvSpPr>
            <a:spLocks noGrp="1"/>
          </p:cNvSpPr>
          <p:nvPr>
            <p:ph type="title"/>
          </p:nvPr>
        </p:nvSpPr>
        <p:spPr>
          <a:xfrm>
            <a:off x="888948" y="643957"/>
            <a:ext cx="7434950" cy="625475"/>
          </a:xfrm>
        </p:spPr>
        <p:txBody>
          <a:bodyPr>
            <a:normAutofit/>
          </a:bodyPr>
          <a:lstStyle/>
          <a:p>
            <a:r>
              <a:rPr lang="sv-SE" sz="3200" dirty="0" smtClean="0">
                <a:latin typeface="Arial" panose="020B0604020202020204" pitchFamily="34" charset="0"/>
                <a:cs typeface="Arial" panose="020B0604020202020204" pitchFamily="34" charset="0"/>
              </a:rPr>
              <a:t>Hantering av synpunkter</a:t>
            </a:r>
            <a:endParaRPr lang="sv-SE"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99578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0C389-057F-1832-7531-8166D2A1427D}"/>
            </a:ext>
          </a:extLst>
        </p:cNvPr>
        <p:cNvGrpSpPr/>
        <p:nvPr/>
      </p:nvGrpSpPr>
      <p:grpSpPr>
        <a:xfrm>
          <a:off x="0" y="0"/>
          <a:ext cx="0" cy="0"/>
          <a:chOff x="0" y="0"/>
          <a:chExt cx="0" cy="0"/>
        </a:xfrm>
      </p:grpSpPr>
      <p:pic>
        <p:nvPicPr>
          <p:cNvPr id="7" name="Bildobjekt 6" descr="En bild som visar siluett&#10;&#10;AI-genererat innehåll kan vara felaktigt.">
            <a:extLst>
              <a:ext uri="{FF2B5EF4-FFF2-40B4-BE49-F238E27FC236}">
                <a16:creationId xmlns:a16="http://schemas.microsoft.com/office/drawing/2014/main" id="{CA5A5135-F151-F698-9734-78A0340B1B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300135"/>
            <a:ext cx="12192000" cy="1593761"/>
          </a:xfrm>
          <a:prstGeom prst="rect">
            <a:avLst/>
          </a:prstGeom>
        </p:spPr>
      </p:pic>
      <p:pic>
        <p:nvPicPr>
          <p:cNvPr id="5" name="Bildobjekt 4">
            <a:extLst>
              <a:ext uri="{FF2B5EF4-FFF2-40B4-BE49-F238E27FC236}">
                <a16:creationId xmlns:a16="http://schemas.microsoft.com/office/drawing/2014/main" id="{BF64B06D-A436-62C1-7AF1-4F066C376E6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82818" y="6097016"/>
            <a:ext cx="1446197" cy="442493"/>
          </a:xfrm>
          <a:prstGeom prst="rect">
            <a:avLst/>
          </a:prstGeom>
        </p:spPr>
      </p:pic>
      <p:sp>
        <p:nvSpPr>
          <p:cNvPr id="8" name="Platshållare för text 4">
            <a:extLst>
              <a:ext uri="{FF2B5EF4-FFF2-40B4-BE49-F238E27FC236}">
                <a16:creationId xmlns:a16="http://schemas.microsoft.com/office/drawing/2014/main" id="{3A56CB68-868A-1293-3620-46F381D083D3}"/>
              </a:ext>
            </a:extLst>
          </p:cNvPr>
          <p:cNvSpPr>
            <a:spLocks noGrp="1"/>
          </p:cNvSpPr>
          <p:nvPr>
            <p:ph type="body" sz="half" idx="2"/>
          </p:nvPr>
        </p:nvSpPr>
        <p:spPr>
          <a:xfrm>
            <a:off x="885052" y="1475472"/>
            <a:ext cx="8475257" cy="3409848"/>
          </a:xfrm>
        </p:spPr>
        <p:txBody>
          <a:bodyPr>
            <a:normAutofit/>
          </a:bodyPr>
          <a:lstStyle/>
          <a:p>
            <a:pPr marL="285750" lvl="0" indent="-285750">
              <a:buFont typeface="Arial" panose="020B0604020202020204" pitchFamily="34" charset="0"/>
              <a:buChar char="•"/>
            </a:pPr>
            <a:r>
              <a:rPr lang="sv-SE" sz="1800" dirty="0">
                <a:latin typeface="Arial" panose="020B0604020202020204" pitchFamily="34" charset="0"/>
                <a:cs typeface="Arial" panose="020B0604020202020204" pitchFamily="34" charset="0"/>
              </a:rPr>
              <a:t>Synpunkt kan lämnas in via kommunens hemsida, Östhammar direkt, e-post, telefon eller personligt möte. </a:t>
            </a:r>
            <a:endParaRPr lang="sv-SE" sz="1800" dirty="0" smtClean="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sv-SE" sz="1800" dirty="0" smtClean="0">
                <a:latin typeface="Arial" panose="020B0604020202020204" pitchFamily="34" charset="0"/>
                <a:cs typeface="Arial" panose="020B0604020202020204" pitchFamily="34" charset="0"/>
              </a:rPr>
              <a:t>Om </a:t>
            </a:r>
            <a:r>
              <a:rPr lang="sv-SE" sz="1800" dirty="0">
                <a:latin typeface="Arial" panose="020B0604020202020204" pitchFamily="34" charset="0"/>
                <a:cs typeface="Arial" panose="020B0604020202020204" pitchFamily="34" charset="0"/>
              </a:rPr>
              <a:t>brukaren lämnar en muntlig synpunkt ska mottagaren erbjuda sig att dokumentera synpunkten</a:t>
            </a:r>
            <a:r>
              <a:rPr lang="sv-SE" sz="1800" dirty="0" smtClean="0">
                <a:latin typeface="Arial" panose="020B0604020202020204" pitchFamily="34" charset="0"/>
                <a:cs typeface="Arial" panose="020B0604020202020204" pitchFamily="34" charset="0"/>
              </a:rPr>
              <a:t>.</a:t>
            </a:r>
          </a:p>
          <a:p>
            <a:pPr marL="285750" lvl="0" indent="-285750">
              <a:buFont typeface="Arial" panose="020B0604020202020204" pitchFamily="34" charset="0"/>
              <a:buChar char="•"/>
            </a:pPr>
            <a:r>
              <a:rPr lang="sv-SE" sz="1800" dirty="0" smtClean="0">
                <a:latin typeface="Arial" panose="020B0604020202020204" pitchFamily="34" charset="0"/>
                <a:cs typeface="Arial" panose="020B0604020202020204" pitchFamily="34" charset="0"/>
              </a:rPr>
              <a:t>Inkommen synpunkt ska lämnas till chef.</a:t>
            </a:r>
          </a:p>
          <a:p>
            <a:pPr marL="285750" indent="-285750">
              <a:buFont typeface="Arial" panose="020B0604020202020204" pitchFamily="34" charset="0"/>
              <a:buChar char="•"/>
            </a:pPr>
            <a:r>
              <a:rPr lang="sv-SE" altLang="sv-SE" sz="1800" dirty="0" smtClean="0">
                <a:latin typeface="Arial" panose="020B0604020202020204" pitchFamily="34" charset="0"/>
                <a:cs typeface="Arial" panose="020B0604020202020204" pitchFamily="34" charset="0"/>
              </a:rPr>
              <a:t>En </a:t>
            </a:r>
            <a:r>
              <a:rPr lang="sv-SE" altLang="sv-SE" sz="1800" dirty="0">
                <a:latin typeface="Arial" panose="020B0604020202020204" pitchFamily="34" charset="0"/>
                <a:cs typeface="Arial" panose="020B0604020202020204" pitchFamily="34" charset="0"/>
              </a:rPr>
              <a:t>person behöver inte säga att det handlar om en synpunkt. Det är ett viktigt uppdrag för oss </a:t>
            </a:r>
            <a:r>
              <a:rPr lang="sv-SE" altLang="sv-SE" sz="1800" dirty="0" smtClean="0">
                <a:latin typeface="Arial" panose="020B0604020202020204" pitchFamily="34" charset="0"/>
                <a:cs typeface="Arial" panose="020B0604020202020204" pitchFamily="34" charset="0"/>
              </a:rPr>
              <a:t>medarbetare att </a:t>
            </a:r>
            <a:r>
              <a:rPr lang="sv-SE" altLang="sv-SE" sz="1800" dirty="0">
                <a:latin typeface="Arial" panose="020B0604020202020204" pitchFamily="34" charset="0"/>
                <a:cs typeface="Arial" panose="020B0604020202020204" pitchFamily="34" charset="0"/>
              </a:rPr>
              <a:t>ta till oss information och åsikter från våra brukare och deras anhöriga och omvandla dem till synpunkter. </a:t>
            </a:r>
          </a:p>
          <a:p>
            <a:pPr lvl="0"/>
            <a:endParaRPr lang="sv-SE" sz="1800" dirty="0">
              <a:latin typeface="Arial" panose="020B0604020202020204" pitchFamily="34" charset="0"/>
              <a:cs typeface="Arial" panose="020B0604020202020204" pitchFamily="34" charset="0"/>
            </a:endParaRPr>
          </a:p>
          <a:p>
            <a:endParaRPr lang="sv-SE" sz="1800" dirty="0">
              <a:latin typeface="Arial" panose="020B0604020202020204" pitchFamily="34" charset="0"/>
              <a:cs typeface="Arial" panose="020B0604020202020204" pitchFamily="34" charset="0"/>
            </a:endParaRPr>
          </a:p>
        </p:txBody>
      </p:sp>
      <p:sp>
        <p:nvSpPr>
          <p:cNvPr id="2" name="Rubrik 1">
            <a:extLst>
              <a:ext uri="{FF2B5EF4-FFF2-40B4-BE49-F238E27FC236}">
                <a16:creationId xmlns:a16="http://schemas.microsoft.com/office/drawing/2014/main" id="{3CD58FA3-63F8-B5C1-D276-79B884F73956}"/>
              </a:ext>
            </a:extLst>
          </p:cNvPr>
          <p:cNvSpPr>
            <a:spLocks noGrp="1"/>
          </p:cNvSpPr>
          <p:nvPr>
            <p:ph type="title"/>
          </p:nvPr>
        </p:nvSpPr>
        <p:spPr>
          <a:xfrm>
            <a:off x="885053" y="657032"/>
            <a:ext cx="7344547" cy="625475"/>
          </a:xfrm>
        </p:spPr>
        <p:txBody>
          <a:bodyPr/>
          <a:lstStyle/>
          <a:p>
            <a:r>
              <a:rPr lang="sv-SE" sz="3200" dirty="0" smtClean="0">
                <a:latin typeface="Arial" panose="020B0604020202020204" pitchFamily="34" charset="0"/>
                <a:cs typeface="Arial" panose="020B0604020202020204" pitchFamily="34" charset="0"/>
              </a:rPr>
              <a:t>Ta emot synpunkt</a:t>
            </a:r>
            <a:endParaRPr lang="sv-SE"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50564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0C389-057F-1832-7531-8166D2A1427D}"/>
            </a:ext>
          </a:extLst>
        </p:cNvPr>
        <p:cNvGrpSpPr/>
        <p:nvPr/>
      </p:nvGrpSpPr>
      <p:grpSpPr>
        <a:xfrm>
          <a:off x="0" y="0"/>
          <a:ext cx="0" cy="0"/>
          <a:chOff x="0" y="0"/>
          <a:chExt cx="0" cy="0"/>
        </a:xfrm>
      </p:grpSpPr>
      <p:pic>
        <p:nvPicPr>
          <p:cNvPr id="7" name="Bildobjekt 6" descr="En bild som visar siluett&#10;&#10;AI-genererat innehåll kan vara felaktigt.">
            <a:extLst>
              <a:ext uri="{FF2B5EF4-FFF2-40B4-BE49-F238E27FC236}">
                <a16:creationId xmlns:a16="http://schemas.microsoft.com/office/drawing/2014/main" id="{CA5A5135-F151-F698-9734-78A0340B1B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00135"/>
            <a:ext cx="12192000" cy="1593761"/>
          </a:xfrm>
          <a:prstGeom prst="rect">
            <a:avLst/>
          </a:prstGeom>
        </p:spPr>
      </p:pic>
      <p:pic>
        <p:nvPicPr>
          <p:cNvPr id="5" name="Bildobjekt 4">
            <a:extLst>
              <a:ext uri="{FF2B5EF4-FFF2-40B4-BE49-F238E27FC236}">
                <a16:creationId xmlns:a16="http://schemas.microsoft.com/office/drawing/2014/main" id="{BF64B06D-A436-62C1-7AF1-4F066C376E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82818" y="6097016"/>
            <a:ext cx="1446197" cy="442493"/>
          </a:xfrm>
          <a:prstGeom prst="rect">
            <a:avLst/>
          </a:prstGeom>
        </p:spPr>
      </p:pic>
      <p:sp>
        <p:nvSpPr>
          <p:cNvPr id="8" name="Platshållare för text 4">
            <a:extLst>
              <a:ext uri="{FF2B5EF4-FFF2-40B4-BE49-F238E27FC236}">
                <a16:creationId xmlns:a16="http://schemas.microsoft.com/office/drawing/2014/main" id="{3A56CB68-868A-1293-3620-46F381D083D3}"/>
              </a:ext>
            </a:extLst>
          </p:cNvPr>
          <p:cNvSpPr>
            <a:spLocks noGrp="1"/>
          </p:cNvSpPr>
          <p:nvPr>
            <p:ph type="body" sz="half" idx="2"/>
          </p:nvPr>
        </p:nvSpPr>
        <p:spPr>
          <a:xfrm>
            <a:off x="885052" y="1475472"/>
            <a:ext cx="8475257" cy="3409848"/>
          </a:xfrm>
        </p:spPr>
        <p:txBody>
          <a:bodyPr>
            <a:normAutofit/>
          </a:bodyPr>
          <a:lstStyle/>
          <a:p>
            <a:pPr marL="285750" lvl="0" indent="-285750">
              <a:buFont typeface="Arial" panose="020B0604020202020204" pitchFamily="34" charset="0"/>
              <a:buChar char="•"/>
            </a:pPr>
            <a:r>
              <a:rPr lang="sv-SE" sz="1800" dirty="0" smtClean="0">
                <a:latin typeface="Arial" panose="020B0604020202020204" pitchFamily="34" charset="0"/>
                <a:cs typeface="Arial" panose="020B0604020202020204" pitchFamily="34" charset="0"/>
              </a:rPr>
              <a:t>Närmast ansvarig chef ansvara för att utreda synpunkten.</a:t>
            </a:r>
          </a:p>
          <a:p>
            <a:pPr marL="285750" indent="-285750">
              <a:buFont typeface="Arial" panose="020B0604020202020204" pitchFamily="34" charset="0"/>
              <a:buChar char="•"/>
            </a:pPr>
            <a:r>
              <a:rPr lang="sv-SE" altLang="sv-SE" sz="1800" dirty="0">
                <a:latin typeface="Arial" panose="020B0604020202020204" pitchFamily="34" charset="0"/>
                <a:cs typeface="Arial" panose="020B0604020202020204" pitchFamily="34" charset="0"/>
              </a:rPr>
              <a:t>När chefen får synpunkten/klagomålet ska </a:t>
            </a:r>
            <a:r>
              <a:rPr lang="sv-SE" altLang="sv-SE" sz="1800" dirty="0">
                <a:latin typeface="Arial" panose="020B0604020202020204" pitchFamily="34" charset="0"/>
                <a:cs typeface="Arial" panose="020B0604020202020204" pitchFamily="34" charset="0"/>
              </a:rPr>
              <a:t>chefen </a:t>
            </a:r>
            <a:r>
              <a:rPr lang="sv-SE" altLang="sv-SE" sz="1800" dirty="0">
                <a:latin typeface="Arial" panose="020B0604020202020204" pitchFamily="34" charset="0"/>
                <a:cs typeface="Arial" panose="020B0604020202020204" pitchFamily="34" charset="0"/>
              </a:rPr>
              <a:t>bedöma om det finns behov av omedelbara </a:t>
            </a:r>
            <a:r>
              <a:rPr lang="sv-SE" altLang="sv-SE" sz="1800" dirty="0">
                <a:latin typeface="Arial" panose="020B0604020202020204" pitchFamily="34" charset="0"/>
                <a:cs typeface="Arial" panose="020B0604020202020204" pitchFamily="34" charset="0"/>
              </a:rPr>
              <a:t>åtgärder.</a:t>
            </a:r>
            <a:endParaRPr lang="sv-SE" altLang="sv-SE" sz="1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altLang="sv-SE" sz="1800" dirty="0">
                <a:latin typeface="Arial" panose="020B0604020202020204" pitchFamily="34" charset="0"/>
                <a:cs typeface="Arial" panose="020B0604020202020204" pitchFamily="34" charset="0"/>
              </a:rPr>
              <a:t>Chefen gör även en bedömning om </a:t>
            </a:r>
            <a:r>
              <a:rPr lang="sv-SE" altLang="sv-SE" sz="1800" dirty="0" smtClean="0">
                <a:latin typeface="Arial" panose="020B0604020202020204" pitchFamily="34" charset="0"/>
                <a:cs typeface="Arial" panose="020B0604020202020204" pitchFamily="34" charset="0"/>
              </a:rPr>
              <a:t>synpunkten </a:t>
            </a:r>
            <a:r>
              <a:rPr lang="sv-SE" altLang="sv-SE" sz="1800" dirty="0">
                <a:latin typeface="Arial" panose="020B0604020202020204" pitchFamily="34" charset="0"/>
                <a:cs typeface="Arial" panose="020B0604020202020204" pitchFamily="34" charset="0"/>
              </a:rPr>
              <a:t>istället ska hanteras som en avvikelse.</a:t>
            </a:r>
            <a:endParaRPr lang="sv-SE" altLang="sv-SE" sz="1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altLang="sv-SE" sz="1800" dirty="0">
                <a:latin typeface="Arial" panose="020B0604020202020204" pitchFamily="34" charset="0"/>
                <a:cs typeface="Arial" panose="020B0604020202020204" pitchFamily="34" charset="0"/>
              </a:rPr>
              <a:t>Syftet med att utreda synpunkten är </a:t>
            </a:r>
            <a:r>
              <a:rPr lang="sv-SE" altLang="sv-SE" sz="1800" dirty="0">
                <a:latin typeface="Arial" panose="020B0604020202020204" pitchFamily="34" charset="0"/>
                <a:cs typeface="Arial" panose="020B0604020202020204" pitchFamily="34" charset="0"/>
              </a:rPr>
              <a:t>att titta på bakomliggande faktorer och ta ställning till förbättringar för att händelsen inte ska ske </a:t>
            </a:r>
            <a:r>
              <a:rPr lang="sv-SE" altLang="sv-SE" sz="1800" dirty="0">
                <a:latin typeface="Arial" panose="020B0604020202020204" pitchFamily="34" charset="0"/>
                <a:cs typeface="Arial" panose="020B0604020202020204" pitchFamily="34" charset="0"/>
              </a:rPr>
              <a:t>igen.</a:t>
            </a:r>
            <a:endParaRPr lang="sv-SE" altLang="sv-SE" sz="1800" dirty="0">
              <a:latin typeface="Arial" panose="020B0604020202020204" pitchFamily="34" charset="0"/>
              <a:cs typeface="Arial" panose="020B0604020202020204" pitchFamily="34" charset="0"/>
            </a:endParaRPr>
          </a:p>
          <a:p>
            <a:pPr lvl="0"/>
            <a:endParaRPr lang="sv-SE" sz="1800" dirty="0">
              <a:latin typeface="Arial" panose="020B0604020202020204" pitchFamily="34" charset="0"/>
              <a:cs typeface="Arial" panose="020B0604020202020204" pitchFamily="34" charset="0"/>
            </a:endParaRPr>
          </a:p>
          <a:p>
            <a:endParaRPr lang="sv-SE" sz="1800" dirty="0">
              <a:latin typeface="Arial" panose="020B0604020202020204" pitchFamily="34" charset="0"/>
              <a:cs typeface="Arial" panose="020B0604020202020204" pitchFamily="34" charset="0"/>
            </a:endParaRPr>
          </a:p>
        </p:txBody>
      </p:sp>
      <p:sp>
        <p:nvSpPr>
          <p:cNvPr id="2" name="Rubrik 1">
            <a:extLst>
              <a:ext uri="{FF2B5EF4-FFF2-40B4-BE49-F238E27FC236}">
                <a16:creationId xmlns:a16="http://schemas.microsoft.com/office/drawing/2014/main" id="{3CD58FA3-63F8-B5C1-D276-79B884F73956}"/>
              </a:ext>
            </a:extLst>
          </p:cNvPr>
          <p:cNvSpPr>
            <a:spLocks noGrp="1"/>
          </p:cNvSpPr>
          <p:nvPr>
            <p:ph type="title"/>
          </p:nvPr>
        </p:nvSpPr>
        <p:spPr>
          <a:xfrm>
            <a:off x="885053" y="657032"/>
            <a:ext cx="7344547" cy="625475"/>
          </a:xfrm>
        </p:spPr>
        <p:txBody>
          <a:bodyPr/>
          <a:lstStyle/>
          <a:p>
            <a:r>
              <a:rPr lang="sv-SE" sz="3200" dirty="0" smtClean="0">
                <a:latin typeface="Arial" panose="020B0604020202020204" pitchFamily="34" charset="0"/>
                <a:cs typeface="Arial" panose="020B0604020202020204" pitchFamily="34" charset="0"/>
              </a:rPr>
              <a:t>Utreda</a:t>
            </a:r>
            <a:endParaRPr lang="sv-SE"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21653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0C389-057F-1832-7531-8166D2A1427D}"/>
            </a:ext>
          </a:extLst>
        </p:cNvPr>
        <p:cNvGrpSpPr/>
        <p:nvPr/>
      </p:nvGrpSpPr>
      <p:grpSpPr>
        <a:xfrm>
          <a:off x="0" y="0"/>
          <a:ext cx="0" cy="0"/>
          <a:chOff x="0" y="0"/>
          <a:chExt cx="0" cy="0"/>
        </a:xfrm>
      </p:grpSpPr>
      <p:pic>
        <p:nvPicPr>
          <p:cNvPr id="7" name="Bildobjekt 6" descr="En bild som visar siluett&#10;&#10;AI-genererat innehåll kan vara felaktigt.">
            <a:extLst>
              <a:ext uri="{FF2B5EF4-FFF2-40B4-BE49-F238E27FC236}">
                <a16:creationId xmlns:a16="http://schemas.microsoft.com/office/drawing/2014/main" id="{CA5A5135-F151-F698-9734-78A0340B1B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00135"/>
            <a:ext cx="12192000" cy="1593761"/>
          </a:xfrm>
          <a:prstGeom prst="rect">
            <a:avLst/>
          </a:prstGeom>
        </p:spPr>
      </p:pic>
      <p:pic>
        <p:nvPicPr>
          <p:cNvPr id="5" name="Bildobjekt 4">
            <a:extLst>
              <a:ext uri="{FF2B5EF4-FFF2-40B4-BE49-F238E27FC236}">
                <a16:creationId xmlns:a16="http://schemas.microsoft.com/office/drawing/2014/main" id="{BF64B06D-A436-62C1-7AF1-4F066C376E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82818" y="6097016"/>
            <a:ext cx="1446197" cy="442493"/>
          </a:xfrm>
          <a:prstGeom prst="rect">
            <a:avLst/>
          </a:prstGeom>
        </p:spPr>
      </p:pic>
      <p:sp>
        <p:nvSpPr>
          <p:cNvPr id="8" name="Platshållare för text 4">
            <a:extLst>
              <a:ext uri="{FF2B5EF4-FFF2-40B4-BE49-F238E27FC236}">
                <a16:creationId xmlns:a16="http://schemas.microsoft.com/office/drawing/2014/main" id="{3A56CB68-868A-1293-3620-46F381D083D3}"/>
              </a:ext>
            </a:extLst>
          </p:cNvPr>
          <p:cNvSpPr>
            <a:spLocks noGrp="1"/>
          </p:cNvSpPr>
          <p:nvPr>
            <p:ph type="body" sz="half" idx="2"/>
          </p:nvPr>
        </p:nvSpPr>
        <p:spPr>
          <a:xfrm>
            <a:off x="885052" y="1475472"/>
            <a:ext cx="8475257" cy="3409848"/>
          </a:xfrm>
        </p:spPr>
        <p:txBody>
          <a:bodyPr>
            <a:normAutofit/>
          </a:bodyPr>
          <a:lstStyle/>
          <a:p>
            <a:pPr marL="285750" indent="-285750">
              <a:buFont typeface="Arial" panose="020B0604020202020204" pitchFamily="34" charset="0"/>
              <a:buChar char="•"/>
            </a:pPr>
            <a:r>
              <a:rPr lang="sv-SE" altLang="sv-SE" sz="1800" dirty="0">
                <a:latin typeface="Arial" panose="020B0604020202020204" pitchFamily="34" charset="0"/>
                <a:cs typeface="Arial" panose="020B0604020202020204" pitchFamily="34" charset="0"/>
              </a:rPr>
              <a:t>Utredningen kommer </a:t>
            </a:r>
            <a:r>
              <a:rPr lang="sv-SE" altLang="sv-SE" sz="1800" dirty="0" smtClean="0">
                <a:latin typeface="Arial" panose="020B0604020202020204" pitchFamily="34" charset="0"/>
                <a:cs typeface="Arial" panose="020B0604020202020204" pitchFamily="34" charset="0"/>
              </a:rPr>
              <a:t>att visa behov av åtgärder</a:t>
            </a:r>
            <a:r>
              <a:rPr lang="sv-SE" altLang="sv-SE" sz="1800" dirty="0">
                <a:latin typeface="Arial" panose="020B0604020202020204" pitchFamily="34" charset="0"/>
                <a:cs typeface="Arial" panose="020B0604020202020204" pitchFamily="34" charset="0"/>
              </a:rPr>
              <a:t>, t ex om man behöver revidera </a:t>
            </a:r>
            <a:r>
              <a:rPr lang="sv-SE" altLang="sv-SE" sz="1800" dirty="0" smtClean="0">
                <a:latin typeface="Arial" panose="020B0604020202020204" pitchFamily="34" charset="0"/>
                <a:cs typeface="Arial" panose="020B0604020202020204" pitchFamily="34" charset="0"/>
              </a:rPr>
              <a:t>rutiner </a:t>
            </a:r>
            <a:r>
              <a:rPr lang="sv-SE" altLang="sv-SE" sz="1800" dirty="0">
                <a:latin typeface="Arial" panose="020B0604020202020204" pitchFamily="34" charset="0"/>
                <a:cs typeface="Arial" panose="020B0604020202020204" pitchFamily="34" charset="0"/>
              </a:rPr>
              <a:t>eller om de </a:t>
            </a:r>
            <a:r>
              <a:rPr lang="sv-SE" altLang="sv-SE" sz="1800" dirty="0" smtClean="0">
                <a:latin typeface="Arial" panose="020B0604020202020204" pitchFamily="34" charset="0"/>
                <a:cs typeface="Arial" panose="020B0604020202020204" pitchFamily="34" charset="0"/>
              </a:rPr>
              <a:t>rutiner som </a:t>
            </a:r>
            <a:r>
              <a:rPr lang="sv-SE" altLang="sv-SE" sz="1800" dirty="0">
                <a:latin typeface="Arial" panose="020B0604020202020204" pitchFamily="34" charset="0"/>
                <a:cs typeface="Arial" panose="020B0604020202020204" pitchFamily="34" charset="0"/>
              </a:rPr>
              <a:t>finns inte följts samt om personalen behöver utbildning eller </a:t>
            </a:r>
            <a:r>
              <a:rPr lang="sv-SE" altLang="sv-SE" sz="1800" dirty="0" smtClean="0">
                <a:latin typeface="Arial" panose="020B0604020202020204" pitchFamily="34" charset="0"/>
                <a:cs typeface="Arial" panose="020B0604020202020204" pitchFamily="34" charset="0"/>
              </a:rPr>
              <a:t>information.</a:t>
            </a:r>
            <a:endParaRPr lang="sv-SE" altLang="sv-SE" sz="1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altLang="sv-SE" sz="1800" dirty="0" smtClean="0">
                <a:latin typeface="Arial" panose="020B0604020202020204" pitchFamily="34" charset="0"/>
                <a:cs typeface="Arial" panose="020B0604020202020204" pitchFamily="34" charset="0"/>
              </a:rPr>
              <a:t>Chefen ska informera medarbetare </a:t>
            </a:r>
            <a:r>
              <a:rPr lang="sv-SE" altLang="sv-SE" sz="1800" dirty="0">
                <a:latin typeface="Arial" panose="020B0604020202020204" pitchFamily="34" charset="0"/>
                <a:cs typeface="Arial" panose="020B0604020202020204" pitchFamily="34" charset="0"/>
              </a:rPr>
              <a:t>om </a:t>
            </a:r>
            <a:r>
              <a:rPr lang="sv-SE" altLang="sv-SE" sz="1800" dirty="0" smtClean="0">
                <a:latin typeface="Arial" panose="020B0604020202020204" pitchFamily="34" charset="0"/>
                <a:cs typeface="Arial" panose="020B0604020202020204" pitchFamily="34" charset="0"/>
              </a:rPr>
              <a:t>inkomna synpunkter/klagomål </a:t>
            </a:r>
            <a:r>
              <a:rPr lang="sv-SE" altLang="sv-SE" sz="1800" dirty="0">
                <a:latin typeface="Arial" panose="020B0604020202020204" pitchFamily="34" charset="0"/>
                <a:cs typeface="Arial" panose="020B0604020202020204" pitchFamily="34" charset="0"/>
              </a:rPr>
              <a:t>samt åtgärder på </a:t>
            </a:r>
            <a:r>
              <a:rPr lang="sv-SE" altLang="sv-SE" sz="1800" dirty="0" smtClean="0">
                <a:latin typeface="Arial" panose="020B0604020202020204" pitchFamily="34" charset="0"/>
                <a:cs typeface="Arial" panose="020B0604020202020204" pitchFamily="34" charset="0"/>
              </a:rPr>
              <a:t>APT. </a:t>
            </a:r>
            <a:endParaRPr lang="sv-SE" altLang="sv-SE" sz="1800" dirty="0">
              <a:latin typeface="Arial" panose="020B0604020202020204" pitchFamily="34" charset="0"/>
              <a:cs typeface="Arial" panose="020B0604020202020204" pitchFamily="34" charset="0"/>
            </a:endParaRPr>
          </a:p>
          <a:p>
            <a:pPr lvl="0"/>
            <a:endParaRPr lang="sv-SE" sz="1800" dirty="0">
              <a:latin typeface="Arial" panose="020B0604020202020204" pitchFamily="34" charset="0"/>
              <a:cs typeface="Arial" panose="020B0604020202020204" pitchFamily="34" charset="0"/>
            </a:endParaRPr>
          </a:p>
          <a:p>
            <a:endParaRPr lang="sv-SE" sz="1800" dirty="0">
              <a:latin typeface="Arial" panose="020B0604020202020204" pitchFamily="34" charset="0"/>
              <a:cs typeface="Arial" panose="020B0604020202020204" pitchFamily="34" charset="0"/>
            </a:endParaRPr>
          </a:p>
        </p:txBody>
      </p:sp>
      <p:sp>
        <p:nvSpPr>
          <p:cNvPr id="2" name="Rubrik 1">
            <a:extLst>
              <a:ext uri="{FF2B5EF4-FFF2-40B4-BE49-F238E27FC236}">
                <a16:creationId xmlns:a16="http://schemas.microsoft.com/office/drawing/2014/main" id="{3CD58FA3-63F8-B5C1-D276-79B884F73956}"/>
              </a:ext>
            </a:extLst>
          </p:cNvPr>
          <p:cNvSpPr>
            <a:spLocks noGrp="1"/>
          </p:cNvSpPr>
          <p:nvPr>
            <p:ph type="title"/>
          </p:nvPr>
        </p:nvSpPr>
        <p:spPr>
          <a:xfrm>
            <a:off x="885053" y="657032"/>
            <a:ext cx="7344547" cy="625475"/>
          </a:xfrm>
        </p:spPr>
        <p:txBody>
          <a:bodyPr/>
          <a:lstStyle/>
          <a:p>
            <a:r>
              <a:rPr lang="sv-SE" sz="3200" dirty="0" smtClean="0">
                <a:latin typeface="Arial" panose="020B0604020202020204" pitchFamily="34" charset="0"/>
                <a:cs typeface="Arial" panose="020B0604020202020204" pitchFamily="34" charset="0"/>
              </a:rPr>
              <a:t>Utreda forts.</a:t>
            </a:r>
            <a:endParaRPr lang="sv-SE"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90983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583</TotalTime>
  <Words>512</Words>
  <Application>Microsoft Office PowerPoint</Application>
  <PresentationFormat>Bredbild</PresentationFormat>
  <Paragraphs>51</Paragraphs>
  <Slides>12</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12</vt:i4>
      </vt:variant>
    </vt:vector>
  </HeadingPairs>
  <TitlesOfParts>
    <vt:vector size="16" baseType="lpstr">
      <vt:lpstr>Aptos</vt:lpstr>
      <vt:lpstr>Aptos Display</vt:lpstr>
      <vt:lpstr>Arial</vt:lpstr>
      <vt:lpstr>Office-tema</vt:lpstr>
      <vt:lpstr>Synpunktshantering</vt:lpstr>
      <vt:lpstr>Instruktion av bildspelet</vt:lpstr>
      <vt:lpstr>Bakgrund</vt:lpstr>
      <vt:lpstr>Syfte</vt:lpstr>
      <vt:lpstr>Vad är en synpunkt?</vt:lpstr>
      <vt:lpstr>Hantering av synpunkter</vt:lpstr>
      <vt:lpstr>Ta emot synpunkt</vt:lpstr>
      <vt:lpstr>Utreda</vt:lpstr>
      <vt:lpstr>Utreda forts.</vt:lpstr>
      <vt:lpstr>Analysera</vt:lpstr>
      <vt:lpstr>Följa upp</vt:lpstr>
      <vt:lpstr>Rutiner och blanketter</vt:lpstr>
    </vt:vector>
  </TitlesOfParts>
  <Company>Östhammars Kommun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Synpunktshantering</dc:title>
  <dc:creator>Lena Säfström</dc:creator>
  <cp:lastModifiedBy>Josefin Larsson</cp:lastModifiedBy>
  <cp:revision>21</cp:revision>
  <dcterms:created xsi:type="dcterms:W3CDTF">2025-06-12T10:19:56Z</dcterms:created>
  <dcterms:modified xsi:type="dcterms:W3CDTF">2025-10-21T14:24:24Z</dcterms:modified>
</cp:coreProperties>
</file>