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5"/>
  </p:notesMasterIdLst>
  <p:sldIdLst>
    <p:sldId id="256" r:id="rId2"/>
    <p:sldId id="274" r:id="rId3"/>
    <p:sldId id="288" r:id="rId4"/>
    <p:sldId id="277" r:id="rId5"/>
    <p:sldId id="276" r:id="rId6"/>
    <p:sldId id="284" r:id="rId7"/>
    <p:sldId id="289" r:id="rId8"/>
    <p:sldId id="283" r:id="rId9"/>
    <p:sldId id="285" r:id="rId10"/>
    <p:sldId id="286" r:id="rId11"/>
    <p:sldId id="287" r:id="rId12"/>
    <p:sldId id="278" r:id="rId13"/>
    <p:sldId id="282" r:id="rId14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55119" autoAdjust="0"/>
  </p:normalViewPr>
  <p:slideViewPr>
    <p:cSldViewPr snapToGrid="0" snapToObjects="1">
      <p:cViewPr varScale="1">
        <p:scale>
          <a:sx n="50" d="100"/>
          <a:sy n="50" d="100"/>
        </p:scale>
        <p:origin x="1684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0C9E-A80C-48C6-BBFF-71FDA358A29C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509C-F697-456F-B055-5F81961E55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05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handlar om våra rutiner för facklig tid den är samverkad</a:t>
            </a:r>
            <a:r>
              <a:rPr lang="sv-SE" baseline="0" dirty="0" smtClean="0"/>
              <a:t> redan 2011-02-16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3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Enskilda uppdrag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5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900" b="1" dirty="0" smtClean="0">
                <a:latin typeface="+mj-lt"/>
              </a:rPr>
              <a:t>Fackligt arbete som ersätts av det centrala kontot</a:t>
            </a:r>
            <a:br>
              <a:rPr lang="sv-SE" sz="900" b="1" dirty="0" smtClean="0">
                <a:latin typeface="+mj-lt"/>
              </a:rPr>
            </a:br>
            <a:r>
              <a:rPr lang="sv-SE" sz="900" b="0" dirty="0" smtClean="0">
                <a:latin typeface="+mj-lt"/>
              </a:rPr>
              <a:t>Av</a:t>
            </a:r>
            <a:r>
              <a:rPr lang="sv-SE" sz="900" b="0" baseline="0" dirty="0" smtClean="0">
                <a:latin typeface="+mj-lt"/>
              </a:rPr>
              <a:t> den fackliga organisationen eller av arbetsgivaren påkallade partskontakter</a:t>
            </a:r>
            <a:r>
              <a:rPr lang="sv-SE" sz="900" baseline="0" dirty="0" smtClean="0">
                <a:latin typeface="+mj-lt"/>
              </a:rPr>
              <a:t/>
            </a:r>
            <a:br>
              <a:rPr lang="sv-SE" sz="900" baseline="0" dirty="0" smtClean="0">
                <a:latin typeface="+mj-lt"/>
              </a:rPr>
            </a:br>
            <a:r>
              <a:rPr lang="sv-SE" sz="900" baseline="0" dirty="0" smtClean="0">
                <a:latin typeface="+mj-lt"/>
              </a:rPr>
              <a:t>Deltagande i kommunövergripande samverkansgrupper</a:t>
            </a:r>
            <a:br>
              <a:rPr lang="sv-SE" sz="900" baseline="0" dirty="0" smtClean="0">
                <a:latin typeface="+mj-lt"/>
              </a:rPr>
            </a:br>
            <a:r>
              <a:rPr lang="sv-SE" sz="900" baseline="0" dirty="0" smtClean="0">
                <a:latin typeface="+mj-lt"/>
              </a:rPr>
              <a:t>Arbetstidsförlagd förhandlingsverksamhet omfattande såväl MBL som kollektivavtal</a:t>
            </a:r>
            <a:br>
              <a:rPr lang="sv-SE" sz="900" baseline="0" dirty="0" smtClean="0">
                <a:latin typeface="+mj-lt"/>
              </a:rPr>
            </a:br>
            <a:r>
              <a:rPr lang="sv-SE" sz="900" baseline="0" dirty="0" smtClean="0">
                <a:latin typeface="+mj-lt"/>
              </a:rPr>
              <a:t>Medlemskontakter på arbetstid i frågor som rör förhållandet ag – at</a:t>
            </a:r>
          </a:p>
          <a:p>
            <a:r>
              <a:rPr lang="sv-SE" sz="900" baseline="0" dirty="0" smtClean="0">
                <a:latin typeface="+mj-lt"/>
              </a:rPr>
              <a:t>Kurs- eller utbildningsverksamhet inom det fackliga området som berör relationen ag – at</a:t>
            </a:r>
          </a:p>
          <a:p>
            <a:r>
              <a:rPr lang="sv-SE" sz="900" baseline="0" dirty="0" smtClean="0">
                <a:latin typeface="+mj-lt"/>
              </a:rPr>
              <a:t>Löneöversynsarbete, överläggning och avstämning</a:t>
            </a:r>
          </a:p>
          <a:p>
            <a:r>
              <a:rPr lang="sv-SE" sz="900" baseline="0" dirty="0" smtClean="0">
                <a:latin typeface="+mj-lt"/>
              </a:rPr>
              <a:t>Skyddsombudsverksamhet/arbetsmiljöarbete</a:t>
            </a:r>
          </a:p>
          <a:p>
            <a:endParaRPr lang="sv-SE" sz="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11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Först kommer</a:t>
            </a:r>
            <a:r>
              <a:rPr lang="sv-SE" baseline="0" dirty="0" smtClean="0"/>
              <a:t> vi till fast facklig tid och hur ska detta rapporteras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31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Sök ledigt hos din chef. Använd blanketten ledighetsansökan.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82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Blanketten heter fast</a:t>
            </a:r>
            <a:r>
              <a:rPr lang="sv-SE" baseline="0" dirty="0" smtClean="0"/>
              <a:t> facklig tid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73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chemeClr val="tx1"/>
                </a:solidFill>
              </a:rPr>
              <a:t>Vid sjukdom, vård av barn och semester kan inte facklig tid återlämnas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38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Del 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44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(med eller utan fast facklig tid)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4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Söka ledigt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65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Större sammankomst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56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635001"/>
            <a:ext cx="9144000" cy="3111500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Rutin facklig tid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0"/>
            <a:ext cx="8000892" cy="1041400"/>
          </a:xfrm>
        </p:spPr>
        <p:txBody>
          <a:bodyPr/>
          <a:lstStyle/>
          <a:p>
            <a:r>
              <a:rPr lang="sv-SE" b="1" dirty="0"/>
              <a:t>Ledighet för fackliga uppdrag – övriga förtroendevalda/ombud forts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241300" y="1041400"/>
            <a:ext cx="9245600" cy="3111500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Avser ledigheten en större sammankomst, träff eller utbildning som den lokala fackliga organisationen ordnar, då skriver arbetstagaren upp sig på </a:t>
            </a:r>
            <a:r>
              <a:rPr lang="sv-SE" sz="2400" i="1" dirty="0" smtClean="0">
                <a:solidFill>
                  <a:schemeClr val="tx1"/>
                </a:solidFill>
              </a:rPr>
              <a:t>ledighet för fackligt uppdrag- </a:t>
            </a:r>
            <a:r>
              <a:rPr lang="sv-SE" sz="2400" b="1" i="1" dirty="0" smtClean="0">
                <a:solidFill>
                  <a:schemeClr val="tx1"/>
                </a:solidFill>
              </a:rPr>
              <a:t>närvarolista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dirty="0" smtClean="0">
                <a:solidFill>
                  <a:schemeClr val="tx1"/>
                </a:solidFill>
              </a:rPr>
              <a:t>som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dirty="0">
                <a:solidFill>
                  <a:schemeClr val="tx1"/>
                </a:solidFill>
              </a:rPr>
              <a:t>finns </a:t>
            </a:r>
            <a:r>
              <a:rPr lang="sv-SE" sz="2400" dirty="0" smtClean="0">
                <a:solidFill>
                  <a:schemeClr val="tx1"/>
                </a:solidFill>
              </a:rPr>
              <a:t>vid sammankomsten</a:t>
            </a:r>
            <a:r>
              <a:rPr lang="sv-SE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Fackliga organisationen </a:t>
            </a:r>
            <a:r>
              <a:rPr lang="sv-SE" sz="2400" dirty="0">
                <a:solidFill>
                  <a:schemeClr val="tx1"/>
                </a:solidFill>
              </a:rPr>
              <a:t>bifogar kallelse till </a:t>
            </a:r>
            <a:r>
              <a:rPr lang="sv-SE" sz="2400" dirty="0" smtClean="0">
                <a:solidFill>
                  <a:schemeClr val="tx1"/>
                </a:solidFill>
              </a:rPr>
              <a:t>närvarolistan som lämnas </a:t>
            </a:r>
            <a:r>
              <a:rPr lang="sv-SE" sz="2400" dirty="0">
                <a:solidFill>
                  <a:schemeClr val="tx1"/>
                </a:solidFill>
              </a:rPr>
              <a:t>till </a:t>
            </a:r>
            <a:r>
              <a:rPr lang="sv-SE" sz="2400" dirty="0" smtClean="0">
                <a:solidFill>
                  <a:schemeClr val="tx1"/>
                </a:solidFill>
              </a:rPr>
              <a:t>HR</a:t>
            </a:r>
            <a:r>
              <a:rPr lang="sv-SE" sz="2400" dirty="0">
                <a:solidFill>
                  <a:schemeClr val="tx1"/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1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241300"/>
            <a:ext cx="7594492" cy="1562100"/>
          </a:xfrm>
        </p:spPr>
        <p:txBody>
          <a:bodyPr/>
          <a:lstStyle/>
          <a:p>
            <a:r>
              <a:rPr lang="sv-SE" b="1" dirty="0"/>
              <a:t>Ledighet för fackliga uppdrag – övriga förtroendevalda/ombud forts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292100" y="1219200"/>
            <a:ext cx="8851900" cy="2959099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Avser ledigheten enskilda uppdrag, </a:t>
            </a:r>
            <a:r>
              <a:rPr lang="sv-SE" sz="2400" dirty="0" smtClean="0">
                <a:solidFill>
                  <a:schemeClr val="tx1"/>
                </a:solidFill>
              </a:rPr>
              <a:t>kurs eller dylikt </a:t>
            </a:r>
            <a:r>
              <a:rPr lang="sv-SE" sz="2400" dirty="0">
                <a:solidFill>
                  <a:schemeClr val="tx1"/>
                </a:solidFill>
              </a:rPr>
              <a:t>ska blankett </a:t>
            </a:r>
            <a:r>
              <a:rPr lang="sv-SE" sz="2400" i="1" dirty="0" smtClean="0">
                <a:solidFill>
                  <a:schemeClr val="tx1"/>
                </a:solidFill>
              </a:rPr>
              <a:t>ledighet för fackligt uppdrag –</a:t>
            </a:r>
            <a:r>
              <a:rPr lang="sv-SE" sz="2400" b="1" i="1" dirty="0" smtClean="0">
                <a:solidFill>
                  <a:schemeClr val="tx1"/>
                </a:solidFill>
              </a:rPr>
              <a:t>månadsredovisning </a:t>
            </a:r>
            <a:r>
              <a:rPr lang="sv-SE" sz="2400" dirty="0" smtClean="0">
                <a:solidFill>
                  <a:schemeClr val="tx1"/>
                </a:solidFill>
              </a:rPr>
              <a:t>användas. 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Till blanketten </a:t>
            </a:r>
            <a:r>
              <a:rPr lang="sv-SE" sz="2400" dirty="0">
                <a:solidFill>
                  <a:schemeClr val="tx1"/>
                </a:solidFill>
              </a:rPr>
              <a:t>ska alla beviljade kallelser bifogas, underskriven av chef och arbetstagare </a:t>
            </a:r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Blanketten </a:t>
            </a:r>
            <a:r>
              <a:rPr lang="sv-SE" sz="2400" dirty="0">
                <a:solidFill>
                  <a:schemeClr val="tx1"/>
                </a:solidFill>
              </a:rPr>
              <a:t>ska lämnas in </a:t>
            </a:r>
            <a:r>
              <a:rPr lang="sv-SE" sz="2400" dirty="0" smtClean="0">
                <a:solidFill>
                  <a:schemeClr val="tx1"/>
                </a:solidFill>
              </a:rPr>
              <a:t>till </a:t>
            </a:r>
            <a:r>
              <a:rPr lang="sv-SE" sz="2400" dirty="0">
                <a:solidFill>
                  <a:schemeClr val="tx1"/>
                </a:solidFill>
              </a:rPr>
              <a:t>HR </a:t>
            </a:r>
            <a:r>
              <a:rPr lang="sv-SE" sz="2400" dirty="0" smtClean="0">
                <a:solidFill>
                  <a:schemeClr val="tx1"/>
                </a:solidFill>
              </a:rPr>
              <a:t>snarast varje månad.</a:t>
            </a:r>
            <a:endParaRPr lang="sv-SE" sz="24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1549400"/>
            <a:ext cx="8192699" cy="2537261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Ingen facklig tid ska redovisas i </a:t>
            </a:r>
            <a:r>
              <a:rPr lang="sv-SE" sz="2400" dirty="0" err="1">
                <a:solidFill>
                  <a:schemeClr val="tx1"/>
                </a:solidFill>
              </a:rPr>
              <a:t>Personec</a:t>
            </a:r>
            <a:r>
              <a:rPr lang="sv-SE" sz="2400" dirty="0">
                <a:solidFill>
                  <a:schemeClr val="tx1"/>
                </a:solidFill>
              </a:rPr>
              <a:t> P. </a:t>
            </a:r>
            <a:endParaRPr lang="sv-SE" sz="2400" dirty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Inga </a:t>
            </a:r>
            <a:r>
              <a:rPr lang="sv-SE" sz="2400" dirty="0">
                <a:solidFill>
                  <a:schemeClr val="tx1"/>
                </a:solidFill>
              </a:rPr>
              <a:t>timmar får sparas/lagras utanför </a:t>
            </a:r>
            <a:r>
              <a:rPr lang="sv-SE" sz="2400" dirty="0" err="1">
                <a:solidFill>
                  <a:schemeClr val="tx1"/>
                </a:solidFill>
              </a:rPr>
              <a:t>Personec</a:t>
            </a:r>
            <a:r>
              <a:rPr lang="sv-SE" sz="2400" dirty="0">
                <a:solidFill>
                  <a:schemeClr val="tx1"/>
                </a:solidFill>
              </a:rPr>
              <a:t> P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8" y="228600"/>
            <a:ext cx="6451902" cy="533400"/>
          </a:xfrm>
        </p:spPr>
        <p:txBody>
          <a:bodyPr/>
          <a:lstStyle/>
          <a:p>
            <a:r>
              <a:rPr lang="sv-SE" dirty="0" smtClean="0"/>
              <a:t>Rapportering av facklig 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9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304800" y="710362"/>
            <a:ext cx="8839200" cy="699338"/>
          </a:xfrm>
        </p:spPr>
        <p:txBody>
          <a:bodyPr/>
          <a:lstStyle/>
          <a:p>
            <a:r>
              <a:rPr lang="sv-SE" dirty="0" smtClean="0"/>
              <a:t>	Några frågor ?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4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544900" y="469900"/>
            <a:ext cx="8116500" cy="762000"/>
          </a:xfrm>
        </p:spPr>
        <p:txBody>
          <a:bodyPr/>
          <a:lstStyle/>
          <a:p>
            <a:r>
              <a:rPr lang="sv-SE" dirty="0" smtClean="0"/>
              <a:t>Redovisning facklig tid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44900" y="1333501"/>
            <a:ext cx="8294300" cy="2730500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Det är viktigt att redovisning för facklig tid lämnas snarast efter den utförts. </a:t>
            </a:r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sz="2400" dirty="0">
                <a:solidFill>
                  <a:schemeClr val="tx1"/>
                </a:solidFill>
              </a:rPr>
              <a:t>för </a:t>
            </a:r>
            <a:r>
              <a:rPr lang="sv-SE" sz="2400" dirty="0" smtClean="0">
                <a:solidFill>
                  <a:schemeClr val="tx1"/>
                </a:solidFill>
              </a:rPr>
              <a:t>kontinuerlig uppföljning </a:t>
            </a:r>
            <a:r>
              <a:rPr lang="sv-SE" sz="2400" dirty="0">
                <a:solidFill>
                  <a:schemeClr val="tx1"/>
                </a:solidFill>
              </a:rPr>
              <a:t>av den fackliga </a:t>
            </a:r>
            <a:r>
              <a:rPr lang="sv-SE" sz="2400" dirty="0" smtClean="0">
                <a:solidFill>
                  <a:schemeClr val="tx1"/>
                </a:solidFill>
              </a:rPr>
              <a:t>tiden.</a:t>
            </a:r>
            <a:endParaRPr lang="sv-S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Fast facklig tid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69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468809" y="545263"/>
            <a:ext cx="7374216" cy="686637"/>
          </a:xfrm>
        </p:spPr>
        <p:txBody>
          <a:bodyPr/>
          <a:lstStyle/>
          <a:p>
            <a:r>
              <a:rPr lang="sv-SE" dirty="0" smtClean="0"/>
              <a:t>Fast facklig tid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40" y="1231900"/>
            <a:ext cx="8441760" cy="2838295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För den som är fackligt förtroendevald och har nedsatt </a:t>
            </a:r>
            <a:r>
              <a:rPr lang="sv-SE" sz="2400" dirty="0" smtClean="0">
                <a:solidFill>
                  <a:schemeClr val="tx1"/>
                </a:solidFill>
              </a:rPr>
              <a:t>ordinarie arbete,  hel- </a:t>
            </a:r>
            <a:r>
              <a:rPr lang="sv-SE" sz="2400" dirty="0">
                <a:solidFill>
                  <a:schemeClr val="tx1"/>
                </a:solidFill>
              </a:rPr>
              <a:t>eller </a:t>
            </a:r>
            <a:r>
              <a:rPr lang="sv-SE" sz="2400" dirty="0" smtClean="0">
                <a:solidFill>
                  <a:schemeClr val="tx1"/>
                </a:solidFill>
              </a:rPr>
              <a:t>deltid, ska söka ledigt hos chef</a:t>
            </a:r>
            <a:r>
              <a:rPr lang="sv-SE" sz="2400" dirty="0" smtClean="0">
                <a:solidFill>
                  <a:schemeClr val="tx1"/>
                </a:solidFill>
              </a:rPr>
              <a:t>.</a:t>
            </a:r>
            <a:br>
              <a:rPr lang="sv-SE" sz="2400" dirty="0" smtClean="0">
                <a:solidFill>
                  <a:schemeClr val="tx1"/>
                </a:solidFill>
              </a:rPr>
            </a:br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På </a:t>
            </a:r>
            <a:r>
              <a:rPr lang="sv-SE" sz="2400" dirty="0">
                <a:solidFill>
                  <a:schemeClr val="tx1"/>
                </a:solidFill>
              </a:rPr>
              <a:t>ledighetsansökan fyller arbetstagaren i </a:t>
            </a:r>
            <a:r>
              <a:rPr lang="sv-SE" sz="2400" dirty="0" smtClean="0">
                <a:solidFill>
                  <a:schemeClr val="tx1"/>
                </a:solidFill>
              </a:rPr>
              <a:t>period o omfattning för ledigheten under </a:t>
            </a:r>
            <a:r>
              <a:rPr lang="sv-SE" sz="2400" dirty="0">
                <a:solidFill>
                  <a:schemeClr val="tx1"/>
                </a:solidFill>
              </a:rPr>
              <a:t>rubriken annan ledighet. </a:t>
            </a:r>
          </a:p>
        </p:txBody>
      </p:sp>
    </p:spTree>
    <p:extLst>
      <p:ext uri="{BB962C8B-B14F-4D97-AF65-F5344CB8AC3E}">
        <p14:creationId xmlns:p14="http://schemas.microsoft.com/office/powerpoint/2010/main" val="8347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7" y="371708"/>
            <a:ext cx="7006265" cy="517292"/>
          </a:xfrm>
        </p:spPr>
        <p:txBody>
          <a:bodyPr/>
          <a:lstStyle/>
          <a:p>
            <a:r>
              <a:rPr lang="sv-SE" dirty="0" smtClean="0"/>
              <a:t>Fast facklig tid forts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6" y="889000"/>
            <a:ext cx="8623194" cy="3454401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Kopia av </a:t>
            </a:r>
            <a:r>
              <a:rPr lang="sv-SE" sz="2400" i="1" dirty="0">
                <a:solidFill>
                  <a:schemeClr val="tx1"/>
                </a:solidFill>
              </a:rPr>
              <a:t>ledighetsansökan</a:t>
            </a:r>
            <a:r>
              <a:rPr lang="sv-SE" sz="2400" dirty="0">
                <a:solidFill>
                  <a:schemeClr val="tx1"/>
                </a:solidFill>
              </a:rPr>
              <a:t> ska lämnas till </a:t>
            </a:r>
            <a:r>
              <a:rPr lang="sv-SE" sz="2400" dirty="0" smtClean="0">
                <a:solidFill>
                  <a:schemeClr val="tx1"/>
                </a:solidFill>
              </a:rPr>
              <a:t>ordförande </a:t>
            </a:r>
            <a:r>
              <a:rPr lang="sv-SE" sz="2400" dirty="0">
                <a:solidFill>
                  <a:schemeClr val="tx1"/>
                </a:solidFill>
              </a:rPr>
              <a:t>för den fackliga organisationen</a:t>
            </a:r>
            <a:r>
              <a:rPr lang="sv-SE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sv-SE" sz="2400" dirty="0">
                <a:solidFill>
                  <a:schemeClr val="tx1"/>
                </a:solidFill>
              </a:rPr>
              <a:t>Ordförande </a:t>
            </a:r>
            <a:r>
              <a:rPr lang="sv-SE" sz="2400" dirty="0" smtClean="0">
                <a:solidFill>
                  <a:schemeClr val="tx1"/>
                </a:solidFill>
              </a:rPr>
              <a:t>fyller </a:t>
            </a:r>
            <a:r>
              <a:rPr lang="sv-SE" sz="2400" dirty="0">
                <a:solidFill>
                  <a:schemeClr val="tx1"/>
                </a:solidFill>
              </a:rPr>
              <a:t>i </a:t>
            </a:r>
            <a:r>
              <a:rPr lang="sv-SE" sz="2400" dirty="0" smtClean="0">
                <a:solidFill>
                  <a:schemeClr val="tx1"/>
                </a:solidFill>
              </a:rPr>
              <a:t>blanketten </a:t>
            </a:r>
            <a:r>
              <a:rPr lang="sv-SE" sz="2400" i="1" dirty="0" smtClean="0">
                <a:solidFill>
                  <a:schemeClr val="tx1"/>
                </a:solidFill>
              </a:rPr>
              <a:t>fast facklig tid </a:t>
            </a:r>
            <a:r>
              <a:rPr lang="sv-SE" sz="2400" dirty="0" smtClean="0">
                <a:solidFill>
                  <a:schemeClr val="tx1"/>
                </a:solidFill>
              </a:rPr>
              <a:t>för samtliga </a:t>
            </a:r>
            <a:r>
              <a:rPr lang="sv-SE" sz="2400" dirty="0">
                <a:solidFill>
                  <a:schemeClr val="tx1"/>
                </a:solidFill>
              </a:rPr>
              <a:t>förtroendevalda som har fast facklig tid. Ordförande skriver under och skickar in till HR-chef. 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v-SE" sz="2400" dirty="0">
                <a:solidFill>
                  <a:schemeClr val="tx1"/>
                </a:solidFill>
              </a:rPr>
              <a:t>Denna blankett ligger som underlag för omföring av timmar </a:t>
            </a:r>
            <a:r>
              <a:rPr lang="sv-SE" sz="2400" dirty="0" smtClean="0">
                <a:solidFill>
                  <a:schemeClr val="tx1"/>
                </a:solidFill>
              </a:rPr>
              <a:t>från </a:t>
            </a:r>
            <a:r>
              <a:rPr lang="sv-SE" sz="2400" dirty="0">
                <a:solidFill>
                  <a:schemeClr val="tx1"/>
                </a:solidFill>
              </a:rPr>
              <a:t>fackligt </a:t>
            </a:r>
            <a:r>
              <a:rPr lang="sv-SE" sz="2400" dirty="0" smtClean="0">
                <a:solidFill>
                  <a:schemeClr val="tx1"/>
                </a:solidFill>
              </a:rPr>
              <a:t>konto.</a:t>
            </a:r>
            <a:endParaRPr lang="sv-SE" sz="2400" dirty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381000"/>
            <a:ext cx="7251592" cy="711200"/>
          </a:xfrm>
        </p:spPr>
        <p:txBody>
          <a:bodyPr/>
          <a:lstStyle/>
          <a:p>
            <a:r>
              <a:rPr lang="sv-SE" dirty="0" smtClean="0"/>
              <a:t>Facklig tid utöver redan nedsatt tid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40" y="939800"/>
            <a:ext cx="8606860" cy="3136900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u</a:t>
            </a:r>
            <a:r>
              <a:rPr lang="sv-SE" sz="2400" dirty="0" smtClean="0">
                <a:solidFill>
                  <a:schemeClr val="tx1"/>
                </a:solidFill>
              </a:rPr>
              <a:t>tför förtroendevald tid utöver redan nedsatt tid ska timmar redovisas </a:t>
            </a:r>
            <a:r>
              <a:rPr lang="sv-SE" sz="2400" dirty="0">
                <a:solidFill>
                  <a:schemeClr val="tx1"/>
                </a:solidFill>
              </a:rPr>
              <a:t>på </a:t>
            </a:r>
            <a:r>
              <a:rPr lang="sv-SE" sz="2400" i="1" dirty="0" smtClean="0">
                <a:solidFill>
                  <a:schemeClr val="tx1"/>
                </a:solidFill>
              </a:rPr>
              <a:t>blanketten ledighet för fackligt uppdrag- </a:t>
            </a:r>
            <a:r>
              <a:rPr lang="sv-SE" sz="2400" i="1" dirty="0" smtClean="0">
                <a:solidFill>
                  <a:schemeClr val="tx1"/>
                </a:solidFill>
              </a:rPr>
              <a:t>månadsredovisning</a:t>
            </a:r>
          </a:p>
          <a:p>
            <a:endParaRPr lang="sv-SE" sz="2400" i="1" dirty="0" smtClean="0">
              <a:solidFill>
                <a:schemeClr val="tx1"/>
              </a:solidFill>
            </a:endParaRPr>
          </a:p>
          <a:p>
            <a:r>
              <a:rPr lang="sv-SE" sz="2400" dirty="0">
                <a:solidFill>
                  <a:schemeClr val="tx1"/>
                </a:solidFill>
              </a:rPr>
              <a:t>o</a:t>
            </a:r>
            <a:r>
              <a:rPr lang="sv-SE" sz="2400" dirty="0" smtClean="0">
                <a:solidFill>
                  <a:schemeClr val="tx1"/>
                </a:solidFill>
              </a:rPr>
              <a:t>m förtroendevald inte nyttjar hela den fasta fackliga tiden ska dessa timmar lämnas tillbaka på </a:t>
            </a:r>
            <a:r>
              <a:rPr lang="sv-SE" sz="2400" i="1" dirty="0" smtClean="0">
                <a:solidFill>
                  <a:schemeClr val="tx1"/>
                </a:solidFill>
              </a:rPr>
              <a:t>blanketten ledighet för fackligt uppdrag – månadsredovisning </a:t>
            </a:r>
          </a:p>
          <a:p>
            <a:endParaRPr lang="sv-S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0" y="723901"/>
            <a:ext cx="9144000" cy="1911668"/>
          </a:xfrm>
        </p:spPr>
        <p:txBody>
          <a:bodyPr/>
          <a:lstStyle/>
          <a:p>
            <a:r>
              <a:rPr lang="sv-SE" b="1" dirty="0"/>
              <a:t>Ledighet för fackliga uppdrag – övriga förtroendevalda/ombud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922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165100" y="1739900"/>
            <a:ext cx="8737600" cy="2451100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Arbetstagare </a:t>
            </a:r>
            <a:r>
              <a:rPr lang="sv-SE" sz="2400" dirty="0" smtClean="0">
                <a:solidFill>
                  <a:schemeClr val="tx1"/>
                </a:solidFill>
              </a:rPr>
              <a:t>med </a:t>
            </a:r>
            <a:r>
              <a:rPr lang="sv-SE" sz="2400" dirty="0">
                <a:solidFill>
                  <a:schemeClr val="tx1"/>
                </a:solidFill>
              </a:rPr>
              <a:t>fackligt förtroendeuppdrag </a:t>
            </a:r>
            <a:r>
              <a:rPr lang="sv-SE" sz="2400" dirty="0" smtClean="0">
                <a:solidFill>
                  <a:schemeClr val="tx1"/>
                </a:solidFill>
              </a:rPr>
              <a:t>som </a:t>
            </a:r>
            <a:r>
              <a:rPr lang="sv-SE" sz="2400" dirty="0">
                <a:solidFill>
                  <a:schemeClr val="tx1"/>
                </a:solidFill>
              </a:rPr>
              <a:t>behöver vara </a:t>
            </a:r>
            <a:r>
              <a:rPr lang="sv-SE" sz="2400" dirty="0" smtClean="0">
                <a:solidFill>
                  <a:schemeClr val="tx1"/>
                </a:solidFill>
              </a:rPr>
              <a:t>ledig </a:t>
            </a:r>
            <a:r>
              <a:rPr lang="sv-SE" sz="2400" dirty="0">
                <a:solidFill>
                  <a:schemeClr val="tx1"/>
                </a:solidFill>
              </a:rPr>
              <a:t>från </a:t>
            </a:r>
            <a:r>
              <a:rPr lang="sv-SE" sz="2400" dirty="0" smtClean="0">
                <a:solidFill>
                  <a:schemeClr val="tx1"/>
                </a:solidFill>
              </a:rPr>
              <a:t>arbetet ska </a:t>
            </a:r>
            <a:r>
              <a:rPr lang="sv-SE" sz="2400" dirty="0">
                <a:solidFill>
                  <a:schemeClr val="tx1"/>
                </a:solidFill>
              </a:rPr>
              <a:t>söka ledigt hos sin chef. </a:t>
            </a:r>
            <a:endParaRPr lang="sv-SE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arbetstagare söker ledigt genom </a:t>
            </a:r>
            <a:r>
              <a:rPr lang="sv-SE" sz="2400" dirty="0">
                <a:solidFill>
                  <a:schemeClr val="tx1"/>
                </a:solidFill>
              </a:rPr>
              <a:t>att lämna kallelse på fackligt uppdrag till </a:t>
            </a:r>
            <a:r>
              <a:rPr lang="sv-SE" sz="2400" dirty="0" smtClean="0">
                <a:solidFill>
                  <a:schemeClr val="tx1"/>
                </a:solidFill>
              </a:rPr>
              <a:t>chef</a:t>
            </a:r>
            <a:r>
              <a:rPr lang="sv-SE" sz="2400" dirty="0">
                <a:solidFill>
                  <a:schemeClr val="tx1"/>
                </a:solidFill>
              </a:rPr>
              <a:t>. </a:t>
            </a: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520808" y="254000"/>
            <a:ext cx="7823092" cy="762000"/>
          </a:xfrm>
        </p:spPr>
        <p:txBody>
          <a:bodyPr/>
          <a:lstStyle/>
          <a:p>
            <a:r>
              <a:rPr lang="sv-SE" b="1" dirty="0"/>
              <a:t>Ledighet för fackliga uppdrag – övriga förtroendevalda/ombud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215900"/>
            <a:ext cx="8407292" cy="1524000"/>
          </a:xfrm>
        </p:spPr>
        <p:txBody>
          <a:bodyPr/>
          <a:lstStyle/>
          <a:p>
            <a:r>
              <a:rPr lang="sv-SE" b="1" dirty="0"/>
              <a:t>Ledighet för fackliga uppdrag – övriga </a:t>
            </a:r>
            <a:r>
              <a:rPr lang="sv-SE" b="1" dirty="0" smtClean="0"/>
              <a:t>förtroendevalda/ombud forts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40" y="1573160"/>
            <a:ext cx="7895660" cy="2503539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På kallelsen skriver arbetstagaren: </a:t>
            </a:r>
            <a:r>
              <a:rPr lang="sv-SE" sz="2400" b="1" dirty="0">
                <a:solidFill>
                  <a:schemeClr val="tx1"/>
                </a:solidFill>
              </a:rPr>
              <a:t>Härmed söker jag ledigt för fackligt uppdrag och skriver under. </a:t>
            </a:r>
            <a:endParaRPr lang="sv-SE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2400" b="1" dirty="0" smtClean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Chefen godkänner ledigheten och lämnar </a:t>
            </a:r>
            <a:r>
              <a:rPr lang="sv-SE" sz="2400" dirty="0">
                <a:solidFill>
                  <a:schemeClr val="tx1"/>
                </a:solidFill>
              </a:rPr>
              <a:t>tillbaka kallelsen undertecknad till arbetstagaren. 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42012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2800</TotalTime>
  <Words>518</Words>
  <Application>Microsoft Office PowerPoint</Application>
  <PresentationFormat>Bildspel på skärmen (16:9)</PresentationFormat>
  <Paragraphs>63</Paragraphs>
  <Slides>13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81</cp:revision>
  <dcterms:created xsi:type="dcterms:W3CDTF">2019-12-06T12:26:11Z</dcterms:created>
  <dcterms:modified xsi:type="dcterms:W3CDTF">2022-01-31T09:27:16Z</dcterms:modified>
</cp:coreProperties>
</file>