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703" r:id="rId4"/>
  </p:sldMasterIdLst>
  <p:notesMasterIdLst>
    <p:notesMasterId r:id="rId16"/>
  </p:notesMasterIdLst>
  <p:sldIdLst>
    <p:sldId id="262" r:id="rId5"/>
    <p:sldId id="265" r:id="rId6"/>
    <p:sldId id="266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84871" autoAdjust="0"/>
  </p:normalViewPr>
  <p:slideViewPr>
    <p:cSldViewPr snapToGrid="0">
      <p:cViewPr varScale="1">
        <p:scale>
          <a:sx n="58" d="100"/>
          <a:sy n="58" d="100"/>
        </p:scale>
        <p:origin x="9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D51F0-C1DD-4116-B9D9-42A7D8AC3577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3D914-A906-4752-9598-DEEFF891F03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2196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lang="sv-SE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bakgrund av begränsade resurser och att vi inte har råd att missa bra chefer så är det v</a:t>
            </a:r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iktigt att vi tillsammans hjälps åt med detta och att vi gemensamt kvalitetssäkrar de kriterier och processer som vi använder för att identifiera, rekrytera och utveckla våra framtida ledare.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2F088C-9D93-48EA-B66C-259FE256B7D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401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5B82B8-EAE8-48BE-BDEF-07CD6A4E41E3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38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377493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203650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pic>
        <p:nvPicPr>
          <p:cNvPr id="8" name="Bildobjekt 7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4842117"/>
            <a:ext cx="11591140" cy="2015884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0" y="6549648"/>
            <a:ext cx="12192000" cy="308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3979144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15613" y="2097549"/>
            <a:ext cx="8581335" cy="293875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989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694411" y="2097548"/>
            <a:ext cx="8602535" cy="2938752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29644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unktlist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694411" y="2097548"/>
            <a:ext cx="8602535" cy="2938752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08" y="561413"/>
            <a:ext cx="997840" cy="995775"/>
          </a:xfrm>
          <a:prstGeom prst="rect">
            <a:avLst/>
          </a:prstGeom>
        </p:spPr>
      </p:pic>
      <p:sp>
        <p:nvSpPr>
          <p:cNvPr id="15" name="Platshållare för bild 2"/>
          <p:cNvSpPr>
            <a:spLocks noGrp="1"/>
          </p:cNvSpPr>
          <p:nvPr>
            <p:ph type="pic" sz="quarter" idx="17"/>
          </p:nvPr>
        </p:nvSpPr>
        <p:spPr>
          <a:xfrm>
            <a:off x="10436308" y="560918"/>
            <a:ext cx="997925" cy="996949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7332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841205" y="2053850"/>
            <a:ext cx="10520516" cy="44815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08" y="561413"/>
            <a:ext cx="997840" cy="995775"/>
          </a:xfrm>
          <a:prstGeom prst="rect">
            <a:avLst/>
          </a:prstGeom>
        </p:spPr>
      </p:pic>
      <p:sp>
        <p:nvSpPr>
          <p:cNvPr id="3" name="Platshållare för bild 2"/>
          <p:cNvSpPr>
            <a:spLocks noGrp="1"/>
          </p:cNvSpPr>
          <p:nvPr>
            <p:ph type="pic" sz="quarter" idx="17"/>
          </p:nvPr>
        </p:nvSpPr>
        <p:spPr>
          <a:xfrm>
            <a:off x="10436308" y="560918"/>
            <a:ext cx="997925" cy="996269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3411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377493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203650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pic>
        <p:nvPicPr>
          <p:cNvPr id="8" name="Bildobjekt 7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4842117"/>
            <a:ext cx="11591140" cy="2015884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0" y="6549648"/>
            <a:ext cx="12192000" cy="308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69" y="561411"/>
            <a:ext cx="997840" cy="995775"/>
          </a:xfrm>
          <a:prstGeom prst="rect">
            <a:avLst/>
          </a:prstGeom>
        </p:spPr>
      </p:pic>
      <p:sp>
        <p:nvSpPr>
          <p:cNvPr id="14" name="Platshållare för bild 2"/>
          <p:cNvSpPr>
            <a:spLocks noGrp="1"/>
          </p:cNvSpPr>
          <p:nvPr>
            <p:ph type="pic" sz="quarter" idx="21"/>
          </p:nvPr>
        </p:nvSpPr>
        <p:spPr>
          <a:xfrm>
            <a:off x="10436308" y="560918"/>
            <a:ext cx="997925" cy="996949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030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2" y="2120913"/>
            <a:ext cx="11591139" cy="96617"/>
          </a:xfrm>
          <a:prstGeom prst="rect">
            <a:avLst/>
          </a:prstGeom>
        </p:spPr>
      </p:pic>
      <p:sp>
        <p:nvSpPr>
          <p:cNvPr id="12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90357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16514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14" name="Bildobjekt 13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4842117"/>
            <a:ext cx="11591140" cy="2015884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6549648"/>
            <a:ext cx="12192000" cy="308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69" y="561411"/>
            <a:ext cx="997840" cy="995775"/>
          </a:xfrm>
          <a:prstGeom prst="rect">
            <a:avLst/>
          </a:prstGeom>
        </p:spPr>
      </p:pic>
      <p:sp>
        <p:nvSpPr>
          <p:cNvPr id="19" name="Platshållare för bild 2"/>
          <p:cNvSpPr>
            <a:spLocks noGrp="1"/>
          </p:cNvSpPr>
          <p:nvPr>
            <p:ph type="pic" sz="quarter" idx="21"/>
          </p:nvPr>
        </p:nvSpPr>
        <p:spPr>
          <a:xfrm>
            <a:off x="10436308" y="560918"/>
            <a:ext cx="997925" cy="996949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4150965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7655" cy="68580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377493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203650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9064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252039" cy="6888577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377493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203650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434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6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716187" y="2097548"/>
            <a:ext cx="8580760" cy="2938752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  <p:sp>
        <p:nvSpPr>
          <p:cNvPr id="13" name="Platshållare för bild 2"/>
          <p:cNvSpPr>
            <a:spLocks noGrp="1"/>
          </p:cNvSpPr>
          <p:nvPr>
            <p:ph type="pic" sz="quarter" idx="21"/>
          </p:nvPr>
        </p:nvSpPr>
        <p:spPr>
          <a:xfrm>
            <a:off x="10436308" y="560918"/>
            <a:ext cx="997925" cy="996949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08" y="560917"/>
            <a:ext cx="997925" cy="99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91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11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15613" y="2097549"/>
            <a:ext cx="8581335" cy="293875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  <p:sp>
        <p:nvSpPr>
          <p:cNvPr id="8" name="Platshållare för bild 2"/>
          <p:cNvSpPr>
            <a:spLocks noGrp="1"/>
          </p:cNvSpPr>
          <p:nvPr>
            <p:ph type="pic" sz="quarter" idx="21"/>
          </p:nvPr>
        </p:nvSpPr>
        <p:spPr>
          <a:xfrm>
            <a:off x="10436308" y="560918"/>
            <a:ext cx="997925" cy="996949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217" y="560918"/>
            <a:ext cx="999017" cy="99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25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305892" y="294968"/>
            <a:ext cx="11591139" cy="182594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2" y="2120913"/>
            <a:ext cx="11591139" cy="96617"/>
          </a:xfrm>
          <a:prstGeom prst="rect">
            <a:avLst/>
          </a:prstGeom>
        </p:spPr>
      </p:pic>
      <p:sp>
        <p:nvSpPr>
          <p:cNvPr id="12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90357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16514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14" name="Bildobjekt 13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4842117"/>
            <a:ext cx="11591140" cy="2015884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6549648"/>
            <a:ext cx="12192000" cy="308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1771140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7420166" y="1769809"/>
            <a:ext cx="3660397" cy="34910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6" y="603605"/>
            <a:ext cx="6351785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0" y="947150"/>
            <a:ext cx="6384815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20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716187" y="1769809"/>
            <a:ext cx="6362133" cy="3491017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08" y="561413"/>
            <a:ext cx="997840" cy="995775"/>
          </a:xfrm>
          <a:prstGeom prst="rect">
            <a:avLst/>
          </a:prstGeom>
        </p:spPr>
      </p:pic>
      <p:sp>
        <p:nvSpPr>
          <p:cNvPr id="15" name="Platshållare för bild 2"/>
          <p:cNvSpPr>
            <a:spLocks noGrp="1"/>
          </p:cNvSpPr>
          <p:nvPr>
            <p:ph type="pic" sz="quarter" idx="21"/>
          </p:nvPr>
        </p:nvSpPr>
        <p:spPr>
          <a:xfrm>
            <a:off x="10436308" y="560918"/>
            <a:ext cx="997925" cy="996949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21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7406969" y="1769788"/>
            <a:ext cx="3549684" cy="349103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6" y="603605"/>
            <a:ext cx="6351785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0" y="947150"/>
            <a:ext cx="6384815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7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15613" y="1769788"/>
            <a:ext cx="6362708" cy="3491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08" y="561413"/>
            <a:ext cx="997840" cy="995775"/>
          </a:xfrm>
          <a:prstGeom prst="rect">
            <a:avLst/>
          </a:prstGeom>
        </p:spPr>
      </p:pic>
      <p:sp>
        <p:nvSpPr>
          <p:cNvPr id="16" name="Platshållare för bild 2"/>
          <p:cNvSpPr>
            <a:spLocks noGrp="1"/>
          </p:cNvSpPr>
          <p:nvPr>
            <p:ph type="pic" sz="quarter" idx="21"/>
          </p:nvPr>
        </p:nvSpPr>
        <p:spPr>
          <a:xfrm>
            <a:off x="10436308" y="560918"/>
            <a:ext cx="997925" cy="996949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1697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841205" y="2053850"/>
            <a:ext cx="10520516" cy="44815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08" y="561413"/>
            <a:ext cx="997840" cy="995775"/>
          </a:xfrm>
          <a:prstGeom prst="rect">
            <a:avLst/>
          </a:prstGeom>
        </p:spPr>
      </p:pic>
      <p:sp>
        <p:nvSpPr>
          <p:cNvPr id="3" name="Platshållare för bild 2"/>
          <p:cNvSpPr>
            <a:spLocks noGrp="1"/>
          </p:cNvSpPr>
          <p:nvPr>
            <p:ph type="pic" sz="quarter" idx="17"/>
          </p:nvPr>
        </p:nvSpPr>
        <p:spPr>
          <a:xfrm>
            <a:off x="10436308" y="560918"/>
            <a:ext cx="997925" cy="996269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2359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15613" y="2097549"/>
            <a:ext cx="8581335" cy="293875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08" y="561413"/>
            <a:ext cx="997840" cy="995775"/>
          </a:xfrm>
          <a:prstGeom prst="rect">
            <a:avLst/>
          </a:prstGeom>
        </p:spPr>
      </p:pic>
      <p:sp>
        <p:nvSpPr>
          <p:cNvPr id="14" name="Platshållare för bild 2"/>
          <p:cNvSpPr>
            <a:spLocks noGrp="1"/>
          </p:cNvSpPr>
          <p:nvPr>
            <p:ph type="pic" sz="quarter" idx="18"/>
          </p:nvPr>
        </p:nvSpPr>
        <p:spPr>
          <a:xfrm>
            <a:off x="10436308" y="560918"/>
            <a:ext cx="997925" cy="996949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8217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694411" y="2097548"/>
            <a:ext cx="8602535" cy="2938752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08" y="561413"/>
            <a:ext cx="997840" cy="995775"/>
          </a:xfrm>
          <a:prstGeom prst="rect">
            <a:avLst/>
          </a:prstGeom>
        </p:spPr>
      </p:pic>
      <p:sp>
        <p:nvSpPr>
          <p:cNvPr id="15" name="Platshållare för bild 2"/>
          <p:cNvSpPr>
            <a:spLocks noGrp="1"/>
          </p:cNvSpPr>
          <p:nvPr>
            <p:ph type="pic" sz="quarter" idx="17"/>
          </p:nvPr>
        </p:nvSpPr>
        <p:spPr>
          <a:xfrm>
            <a:off x="10436308" y="560918"/>
            <a:ext cx="997925" cy="996949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37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EBAB-E7BC-449E-804F-8F26055E654F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8021-1AF6-439D-92EE-3F7D1EFF56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7139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EBAB-E7BC-449E-804F-8F26055E654F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8021-1AF6-439D-92EE-3F7D1EFF56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33405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EBAB-E7BC-449E-804F-8F26055E654F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8021-1AF6-439D-92EE-3F7D1EFF56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4583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EBAB-E7BC-449E-804F-8F26055E654F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8021-1AF6-439D-92EE-3F7D1EFF56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5072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EBAB-E7BC-449E-804F-8F26055E654F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8021-1AF6-439D-92EE-3F7D1EFF56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050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7655" cy="68580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377493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203650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1695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EBAB-E7BC-449E-804F-8F26055E654F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8021-1AF6-439D-92EE-3F7D1EFF56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96942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EBAB-E7BC-449E-804F-8F26055E654F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8021-1AF6-439D-92EE-3F7D1EFF56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79372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EBAB-E7BC-449E-804F-8F26055E654F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8021-1AF6-439D-92EE-3F7D1EFF56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94825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EBAB-E7BC-449E-804F-8F26055E654F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8021-1AF6-439D-92EE-3F7D1EFF56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08880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EBAB-E7BC-449E-804F-8F26055E654F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8021-1AF6-439D-92EE-3F7D1EFF56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3507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EBAB-E7BC-449E-804F-8F26055E654F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8021-1AF6-439D-92EE-3F7D1EFF560A}" type="slidenum">
              <a:rPr lang="sv-SE" smtClean="0"/>
              <a:t>‹#›</a:t>
            </a:fld>
            <a:endParaRPr lang="sv-S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96807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EBAB-E7BC-449E-804F-8F26055E654F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8021-1AF6-439D-92EE-3F7D1EFF56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54758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EBAB-E7BC-449E-804F-8F26055E654F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8021-1AF6-439D-92EE-3F7D1EFF560A}" type="slidenum">
              <a:rPr lang="sv-SE" smtClean="0"/>
              <a:t>‹#›</a:t>
            </a:fld>
            <a:endParaRPr lang="sv-S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2009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EBAB-E7BC-449E-804F-8F26055E654F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8021-1AF6-439D-92EE-3F7D1EFF56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15383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EBAB-E7BC-449E-804F-8F26055E654F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8021-1AF6-439D-92EE-3F7D1EFF56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70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252039" cy="6888577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377493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203650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9023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EBAB-E7BC-449E-804F-8F26055E654F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8021-1AF6-439D-92EE-3F7D1EFF56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74007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_startbild hej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94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_logo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2204864"/>
            <a:ext cx="10058400" cy="2670485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2204864"/>
            <a:ext cx="10058400" cy="267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934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A_Partsorganisati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8B31B77-AA17-40E4-8F47-64EC26733F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29" y="1453420"/>
            <a:ext cx="9379259" cy="396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96296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A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9416" y="1772816"/>
            <a:ext cx="10513168" cy="3744416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396984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A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9416" y="1772816"/>
            <a:ext cx="5154984" cy="3744416"/>
          </a:xfrm>
        </p:spPr>
        <p:txBody>
          <a:bodyPr/>
          <a:lstStyle>
            <a:lvl1pPr>
              <a:defRPr sz="23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772816"/>
            <a:ext cx="5154984" cy="3744416"/>
          </a:xfrm>
        </p:spPr>
        <p:txBody>
          <a:bodyPr/>
          <a:lstStyle>
            <a:lvl1pPr>
              <a:defRPr sz="23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338247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8132301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A_endast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5222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3309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_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416" y="1628800"/>
            <a:ext cx="9797243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81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6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716187" y="2097548"/>
            <a:ext cx="8580760" cy="2938752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5380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 oc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416" y="764704"/>
            <a:ext cx="10513168" cy="72008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839416" y="1772816"/>
            <a:ext cx="10513168" cy="3744416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83255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11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15613" y="2097549"/>
            <a:ext cx="8581335" cy="293875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3572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7406968" y="772537"/>
            <a:ext cx="4053080" cy="448828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6" y="603605"/>
            <a:ext cx="6351785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0" y="947150"/>
            <a:ext cx="6384815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20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716187" y="1769809"/>
            <a:ext cx="6362133" cy="3491017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5176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7406968" y="772537"/>
            <a:ext cx="4053080" cy="448828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6" y="603605"/>
            <a:ext cx="6351785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0" y="947150"/>
            <a:ext cx="6384815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7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15613" y="1769788"/>
            <a:ext cx="6362708" cy="3491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6041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841205" y="2053850"/>
            <a:ext cx="10520516" cy="44815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617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44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25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AEBAB-E7BC-449E-804F-8F26055E654F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3DC8021-1AF6-439D-92EE-3F7D1EFF56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377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9416" y="760308"/>
            <a:ext cx="10513168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416" y="1772816"/>
            <a:ext cx="10513168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03" y="5772513"/>
            <a:ext cx="10801219" cy="176769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1" y="5840933"/>
            <a:ext cx="3098383" cy="101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8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</p:sldLayoutIdLst>
  <p:txStyles>
    <p:titleStyle>
      <a:lvl1pPr algn="l" defTabSz="914377" rtl="0" eaLnBrk="1" latinLnBrk="0" hangingPunct="1">
        <a:spcBef>
          <a:spcPct val="0"/>
        </a:spcBef>
        <a:buNone/>
        <a:defRPr sz="3800" b="1" kern="0" baseline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180970" indent="-180970" algn="l" defTabSz="914377" rtl="0" eaLnBrk="1" latinLnBrk="0" hangingPunct="1">
        <a:spcBef>
          <a:spcPct val="20000"/>
        </a:spcBef>
        <a:buFont typeface="Arial" pitchFamily="34" charset="0"/>
        <a:buChar char="•"/>
        <a:defRPr sz="2300" kern="0">
          <a:solidFill>
            <a:schemeClr val="tx1"/>
          </a:solidFill>
          <a:latin typeface="Calibri" panose="020F0502020204030204" pitchFamily="34" charset="0"/>
          <a:ea typeface="+mn-ea"/>
          <a:cs typeface="Times New Roman" pitchFamily="18" charset="0"/>
        </a:defRPr>
      </a:lvl1pPr>
      <a:lvl2pPr marL="361942" indent="-180970" algn="l" defTabSz="914377" rtl="0" eaLnBrk="1" latinLnBrk="0" hangingPunct="1">
        <a:spcBef>
          <a:spcPct val="20000"/>
        </a:spcBef>
        <a:buFont typeface="Arial" pitchFamily="34" charset="0"/>
        <a:buChar char="–"/>
        <a:defRPr sz="1800" kern="0" baseline="0">
          <a:solidFill>
            <a:schemeClr val="tx1"/>
          </a:solidFill>
          <a:latin typeface="Calibri" panose="020F0502020204030204" pitchFamily="34" charset="0"/>
          <a:ea typeface="+mn-ea"/>
          <a:cs typeface="Times New Roman" pitchFamily="18" charset="0"/>
        </a:defRPr>
      </a:lvl2pPr>
      <a:lvl3pPr marL="534975" indent="-173034" algn="l" defTabSz="914377" rtl="0" eaLnBrk="1" latinLnBrk="0" hangingPunct="1">
        <a:spcBef>
          <a:spcPct val="20000"/>
        </a:spcBef>
        <a:buFont typeface="Arial" pitchFamily="34" charset="0"/>
        <a:buChar char="•"/>
        <a:defRPr sz="1600" kern="0" baseline="0">
          <a:solidFill>
            <a:schemeClr val="tx1"/>
          </a:solidFill>
          <a:latin typeface="Calibri" panose="020F0502020204030204" pitchFamily="34" charset="0"/>
          <a:ea typeface="+mn-ea"/>
          <a:cs typeface="Times New Roman" pitchFamily="18" charset="0"/>
        </a:defRPr>
      </a:lvl3pPr>
      <a:lvl4pPr marL="715945" indent="-180970" algn="l" defTabSz="914377" rtl="0" eaLnBrk="1" latinLnBrk="0" hangingPunct="1">
        <a:spcBef>
          <a:spcPct val="20000"/>
        </a:spcBef>
        <a:buFont typeface="Arial" pitchFamily="34" charset="0"/>
        <a:buChar char="–"/>
        <a:defRPr sz="1400" kern="0">
          <a:solidFill>
            <a:schemeClr val="tx1"/>
          </a:solidFill>
          <a:latin typeface="Calibri" panose="020F0502020204030204" pitchFamily="34" charset="0"/>
          <a:ea typeface="+mn-ea"/>
          <a:cs typeface="Times New Roman" pitchFamily="18" charset="0"/>
        </a:defRPr>
      </a:lvl4pPr>
      <a:lvl5pPr marL="896916" indent="-180970" algn="l" defTabSz="914377" rtl="0" eaLnBrk="1" latinLnBrk="0" hangingPunct="1">
        <a:spcBef>
          <a:spcPct val="20000"/>
        </a:spcBef>
        <a:buFont typeface="Arial" pitchFamily="34" charset="0"/>
        <a:buChar char="»"/>
        <a:defRPr sz="1400" kern="0">
          <a:solidFill>
            <a:schemeClr val="tx1"/>
          </a:solidFill>
          <a:latin typeface="Calibri" panose="020F0502020204030204" pitchFamily="34" charset="0"/>
          <a:ea typeface="+mn-ea"/>
          <a:cs typeface="Times New Roman" pitchFamily="18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Östhammars kommun 2021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Chefs- och ledarutveckling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1371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6"/>
          </p:nvPr>
        </p:nvSpPr>
        <p:spPr>
          <a:xfrm>
            <a:off x="558224" y="622579"/>
            <a:ext cx="8602536" cy="610037"/>
          </a:xfrm>
        </p:spPr>
        <p:txBody>
          <a:bodyPr/>
          <a:lstStyle/>
          <a:p>
            <a:r>
              <a:rPr lang="sv-SE" dirty="0" smtClean="0"/>
              <a:t>Friskfaktorsarbete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21" y="4523362"/>
            <a:ext cx="3717328" cy="211969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766" y="4463189"/>
            <a:ext cx="2988922" cy="224003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6953" y="4544905"/>
            <a:ext cx="3939198" cy="2158319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558224" y="2029909"/>
            <a:ext cx="1026268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 smtClean="0"/>
              <a:t>Pilot i Sektor Bildning under våren 2021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 smtClean="0"/>
              <a:t>Friskfaktorarbete i sektor Omsorg hösten 2021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 smtClean="0"/>
              <a:t>Planerat friskfaktorarbete i sektor Samhälle och Verksamhetsstöd under våren 2022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 smtClean="0"/>
              <a:t>Börjar med ledarskapet och chefernas egna beteenden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914680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bild 8"/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9" b="13089"/>
          <a:stretch>
            <a:fillRect/>
          </a:stretch>
        </p:blipFill>
        <p:spPr/>
      </p:pic>
      <p:sp>
        <p:nvSpPr>
          <p:cNvPr id="6" name="Platshållare för tex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sz="2400" dirty="0" smtClean="0"/>
              <a:t>Prioriterade ledarutvecklingsområden 2022</a:t>
            </a:r>
            <a:endParaRPr lang="sv-SE" sz="2400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Stärka chefers förutsättningar och arbetsmiljö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Skapa en träningsarena, Ledararena, för framtida chefer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Förbättra </a:t>
            </a:r>
            <a:r>
              <a:rPr lang="sv-SE" sz="2000" dirty="0" smtClean="0"/>
              <a:t>introduktion/</a:t>
            </a:r>
            <a:r>
              <a:rPr lang="sv-SE" sz="2000" dirty="0" err="1" smtClean="0"/>
              <a:t>onboarding</a:t>
            </a:r>
            <a:r>
              <a:rPr lang="sv-SE" sz="2000" dirty="0" smtClean="0"/>
              <a:t> </a:t>
            </a:r>
            <a:r>
              <a:rPr lang="sv-SE" sz="2000" dirty="0"/>
              <a:t>för nya chefer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Skapa forum för utveckling för befintliga chefer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/>
              <a:t>Kollegialt lärande och erfarenhetsutbyten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1957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665" y="615917"/>
            <a:ext cx="5935290" cy="61365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0923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949" y="609660"/>
            <a:ext cx="3941930" cy="5983058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380" y="609660"/>
            <a:ext cx="3451170" cy="59915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748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6"/>
          </p:nvPr>
        </p:nvSpPr>
        <p:spPr>
          <a:xfrm>
            <a:off x="402581" y="587227"/>
            <a:ext cx="8602536" cy="610037"/>
          </a:xfrm>
        </p:spPr>
        <p:txBody>
          <a:bodyPr/>
          <a:lstStyle/>
          <a:p>
            <a:r>
              <a:rPr lang="sv-SE" dirty="0" smtClean="0"/>
              <a:t>Chefsdialoger 2021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547991" y="1703139"/>
            <a:ext cx="103858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sv-SE" dirty="0"/>
              <a:t>Syftet med chefsdialog är att ha samtal om viktiga ämnen som berör </a:t>
            </a:r>
            <a:r>
              <a:rPr lang="sv-SE" dirty="0" smtClean="0"/>
              <a:t>alla chefer </a:t>
            </a:r>
            <a:r>
              <a:rPr lang="sv-SE" dirty="0"/>
              <a:t>i Östhammars kommun. Det är en dialog mellan </a:t>
            </a:r>
            <a:r>
              <a:rPr lang="sv-SE" dirty="0" smtClean="0"/>
              <a:t>chefer </a:t>
            </a:r>
            <a:r>
              <a:rPr lang="sv-SE" dirty="0"/>
              <a:t>tvärs över våra olika verksamheter, men också mellan kommunförvaltningsledningsgruppen och hela kommunens samlade chefsstyrka.</a:t>
            </a:r>
          </a:p>
          <a:p>
            <a:pPr fontAlgn="ctr">
              <a:lnSpc>
                <a:spcPct val="100000"/>
              </a:lnSpc>
              <a:spcBef>
                <a:spcPts val="1200"/>
              </a:spcBef>
            </a:pPr>
            <a:r>
              <a:rPr lang="sv-SE" dirty="0"/>
              <a:t>Ämnet för dialogen kan vara att skapa något nytt tillsammans, ibland att hitta en väg framåt, andra gånger att förankra eller till och med felsöka ett beslut som behöver tas </a:t>
            </a:r>
          </a:p>
          <a:p>
            <a:pPr fontAlgn="ctr">
              <a:lnSpc>
                <a:spcPct val="100000"/>
              </a:lnSpc>
              <a:spcBef>
                <a:spcPts val="1200"/>
              </a:spcBef>
            </a:pPr>
            <a:r>
              <a:rPr lang="sv-SE" dirty="0"/>
              <a:t>Formen är dialog där vi alla deltar. I dialogen lyssnar vi på varandra och tänker tillsammans. 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778213" y="4202349"/>
            <a:ext cx="9649838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i="1" dirty="0" smtClean="0"/>
              <a:t>Tema för 2021-års chefsdialoger: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Framtidens ledarskap och lärande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Kommunikativt ledarskap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Vad har vi lärt oss av </a:t>
            </a:r>
            <a:r>
              <a:rPr lang="sv-SE" dirty="0" err="1" smtClean="0"/>
              <a:t>pendemin</a:t>
            </a:r>
            <a:r>
              <a:rPr lang="sv-SE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Principer för digitalt lärande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Varumärket Östhammars kommun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Fira framgångar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3332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tshållare för bild 12"/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5" r="16135"/>
          <a:stretch>
            <a:fillRect/>
          </a:stretch>
        </p:blipFill>
        <p:spPr/>
      </p:pic>
      <p:sp>
        <p:nvSpPr>
          <p:cNvPr id="10" name="Platshållare för text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sz="2800" dirty="0" smtClean="0"/>
              <a:t>Ny som chef och nätverk för nya chefer</a:t>
            </a:r>
            <a:endParaRPr lang="sv-SE" sz="2800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sz="1800" dirty="0"/>
              <a:t>Ny som chef i Östhammars kommun är en del i </a:t>
            </a:r>
            <a:r>
              <a:rPr lang="sv-SE" sz="1800" dirty="0" smtClean="0"/>
              <a:t>introduktionen </a:t>
            </a:r>
            <a:r>
              <a:rPr lang="sv-SE" sz="1800" dirty="0"/>
              <a:t>som ny chef.</a:t>
            </a:r>
          </a:p>
          <a:p>
            <a:r>
              <a:rPr lang="sv-SE" sz="1800" dirty="0" smtClean="0"/>
              <a:t>Syftet är att ge möjlighet till att </a:t>
            </a:r>
            <a:r>
              <a:rPr lang="sv-SE" sz="1800" dirty="0"/>
              <a:t>träffa nya chefskollegor och </a:t>
            </a:r>
            <a:r>
              <a:rPr lang="sv-SE" sz="1800" dirty="0" smtClean="0"/>
              <a:t>påbörja nätverkande </a:t>
            </a:r>
            <a:r>
              <a:rPr lang="sv-SE" sz="1800" dirty="0"/>
              <a:t>med dem. </a:t>
            </a:r>
            <a:r>
              <a:rPr lang="sv-SE" sz="1800" dirty="0" smtClean="0"/>
              <a:t>På ny som chef får de nya cheferna också träffa kommundirektören och representanter från verksamhetsstödet som berättar om </a:t>
            </a:r>
            <a:r>
              <a:rPr lang="sv-SE" sz="1800" dirty="0"/>
              <a:t>vilket stöd </a:t>
            </a:r>
            <a:r>
              <a:rPr lang="sv-SE" sz="1800" dirty="0" smtClean="0"/>
              <a:t>cheferna kan få och </a:t>
            </a:r>
            <a:r>
              <a:rPr lang="sv-SE" sz="1800" dirty="0"/>
              <a:t>vilka förväntningar som finns på dig som chef</a:t>
            </a:r>
            <a:r>
              <a:rPr lang="sv-SE" sz="1800" dirty="0" smtClean="0"/>
              <a:t>.</a:t>
            </a:r>
          </a:p>
          <a:p>
            <a:endParaRPr lang="sv-SE" sz="1800" dirty="0"/>
          </a:p>
          <a:p>
            <a:r>
              <a:rPr lang="sv-SE" sz="1800" dirty="0"/>
              <a:t>Som en hjälp och stöd att finna </a:t>
            </a:r>
            <a:r>
              <a:rPr lang="sv-SE" sz="1800" dirty="0" smtClean="0"/>
              <a:t>sin </a:t>
            </a:r>
            <a:r>
              <a:rPr lang="sv-SE" sz="1800" dirty="0"/>
              <a:t>roll som ny chef i organisationen </a:t>
            </a:r>
            <a:r>
              <a:rPr lang="sv-SE" sz="1800" dirty="0" smtClean="0"/>
              <a:t>erbjuder vi </a:t>
            </a:r>
            <a:r>
              <a:rPr lang="sv-SE" sz="1800" dirty="0"/>
              <a:t>ett nätverk för nya chefer i Östhammars kommun. Det är </a:t>
            </a:r>
            <a:r>
              <a:rPr lang="sv-SE" sz="1800" dirty="0" smtClean="0"/>
              <a:t>cheferna själva som äger </a:t>
            </a:r>
            <a:r>
              <a:rPr lang="sv-SE" sz="1800" dirty="0"/>
              <a:t>forumen </a:t>
            </a:r>
            <a:r>
              <a:rPr lang="sv-SE" sz="1800" dirty="0" smtClean="0"/>
              <a:t>och </a:t>
            </a:r>
            <a:r>
              <a:rPr lang="sv-SE" sz="1800" dirty="0"/>
              <a:t>styr agendan och vad </a:t>
            </a:r>
            <a:r>
              <a:rPr lang="sv-SE" sz="1800" dirty="0" smtClean="0"/>
              <a:t>de </a:t>
            </a:r>
            <a:r>
              <a:rPr lang="sv-SE" sz="1800" dirty="0"/>
              <a:t>vill prata om.</a:t>
            </a:r>
          </a:p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3048476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5"/>
          </p:nvPr>
        </p:nvSpPr>
        <p:spPr>
          <a:xfrm>
            <a:off x="624241" y="337112"/>
            <a:ext cx="11117436" cy="610037"/>
          </a:xfrm>
        </p:spPr>
        <p:txBody>
          <a:bodyPr/>
          <a:lstStyle/>
          <a:p>
            <a:r>
              <a:rPr lang="sv-SE" sz="3200" dirty="0"/>
              <a:t>Friska medarbetare och arbetsplatser = må bra och prestera bra på jobbet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716187" y="1769809"/>
            <a:ext cx="6362133" cy="400165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sv-SE" dirty="0" smtClean="0">
                <a:solidFill>
                  <a:schemeClr val="tx1"/>
                </a:solidFill>
              </a:rPr>
              <a:t>Vi satsar och skapar förutsättningar för att stärka vårt medarbetarskap och vara friska arbetsplatser på flera sätt</a:t>
            </a:r>
          </a:p>
          <a:p>
            <a:pPr lvl="1"/>
            <a:r>
              <a:rPr lang="sv-SE" sz="1867" dirty="0"/>
              <a:t>Tillsammans med Suntarbetsliv jobbar vi med våra friskfaktorer</a:t>
            </a:r>
          </a:p>
          <a:p>
            <a:pPr lvl="1"/>
            <a:r>
              <a:rPr lang="sv-SE" sz="1867" dirty="0"/>
              <a:t>Tillsammans med Hej Engagemang jobbar vi med att stärka vårt medarbetarskap</a:t>
            </a:r>
          </a:p>
          <a:p>
            <a:pPr marL="457189" lvl="1" indent="-457189">
              <a:spcBef>
                <a:spcPts val="800"/>
              </a:spcBef>
              <a:buSzPct val="70000"/>
              <a:buFont typeface="Arial"/>
              <a:buChar char="•"/>
            </a:pPr>
            <a:r>
              <a:rPr lang="sv-SE" sz="2400" dirty="0"/>
              <a:t>Detta ger oss ger oss fler verktyg och infallsvinklar att nå samma mål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971" y="3063734"/>
            <a:ext cx="4176077" cy="2381279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0477" y="1471239"/>
            <a:ext cx="1579881" cy="1377332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9655" y="1792685"/>
            <a:ext cx="1940821" cy="105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43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/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7" b="5707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quarter" idx="15"/>
          </p:nvPr>
        </p:nvSpPr>
        <p:spPr>
          <a:xfrm>
            <a:off x="693505" y="772537"/>
            <a:ext cx="6384815" cy="610037"/>
          </a:xfrm>
        </p:spPr>
        <p:txBody>
          <a:bodyPr/>
          <a:lstStyle/>
          <a:p>
            <a:r>
              <a:rPr lang="sv-SE" sz="2800" dirty="0" smtClean="0"/>
              <a:t>Chefens förutsättningar och arbetsmiljö</a:t>
            </a:r>
            <a:endParaRPr lang="sv-SE" sz="280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sz="1800" dirty="0" smtClean="0">
                <a:solidFill>
                  <a:schemeClr val="tx1"/>
                </a:solidFill>
              </a:rPr>
              <a:t>Arbetsmiljöverkets inspektion under året påvisade att vi saknar dokumenterade undersökningar, riskbedömningar eller handlingsplaner för att undersöka arbetsmiljörisker för chefer.</a:t>
            </a:r>
          </a:p>
          <a:p>
            <a:r>
              <a:rPr lang="sv-SE" sz="1800" dirty="0" smtClean="0">
                <a:solidFill>
                  <a:schemeClr val="tx1"/>
                </a:solidFill>
              </a:rPr>
              <a:t>Under hösten har en pilot genomförts för cheferna inom Produktion Omsorg. </a:t>
            </a:r>
            <a:r>
              <a:rPr lang="sv-SE" sz="1800" dirty="0">
                <a:solidFill>
                  <a:schemeClr val="tx1"/>
                </a:solidFill>
              </a:rPr>
              <a:t>Piloten </a:t>
            </a:r>
            <a:r>
              <a:rPr lang="sv-SE" sz="1800" dirty="0" smtClean="0">
                <a:solidFill>
                  <a:schemeClr val="tx1"/>
                </a:solidFill>
              </a:rPr>
              <a:t>innehåller en enkät om chefens förutsättningar och arbetsmiljö samt fokusgruppsdialoger med cheferna </a:t>
            </a:r>
            <a:r>
              <a:rPr lang="sv-SE" sz="1800" dirty="0">
                <a:solidFill>
                  <a:schemeClr val="tx1"/>
                </a:solidFill>
              </a:rPr>
              <a:t>där prioriterade områden har diskuterats och </a:t>
            </a:r>
            <a:r>
              <a:rPr lang="sv-SE" sz="1800" dirty="0" smtClean="0">
                <a:solidFill>
                  <a:schemeClr val="tx1"/>
                </a:solidFill>
              </a:rPr>
              <a:t>förslag till åtgärder har tagits fram. </a:t>
            </a:r>
            <a:endParaRPr lang="sv-S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39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8991" y="862149"/>
            <a:ext cx="11758506" cy="670560"/>
          </a:xfrm>
        </p:spPr>
        <p:txBody>
          <a:bodyPr>
            <a:normAutofit/>
          </a:bodyPr>
          <a:lstStyle/>
          <a:p>
            <a:r>
              <a:rPr lang="sv-SE" sz="2400" b="1" dirty="0">
                <a:cs typeface="Arial" panose="020B0604020202020204" pitchFamily="34" charset="0"/>
              </a:rPr>
              <a:t>G</a:t>
            </a:r>
            <a:r>
              <a:rPr lang="sv-SE" sz="2400" b="1" dirty="0" smtClean="0">
                <a:cs typeface="Arial" panose="020B0604020202020204" pitchFamily="34" charset="0"/>
              </a:rPr>
              <a:t>emensam arena med utveckling för framtida ledare?</a:t>
            </a:r>
            <a:endParaRPr lang="sv-SE" sz="2400" b="1" dirty="0"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1094" y="1735885"/>
            <a:ext cx="4712987" cy="4616648"/>
          </a:xfrm>
          <a:ln>
            <a:solidFill>
              <a:schemeClr val="tx1"/>
            </a:solidFill>
          </a:ln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v-SE" sz="4300" b="1" dirty="0" smtClean="0">
                <a:solidFill>
                  <a:schemeClr val="accent6"/>
                </a:solidFill>
                <a:cs typeface="Arial" panose="020B0604020202020204" pitchFamily="34" charset="0"/>
              </a:rPr>
              <a:t>Syftet </a:t>
            </a:r>
            <a:r>
              <a:rPr lang="sv-SE" sz="4300" b="1" dirty="0">
                <a:solidFill>
                  <a:schemeClr val="accent6"/>
                </a:solidFill>
                <a:cs typeface="Arial" panose="020B0604020202020204" pitchFamily="34" charset="0"/>
              </a:rPr>
              <a:t>med en gemensam arena med utveckling för framtida ledare är att: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v-SE" sz="4300" dirty="0">
                <a:cs typeface="Arial" panose="020B0604020202020204" pitchFamily="34" charset="0"/>
              </a:rPr>
              <a:t>öka antalet interna chefsrekryteringar, ett sätt att säkerställa ledarförsörjningen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v-SE" sz="4300" dirty="0">
                <a:cs typeface="Arial" panose="020B0604020202020204" pitchFamily="34" charset="0"/>
              </a:rPr>
              <a:t>bidra till våra kommuners </a:t>
            </a:r>
            <a:r>
              <a:rPr lang="sv-SE" sz="4300" dirty="0" err="1" smtClean="0">
                <a:cs typeface="Arial" panose="020B0604020202020204" pitchFamily="34" charset="0"/>
              </a:rPr>
              <a:t>varumärkesbyggande</a:t>
            </a:r>
            <a:r>
              <a:rPr lang="sv-SE" sz="4300" dirty="0" smtClean="0">
                <a:cs typeface="Arial" panose="020B0604020202020204" pitchFamily="34" charset="0"/>
              </a:rPr>
              <a:t> </a:t>
            </a:r>
            <a:r>
              <a:rPr lang="sv-SE" sz="4300" dirty="0">
                <a:cs typeface="Arial" panose="020B0604020202020204" pitchFamily="34" charset="0"/>
              </a:rPr>
              <a:t>och att vara en attraktiv arbetsgivare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v-SE" sz="4300" dirty="0">
                <a:cs typeface="Arial" panose="020B0604020202020204" pitchFamily="34" charset="0"/>
              </a:rPr>
              <a:t>bli mer anställningsbar som potentiell chef - identifiera och ge de medarbetare, som kan och vill, möjlighet att utvecklas och ta sig an nya uppdrag 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v-SE" sz="4300" dirty="0">
                <a:cs typeface="Arial" panose="020B0604020202020204" pitchFamily="34" charset="0"/>
              </a:rPr>
              <a:t>utbyta kunskaper och erfarenheter kommuner emellan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v-SE" sz="4300" dirty="0">
                <a:cs typeface="Arial" panose="020B0604020202020204" pitchFamily="34" charset="0"/>
              </a:rPr>
              <a:t>skapa tid och möjlighet för kollegialt lärande, som vi vet underlättar när nya kunskaper ska omsättas i praktiskt arbete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sv-SE" sz="4300" dirty="0">
                <a:cs typeface="Arial" panose="020B0604020202020204" pitchFamily="34" charset="0"/>
              </a:rPr>
              <a:t>säkra mångfald och </a:t>
            </a:r>
            <a:r>
              <a:rPr lang="sv-SE" sz="4300" dirty="0" smtClean="0">
                <a:cs typeface="Arial" panose="020B0604020202020204" pitchFamily="34" charset="0"/>
              </a:rPr>
              <a:t>jämställdhet</a:t>
            </a:r>
            <a:endParaRPr lang="sv-SE" sz="4300" dirty="0">
              <a:cs typeface="Arial" panose="020B0604020202020204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41" y="177682"/>
            <a:ext cx="1909191" cy="64342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4" y="135316"/>
            <a:ext cx="1471436" cy="56885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94" y="189373"/>
            <a:ext cx="1117240" cy="501326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99" y="211117"/>
            <a:ext cx="1429328" cy="447856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2994" y="205521"/>
            <a:ext cx="2624790" cy="453452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5574821" y="1735885"/>
            <a:ext cx="4342192" cy="46166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4572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</a:pPr>
            <a:r>
              <a:rPr lang="sv-SE" sz="1400" b="1" dirty="0">
                <a:solidFill>
                  <a:schemeClr val="accent6"/>
                </a:solidFill>
                <a:cs typeface="Arial" panose="020B0604020202020204" pitchFamily="34" charset="0"/>
              </a:rPr>
              <a:t>En arena för lärande</a:t>
            </a:r>
            <a:r>
              <a:rPr lang="sv-SE" sz="1400" b="1" dirty="0" smtClean="0">
                <a:solidFill>
                  <a:schemeClr val="accent6"/>
                </a:solidFill>
                <a:cs typeface="Arial" panose="020B0604020202020204" pitchFamily="34" charset="0"/>
              </a:rPr>
              <a:t>:</a:t>
            </a:r>
            <a:endParaRPr lang="sv-SE" sz="1400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285750" indent="-285750" defTabSz="4572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som </a:t>
            </a: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bygger på medarbetarens egen vilja till att utvecklas, där man vågar testa, pröva sig fram, vågar misslyckas och tänja på sin komfortzon i en säker miljö</a:t>
            </a:r>
          </a:p>
          <a:p>
            <a:pPr marL="285750" indent="-285750" defTabSz="4572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som skapar en nyfikenhet kring ledarskap, ger möjlighet att ”känna på det” samt skapar en möjlighet för att utveckla sig själv</a:t>
            </a:r>
          </a:p>
          <a:p>
            <a:pPr marL="285750" indent="-285750" defTabSz="4572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som innehåller många praktiska moment som har en tydlig förankring i medarbetarens vardag </a:t>
            </a:r>
          </a:p>
          <a:p>
            <a:pPr marL="285750" indent="-285750" defTabSz="4572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där deltagarens chef har en mycket viktig roll som mentor och coach genom hela utvecklingsinsatsen men också </a:t>
            </a:r>
            <a:r>
              <a:rPr lang="sv-SE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fortsättningsvis</a:t>
            </a:r>
          </a:p>
          <a:p>
            <a:pPr defTabSz="4572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</a:pPr>
            <a:endParaRPr lang="sv-SE" sz="1400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defTabSz="4572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</a:pPr>
            <a:endParaRPr lang="sv-SE" sz="1400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defTabSz="457200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</a:pPr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4"/>
          <p:cNvGraphicFramePr>
            <a:graphicFrameLocks noGrp="1"/>
          </p:cNvGraphicFramePr>
          <p:nvPr>
            <p:extLst/>
          </p:nvPr>
        </p:nvGraphicFramePr>
        <p:xfrm>
          <a:off x="327341" y="1848020"/>
          <a:ext cx="7543323" cy="495468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791456">
                  <a:extLst>
                    <a:ext uri="{9D8B030D-6E8A-4147-A177-3AD203B41FA5}">
                      <a16:colId xmlns:a16="http://schemas.microsoft.com/office/drawing/2014/main" val="2386762673"/>
                    </a:ext>
                  </a:extLst>
                </a:gridCol>
                <a:gridCol w="6751867">
                  <a:extLst>
                    <a:ext uri="{9D8B030D-6E8A-4147-A177-3AD203B41FA5}">
                      <a16:colId xmlns:a16="http://schemas.microsoft.com/office/drawing/2014/main" val="1804107768"/>
                    </a:ext>
                  </a:extLst>
                </a:gridCol>
              </a:tblGrid>
              <a:tr h="581249">
                <a:tc>
                  <a:txBody>
                    <a:bodyPr/>
                    <a:lstStyle/>
                    <a:p>
                      <a:r>
                        <a:rPr lang="sv-SE" sz="1200" b="1" dirty="0" smtClean="0"/>
                        <a:t>11 feb</a:t>
                      </a:r>
                      <a:endParaRPr lang="sv-SE" sz="12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Återkoppling höstens nulägeskartläggning, analys och åtgärder samt introduktion av </a:t>
                      </a:r>
                      <a:r>
                        <a:rPr lang="sv-SE" sz="1400" dirty="0" smtClean="0">
                          <a:solidFill>
                            <a:schemeClr val="tx1"/>
                          </a:solidFill>
                        </a:rPr>
                        <a:t>Rehab-puls</a:t>
                      </a:r>
                      <a:endParaRPr lang="sv-SE" sz="1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68454301"/>
                  </a:ext>
                </a:extLst>
              </a:tr>
              <a:tr h="3576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1" dirty="0" smtClean="0">
                          <a:solidFill>
                            <a:schemeClr val="tx1"/>
                          </a:solidFill>
                        </a:rPr>
                        <a:t>25 feb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smtClean="0">
                          <a:solidFill>
                            <a:schemeClr val="tx1"/>
                          </a:solidFill>
                        </a:rPr>
                        <a:t>Rehab-kedjan</a:t>
                      </a:r>
                      <a:r>
                        <a:rPr lang="sv-SE" sz="1400" baseline="0" dirty="0" smtClean="0">
                          <a:solidFill>
                            <a:schemeClr val="tx1"/>
                          </a:solidFill>
                        </a:rPr>
                        <a:t> &amp; arbetsgivarens rehabiliteringsarbete</a:t>
                      </a:r>
                      <a:endParaRPr lang="sv-S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90987765"/>
                  </a:ext>
                </a:extLst>
              </a:tr>
              <a:tr h="35812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1" dirty="0" smtClean="0">
                          <a:solidFill>
                            <a:schemeClr val="tx1"/>
                          </a:solidFill>
                        </a:rPr>
                        <a:t>11 mars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smtClean="0">
                          <a:solidFill>
                            <a:schemeClr val="tx1"/>
                          </a:solidFill>
                        </a:rPr>
                        <a:t>Hur använder jag </a:t>
                      </a:r>
                      <a:r>
                        <a:rPr lang="sv-SE" sz="1400" dirty="0" err="1" smtClean="0">
                          <a:solidFill>
                            <a:schemeClr val="tx1"/>
                          </a:solidFill>
                        </a:rPr>
                        <a:t>Adato</a:t>
                      </a:r>
                      <a:r>
                        <a:rPr lang="sv-SE" sz="1400" dirty="0" smtClean="0">
                          <a:solidFill>
                            <a:schemeClr val="tx1"/>
                          </a:solidFill>
                        </a:rPr>
                        <a:t>? Skapa </a:t>
                      </a:r>
                      <a:r>
                        <a:rPr lang="sv-SE" sz="1400" dirty="0" err="1" smtClean="0">
                          <a:solidFill>
                            <a:schemeClr val="tx1"/>
                          </a:solidFill>
                        </a:rPr>
                        <a:t>rehabplan</a:t>
                      </a:r>
                      <a:r>
                        <a:rPr lang="sv-SE" sz="1400" dirty="0" smtClean="0">
                          <a:solidFill>
                            <a:schemeClr val="tx1"/>
                          </a:solidFill>
                        </a:rPr>
                        <a:t> etc.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344917680"/>
                  </a:ext>
                </a:extLst>
              </a:tr>
              <a:tr h="3576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1" dirty="0" smtClean="0">
                          <a:solidFill>
                            <a:schemeClr val="tx1"/>
                          </a:solidFill>
                        </a:rPr>
                        <a:t>25 mars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smtClean="0">
                          <a:solidFill>
                            <a:schemeClr val="tx1"/>
                          </a:solidFill>
                        </a:rPr>
                        <a:t>Vad är vad? Komplexa situationer, ofta borta, misskötsamhet, </a:t>
                      </a:r>
                      <a:r>
                        <a:rPr lang="sv-SE" sz="1400" dirty="0" err="1" smtClean="0">
                          <a:solidFill>
                            <a:schemeClr val="tx1"/>
                          </a:solidFill>
                        </a:rPr>
                        <a:t>etc</a:t>
                      </a:r>
                      <a:endParaRPr lang="sv-S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074218249"/>
                  </a:ext>
                </a:extLst>
              </a:tr>
              <a:tr h="3576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1" dirty="0" smtClean="0">
                          <a:solidFill>
                            <a:schemeClr val="tx1"/>
                          </a:solidFill>
                        </a:rPr>
                        <a:t>14 april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smtClean="0">
                          <a:solidFill>
                            <a:schemeClr val="tx1"/>
                          </a:solidFill>
                        </a:rPr>
                        <a:t>Omtanke-samtal &amp; andra samtal, vad får eller bör jag säga/ inte säga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815238700"/>
                  </a:ext>
                </a:extLst>
              </a:tr>
              <a:tr h="58124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1" dirty="0" smtClean="0">
                          <a:solidFill>
                            <a:schemeClr val="tx1"/>
                          </a:solidFill>
                        </a:rPr>
                        <a:t>22 april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smtClean="0">
                          <a:solidFill>
                            <a:schemeClr val="tx1"/>
                          </a:solidFill>
                        </a:rPr>
                        <a:t>När går vi till företagshälsovården och hur beställer man ”rätt tjänst”?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smtClean="0">
                          <a:solidFill>
                            <a:schemeClr val="tx1"/>
                          </a:solidFill>
                        </a:rPr>
                        <a:t>Medicinsk rehabilitering kontra arbetslivsinriktad rehabilitering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119489729"/>
                  </a:ext>
                </a:extLst>
              </a:tr>
              <a:tr h="3576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1" dirty="0" smtClean="0">
                          <a:solidFill>
                            <a:schemeClr val="tx1"/>
                          </a:solidFill>
                        </a:rPr>
                        <a:t>6 maj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aseline="0" dirty="0" smtClean="0">
                          <a:solidFill>
                            <a:schemeClr val="tx1"/>
                          </a:solidFill>
                        </a:rPr>
                        <a:t>Vad kan HR stötta med och vad är chefens ansvar</a:t>
                      </a:r>
                      <a:endParaRPr lang="sv-SE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228769817"/>
                  </a:ext>
                </a:extLst>
              </a:tr>
              <a:tr h="58124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1" dirty="0" smtClean="0">
                          <a:solidFill>
                            <a:schemeClr val="tx1"/>
                          </a:solidFill>
                        </a:rPr>
                        <a:t>20 maj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smtClean="0">
                          <a:solidFill>
                            <a:schemeClr val="tx1"/>
                          </a:solidFill>
                        </a:rPr>
                        <a:t>Nära ledarskap: Ett närvarande, tillitsfullt och engagerat ledarskap / med rätt förutsättningar.</a:t>
                      </a:r>
                      <a:r>
                        <a:rPr lang="sv-S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1400" dirty="0" smtClean="0">
                          <a:solidFill>
                            <a:schemeClr val="tx1"/>
                          </a:solidFill>
                        </a:rPr>
                        <a:t>Det nya ledarskapet: att leda i osäkerhet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736655564"/>
                  </a:ext>
                </a:extLst>
              </a:tr>
              <a:tr h="8048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1" dirty="0" smtClean="0">
                          <a:solidFill>
                            <a:schemeClr val="tx1"/>
                          </a:solidFill>
                        </a:rPr>
                        <a:t>3 juni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smtClean="0">
                          <a:solidFill>
                            <a:schemeClr val="tx1"/>
                          </a:solidFill>
                        </a:rPr>
                        <a:t>Vad betyder begreppen</a:t>
                      </a:r>
                      <a:r>
                        <a:rPr lang="sv-SE" sz="1400" baseline="0" dirty="0" smtClean="0">
                          <a:solidFill>
                            <a:schemeClr val="tx1"/>
                          </a:solidFill>
                        </a:rPr>
                        <a:t>? </a:t>
                      </a:r>
                      <a:r>
                        <a:rPr lang="sv-SE" sz="1400" dirty="0" smtClean="0">
                          <a:solidFill>
                            <a:schemeClr val="tx1"/>
                          </a:solidFill>
                        </a:rPr>
                        <a:t>Sjuklön, förebyggande sjukpenning, särskilt högriskskydd, arbetshjälpmedel, reseersättning, arbetsplatsinriktat rehabiliteringsstöd, utförsäkring etc.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390212070"/>
                  </a:ext>
                </a:extLst>
              </a:tr>
              <a:tr h="3576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1" dirty="0" smtClean="0">
                          <a:solidFill>
                            <a:schemeClr val="tx1"/>
                          </a:solidFill>
                        </a:rPr>
                        <a:t>17 juni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smtClean="0">
                          <a:solidFill>
                            <a:schemeClr val="tx1"/>
                          </a:solidFill>
                        </a:rPr>
                        <a:t>Gemensam utvärdering av vårens arbete med att sänka sjukfrånvaron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30463796"/>
                  </a:ext>
                </a:extLst>
              </a:tr>
            </a:tbl>
          </a:graphicData>
        </a:graphic>
      </p:graphicFrame>
      <p:sp>
        <p:nvSpPr>
          <p:cNvPr id="3" name="Rektangel 2"/>
          <p:cNvSpPr/>
          <p:nvPr/>
        </p:nvSpPr>
        <p:spPr>
          <a:xfrm>
            <a:off x="402921" y="1118507"/>
            <a:ext cx="10894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HR 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och chefer delar med sig av kunskaper &amp; </a:t>
            </a: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erfarenheter (10 tillfällen 2021)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latshållare för text 2"/>
          <p:cNvSpPr>
            <a:spLocks noGrp="1"/>
          </p:cNvSpPr>
          <p:nvPr>
            <p:ph type="body" sz="quarter" idx="15"/>
          </p:nvPr>
        </p:nvSpPr>
        <p:spPr>
          <a:xfrm>
            <a:off x="327341" y="441788"/>
            <a:ext cx="11045305" cy="610037"/>
          </a:xfrm>
        </p:spPr>
        <p:txBody>
          <a:bodyPr/>
          <a:lstStyle/>
          <a:p>
            <a:pPr algn="l"/>
            <a:r>
              <a:rPr lang="sv-SE" sz="3733" i="0" dirty="0" err="1">
                <a:solidFill>
                  <a:schemeClr val="tx1"/>
                </a:solidFill>
              </a:rPr>
              <a:t>Rehabtema</a:t>
            </a:r>
            <a:r>
              <a:rPr lang="sv-SE" sz="3733" i="0" dirty="0">
                <a:solidFill>
                  <a:schemeClr val="tx1"/>
                </a:solidFill>
              </a:rPr>
              <a:t> på Produktion Omsorgs ledningsgrupp</a:t>
            </a:r>
          </a:p>
        </p:txBody>
      </p:sp>
    </p:spTree>
    <p:extLst>
      <p:ext uri="{BB962C8B-B14F-4D97-AF65-F5344CB8AC3E}">
        <p14:creationId xmlns:p14="http://schemas.microsoft.com/office/powerpoint/2010/main" val="312706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itel rö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Kapitel rö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asett">
  <a:themeElements>
    <a:clrScheme name="Röd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4.xml><?xml version="1.0" encoding="utf-8"?>
<a:theme xmlns:a="http://schemas.openxmlformats.org/drawingml/2006/main" name="Suntarbetsliv">
  <a:themeElements>
    <a:clrScheme name="Suntarbetsliv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5C00"/>
      </a:accent1>
      <a:accent2>
        <a:srgbClr val="00A8E1"/>
      </a:accent2>
      <a:accent3>
        <a:srgbClr val="E91449"/>
      </a:accent3>
      <a:accent4>
        <a:srgbClr val="BCCF00"/>
      </a:accent4>
      <a:accent5>
        <a:srgbClr val="01BF99"/>
      </a:accent5>
      <a:accent6>
        <a:srgbClr val="EEDC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BE582F-4CA6-4F27-B52D-A14A8C734AA8}" vid="{BDEFD9C1-041A-47C7-9373-418CF5F4C650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841</Words>
  <Application>Microsoft Office PowerPoint</Application>
  <PresentationFormat>Bredbild</PresentationFormat>
  <Paragraphs>77</Paragraphs>
  <Slides>11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11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</vt:lpstr>
      <vt:lpstr>Wingdings 3</vt:lpstr>
      <vt:lpstr>Kapitel röd</vt:lpstr>
      <vt:lpstr>1_Kapitel röd</vt:lpstr>
      <vt:lpstr>Fasett</vt:lpstr>
      <vt:lpstr>Suntarbetsliv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Gemensam arena med utveckling för framtida ledare?</vt:lpstr>
      <vt:lpstr>PowerPoint-presentation</vt:lpstr>
      <vt:lpstr>PowerPoint-presentation</vt:lpstr>
      <vt:lpstr>PowerPoint-presentation</vt:lpstr>
    </vt:vector>
  </TitlesOfParts>
  <Company>Östhammars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Söderlind, Elin</dc:creator>
  <cp:lastModifiedBy>Thorelius, Michaela</cp:lastModifiedBy>
  <cp:revision>22</cp:revision>
  <dcterms:created xsi:type="dcterms:W3CDTF">2021-06-29T15:11:31Z</dcterms:created>
  <dcterms:modified xsi:type="dcterms:W3CDTF">2021-12-03T14:07:47Z</dcterms:modified>
</cp:coreProperties>
</file>