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4"/>
  </p:notesMasterIdLst>
  <p:sldIdLst>
    <p:sldId id="256" r:id="rId2"/>
    <p:sldId id="268" r:id="rId3"/>
    <p:sldId id="270" r:id="rId4"/>
    <p:sldId id="275" r:id="rId5"/>
    <p:sldId id="274" r:id="rId6"/>
    <p:sldId id="273" r:id="rId7"/>
    <p:sldId id="276" r:id="rId8"/>
    <p:sldId id="277" r:id="rId9"/>
    <p:sldId id="278" r:id="rId10"/>
    <p:sldId id="279" r:id="rId11"/>
    <p:sldId id="280" r:id="rId12"/>
    <p:sldId id="261" r:id="rId13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55119" autoAdjust="0"/>
  </p:normalViewPr>
  <p:slideViewPr>
    <p:cSldViewPr snapToGrid="0" snapToObjects="1">
      <p:cViewPr varScale="1">
        <p:scale>
          <a:sx n="86" d="100"/>
          <a:sy n="86" d="100"/>
        </p:scale>
        <p:origin x="226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80C9E-A80C-48C6-BBFF-71FDA358A29C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509C-F697-456F-B055-5F81961E55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05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680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44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3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4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11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10 min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509C-F697-456F-B055-5F81961E55F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33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Resultat och handlingsplan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Lönekartläggning 2021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Mellangruppsanalyser / likvärdiga grupper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Bibliotekarie, Lärare kulturskolan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39" y="1360450"/>
            <a:ext cx="7566337" cy="2732048"/>
          </a:xfrm>
        </p:spPr>
        <p:txBody>
          <a:bodyPr/>
          <a:lstStyle/>
          <a:p>
            <a:r>
              <a:rPr lang="sv-SE" dirty="0"/>
              <a:t>Fördelningen mellan grupperna </a:t>
            </a:r>
            <a:r>
              <a:rPr lang="sv-SE" dirty="0" err="1"/>
              <a:t>misstämmer</a:t>
            </a:r>
            <a:r>
              <a:rPr lang="sv-SE" dirty="0"/>
              <a:t> med hur det ser ut i </a:t>
            </a:r>
            <a:r>
              <a:rPr lang="sv-SE" dirty="0" smtClean="0"/>
              <a:t>benchmark. Bibliotekarierna </a:t>
            </a:r>
            <a:r>
              <a:rPr lang="sv-SE" dirty="0"/>
              <a:t>ligger lågt både mot lärare kulturskolan, och mot den egna gruppen</a:t>
            </a:r>
            <a:r>
              <a:rPr lang="sv-SE" dirty="0" smtClean="0"/>
              <a:t>. Detta beror på bibliotekarierna inom Attraktivitet. </a:t>
            </a:r>
          </a:p>
          <a:p>
            <a:r>
              <a:rPr lang="sv-SE" dirty="0"/>
              <a:t>Bedömningen är att </a:t>
            </a:r>
            <a:r>
              <a:rPr lang="sv-SE" dirty="0" smtClean="0"/>
              <a:t>Attraktivitets bibliotekariers medellön </a:t>
            </a:r>
            <a:r>
              <a:rPr lang="sv-SE" dirty="0"/>
              <a:t>bör lyftas med </a:t>
            </a:r>
            <a:r>
              <a:rPr lang="sv-SE" dirty="0" smtClean="0"/>
              <a:t>2400 kronor under åtgärdstiden, hanteras </a:t>
            </a:r>
            <a:r>
              <a:rPr lang="sv-SE" dirty="0"/>
              <a:t>i särskild ordning med </a:t>
            </a:r>
            <a:r>
              <a:rPr lang="sv-SE"/>
              <a:t>ordinarie </a:t>
            </a:r>
            <a:r>
              <a:rPr lang="sv-SE" smtClean="0"/>
              <a:t>löneöversyn</a:t>
            </a:r>
            <a:r>
              <a:rPr lang="sv-SE" dirty="0" smtClean="0"/>
              <a:t>.</a:t>
            </a:r>
          </a:p>
          <a:p>
            <a:r>
              <a:rPr lang="sv-SE" i="1" dirty="0"/>
              <a:t>Räkneexempel: </a:t>
            </a:r>
            <a:r>
              <a:rPr lang="sv-SE" i="1" dirty="0" smtClean="0"/>
              <a:t>2400 </a:t>
            </a:r>
            <a:r>
              <a:rPr lang="sv-SE" i="1" dirty="0"/>
              <a:t>kr *12 månader *1,5 (</a:t>
            </a:r>
            <a:r>
              <a:rPr lang="sv-SE" i="1" dirty="0" err="1"/>
              <a:t>soc</a:t>
            </a:r>
            <a:r>
              <a:rPr lang="sv-SE" i="1" dirty="0"/>
              <a:t> </a:t>
            </a:r>
            <a:r>
              <a:rPr lang="sv-SE" i="1" dirty="0" err="1"/>
              <a:t>avg</a:t>
            </a:r>
            <a:r>
              <a:rPr lang="sv-SE" i="1" dirty="0"/>
              <a:t> </a:t>
            </a:r>
            <a:r>
              <a:rPr lang="sv-SE" i="1" dirty="0" err="1"/>
              <a:t>etc</a:t>
            </a:r>
            <a:r>
              <a:rPr lang="sv-SE" i="1" dirty="0"/>
              <a:t>) * 8</a:t>
            </a:r>
            <a:r>
              <a:rPr lang="sv-SE" i="1" dirty="0" smtClean="0"/>
              <a:t> = 345 tkr</a:t>
            </a:r>
          </a:p>
          <a:p>
            <a:pPr marL="0" indent="0">
              <a:buNone/>
            </a:pPr>
            <a:endParaRPr lang="sv-SE" i="1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50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Mellangruppsanalyser </a:t>
            </a:r>
            <a:r>
              <a:rPr lang="sv-SE" dirty="0"/>
              <a:t>/ h</a:t>
            </a:r>
            <a:r>
              <a:rPr lang="sv-SE" dirty="0" smtClean="0"/>
              <a:t>ögre lön lägre värdering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40" y="1573160"/>
            <a:ext cx="6435570" cy="239667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I </a:t>
            </a:r>
            <a:r>
              <a:rPr lang="sv-SE" dirty="0"/>
              <a:t>denna kartläggning och analys har Östhammars kommun inte funnit några osakliga löneskillnader mellan grupper som är mansdominerade och/eller könsneutrala som har högre lön men lägre värdering än kvinnodominerade arbeten.</a:t>
            </a:r>
          </a:p>
        </p:txBody>
      </p:sp>
    </p:spTree>
    <p:extLst>
      <p:ext uri="{BB962C8B-B14F-4D97-AF65-F5344CB8AC3E}">
        <p14:creationId xmlns:p14="http://schemas.microsoft.com/office/powerpoint/2010/main" val="365732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Utreda/förtydliga</a:t>
            </a: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711368"/>
              </p:ext>
            </p:extLst>
          </p:nvPr>
        </p:nvGraphicFramePr>
        <p:xfrm>
          <a:off x="494450" y="952972"/>
          <a:ext cx="7501819" cy="302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4499">
                  <a:extLst>
                    <a:ext uri="{9D8B030D-6E8A-4147-A177-3AD203B41FA5}">
                      <a16:colId xmlns:a16="http://schemas.microsoft.com/office/drawing/2014/main" val="38151979"/>
                    </a:ext>
                  </a:extLst>
                </a:gridCol>
                <a:gridCol w="4187320">
                  <a:extLst>
                    <a:ext uri="{9D8B030D-6E8A-4147-A177-3AD203B41FA5}">
                      <a16:colId xmlns:a16="http://schemas.microsoft.com/office/drawing/2014/main" val="1010154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Problem sedan 2019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Uppföljning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31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kern="1200" dirty="0" smtClean="0">
                          <a:effectLst/>
                        </a:rPr>
                        <a:t>Samordnare inom olika förvaltningar har mycket olika lönenivå</a:t>
                      </a:r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 uppenbara skillnader inom gruppen i lönekartläggning 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35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Elevcoach (M) ligger HÖGT i förhållande till undersköterska (K) och kock/kokerska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Inga uppenbara skillnader mellan grupperna i lönekartläggning 2021.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51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Otydlig</a:t>
                      </a:r>
                      <a:r>
                        <a:rPr lang="sv-SE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lönesättning av gruppledare</a:t>
                      </a:r>
                      <a:r>
                        <a:rPr lang="sv-SE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sv-SE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Kravprofil har upprättats för gruppledarrollen.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831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lönekartläggning 2019 står kartingenjörer fortfarande ut som en grupp med mycket hög lön jämfört med: </a:t>
                      </a:r>
                    </a:p>
                    <a:p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lärare </a:t>
                      </a:r>
                      <a:r>
                        <a:rPr lang="sv-SE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sv-SE" sz="11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komvux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allmänna ämnen, lärare gr senare, SYV, skolsköterska, inspektör, kommunikatör, lärare gr tidigare, sociala handläggare</a:t>
                      </a:r>
                      <a:r>
                        <a:rPr lang="sv-SE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(ev. fler)</a:t>
                      </a:r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Även 2021 ligger kartingenjörerna högt i mellangruppsanalysen.</a:t>
                      </a:r>
                    </a:p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 är en liten grupp med ingen eller ringa personalomsättning, men</a:t>
                      </a:r>
                      <a:r>
                        <a:rPr lang="sv-SE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 som har</a:t>
                      </a:r>
                      <a:r>
                        <a:rPr lang="sv-SE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nyanställts har gått in på en lägre ingångslön. </a:t>
                      </a:r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Även fortsättningsvis </a:t>
                      </a:r>
                      <a:r>
                        <a:rPr lang="sv-SE" sz="11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vara</a:t>
                      </a:r>
                      <a:r>
                        <a:rPr lang="sv-SE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försiktig med att höja lönerna/sätta höga ingångslöner på kartingenjörer.</a:t>
                      </a:r>
                    </a:p>
                    <a:p>
                      <a:endParaRPr lang="sv-SE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0" y="1652737"/>
            <a:ext cx="9144000" cy="2195363"/>
          </a:xfrm>
        </p:spPr>
        <p:txBody>
          <a:bodyPr/>
          <a:lstStyle/>
          <a:p>
            <a:r>
              <a:rPr lang="sv-SE" sz="4000" dirty="0" smtClean="0"/>
              <a:t>Varför gör vi lönekartläggning?</a:t>
            </a:r>
          </a:p>
          <a:p>
            <a:r>
              <a:rPr lang="sv-SE" sz="4000" dirty="0" smtClean="0"/>
              <a:t>Vad är en lönekartläggning?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7716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</a:t>
            </a:r>
            <a:r>
              <a:rPr lang="sv-SE" dirty="0" smtClean="0"/>
              <a:t>esultat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24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544901" y="351767"/>
            <a:ext cx="6427809" cy="395366"/>
          </a:xfrm>
        </p:spPr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altLang="sv-SE" sz="2000" b="0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66010"/>
              </p:ext>
            </p:extLst>
          </p:nvPr>
        </p:nvGraphicFramePr>
        <p:xfrm>
          <a:off x="630065" y="1374193"/>
          <a:ext cx="7364522" cy="1118773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75542">
                  <a:extLst>
                    <a:ext uri="{9D8B030D-6E8A-4147-A177-3AD203B41FA5}">
                      <a16:colId xmlns:a16="http://schemas.microsoft.com/office/drawing/2014/main" val="340404791"/>
                    </a:ext>
                  </a:extLst>
                </a:gridCol>
                <a:gridCol w="1297796">
                  <a:extLst>
                    <a:ext uri="{9D8B030D-6E8A-4147-A177-3AD203B41FA5}">
                      <a16:colId xmlns:a16="http://schemas.microsoft.com/office/drawing/2014/main" val="96874941"/>
                    </a:ext>
                  </a:extLst>
                </a:gridCol>
                <a:gridCol w="1297796">
                  <a:extLst>
                    <a:ext uri="{9D8B030D-6E8A-4147-A177-3AD203B41FA5}">
                      <a16:colId xmlns:a16="http://schemas.microsoft.com/office/drawing/2014/main" val="323208246"/>
                    </a:ext>
                  </a:extLst>
                </a:gridCol>
                <a:gridCol w="1297796">
                  <a:extLst>
                    <a:ext uri="{9D8B030D-6E8A-4147-A177-3AD203B41FA5}">
                      <a16:colId xmlns:a16="http://schemas.microsoft.com/office/drawing/2014/main" val="3227468943"/>
                    </a:ext>
                  </a:extLst>
                </a:gridCol>
                <a:gridCol w="1297796">
                  <a:extLst>
                    <a:ext uri="{9D8B030D-6E8A-4147-A177-3AD203B41FA5}">
                      <a16:colId xmlns:a16="http://schemas.microsoft.com/office/drawing/2014/main" val="2270191130"/>
                    </a:ext>
                  </a:extLst>
                </a:gridCol>
                <a:gridCol w="1297796">
                  <a:extLst>
                    <a:ext uri="{9D8B030D-6E8A-4147-A177-3AD203B41FA5}">
                      <a16:colId xmlns:a16="http://schemas.microsoft.com/office/drawing/2014/main" val="2989081003"/>
                    </a:ext>
                  </a:extLst>
                </a:gridCol>
              </a:tblGrid>
              <a:tr h="44311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Total</a:t>
                      </a:r>
                      <a:br>
                        <a:rPr lang="sv-SE" sz="1100" dirty="0">
                          <a:effectLst/>
                        </a:rPr>
                      </a:br>
                      <a:r>
                        <a:rPr lang="sv-SE" sz="1100" dirty="0">
                          <a:effectLst/>
                        </a:rPr>
                        <a:t>Lön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Lägsta</a:t>
                      </a:r>
                      <a:br>
                        <a:rPr lang="sv-SE" sz="1100" dirty="0">
                          <a:effectLst/>
                        </a:rPr>
                      </a:br>
                      <a:r>
                        <a:rPr lang="sv-SE" sz="1100" dirty="0">
                          <a:effectLst/>
                        </a:rPr>
                        <a:t>Lön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Medellön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Korrigerad </a:t>
                      </a:r>
                      <a:r>
                        <a:rPr lang="sv-SE" sz="1100" dirty="0" smtClean="0">
                          <a:effectLst/>
                        </a:rPr>
                        <a:t>Medellön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Högsta Lön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997002"/>
                  </a:ext>
                </a:extLst>
              </a:tr>
              <a:tr h="22155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Kvinnor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50 279 296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19 550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31 288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31 288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86 600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536321"/>
                  </a:ext>
                </a:extLst>
              </a:tr>
              <a:tr h="23254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Män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10 540 753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19 550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32 136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31 931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100 000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743677"/>
                  </a:ext>
                </a:extLst>
              </a:tr>
              <a:tr h="22155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Totalt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60 820 049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19 550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31 432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31 396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100 000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584905"/>
                  </a:ext>
                </a:extLst>
              </a:tr>
            </a:tbl>
          </a:graphicData>
        </a:graphic>
      </p:graphicFrame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08734"/>
              </p:ext>
            </p:extLst>
          </p:nvPr>
        </p:nvGraphicFramePr>
        <p:xfrm>
          <a:off x="630903" y="2598589"/>
          <a:ext cx="7364522" cy="1049578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82587">
                  <a:extLst>
                    <a:ext uri="{9D8B030D-6E8A-4147-A177-3AD203B41FA5}">
                      <a16:colId xmlns:a16="http://schemas.microsoft.com/office/drawing/2014/main" val="2325441083"/>
                    </a:ext>
                  </a:extLst>
                </a:gridCol>
                <a:gridCol w="1296387">
                  <a:extLst>
                    <a:ext uri="{9D8B030D-6E8A-4147-A177-3AD203B41FA5}">
                      <a16:colId xmlns:a16="http://schemas.microsoft.com/office/drawing/2014/main" val="1973363936"/>
                    </a:ext>
                  </a:extLst>
                </a:gridCol>
                <a:gridCol w="1296387">
                  <a:extLst>
                    <a:ext uri="{9D8B030D-6E8A-4147-A177-3AD203B41FA5}">
                      <a16:colId xmlns:a16="http://schemas.microsoft.com/office/drawing/2014/main" val="1982544257"/>
                    </a:ext>
                  </a:extLst>
                </a:gridCol>
                <a:gridCol w="1296387">
                  <a:extLst>
                    <a:ext uri="{9D8B030D-6E8A-4147-A177-3AD203B41FA5}">
                      <a16:colId xmlns:a16="http://schemas.microsoft.com/office/drawing/2014/main" val="1595615287"/>
                    </a:ext>
                  </a:extLst>
                </a:gridCol>
                <a:gridCol w="1296387">
                  <a:extLst>
                    <a:ext uri="{9D8B030D-6E8A-4147-A177-3AD203B41FA5}">
                      <a16:colId xmlns:a16="http://schemas.microsoft.com/office/drawing/2014/main" val="2197093448"/>
                    </a:ext>
                  </a:extLst>
                </a:gridCol>
                <a:gridCol w="1296387">
                  <a:extLst>
                    <a:ext uri="{9D8B030D-6E8A-4147-A177-3AD203B41FA5}">
                      <a16:colId xmlns:a16="http://schemas.microsoft.com/office/drawing/2014/main" val="1346322886"/>
                    </a:ext>
                  </a:extLst>
                </a:gridCol>
              </a:tblGrid>
              <a:tr h="39578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Antal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%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Löneandel %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Anställningstid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Medelålder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514979"/>
                  </a:ext>
                </a:extLst>
              </a:tr>
              <a:tr h="1906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Kvinnor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1 607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83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83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17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46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733352"/>
                  </a:ext>
                </a:extLst>
              </a:tr>
              <a:tr h="1906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Män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328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17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17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42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8134410"/>
                  </a:ext>
                </a:extLst>
              </a:tr>
              <a:tr h="1906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Totalt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1 935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16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45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294028"/>
                  </a:ext>
                </a:extLst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05294"/>
              </p:ext>
            </p:extLst>
          </p:nvPr>
        </p:nvGraphicFramePr>
        <p:xfrm>
          <a:off x="630903" y="3753790"/>
          <a:ext cx="7364522" cy="110940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85663">
                  <a:extLst>
                    <a:ext uri="{9D8B030D-6E8A-4147-A177-3AD203B41FA5}">
                      <a16:colId xmlns:a16="http://schemas.microsoft.com/office/drawing/2014/main" val="2492013244"/>
                    </a:ext>
                  </a:extLst>
                </a:gridCol>
                <a:gridCol w="1557710">
                  <a:extLst>
                    <a:ext uri="{9D8B030D-6E8A-4147-A177-3AD203B41FA5}">
                      <a16:colId xmlns:a16="http://schemas.microsoft.com/office/drawing/2014/main" val="93770996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090664695"/>
                    </a:ext>
                  </a:extLst>
                </a:gridCol>
                <a:gridCol w="880241">
                  <a:extLst>
                    <a:ext uri="{9D8B030D-6E8A-4147-A177-3AD203B41FA5}">
                      <a16:colId xmlns:a16="http://schemas.microsoft.com/office/drawing/2014/main" val="3174821954"/>
                    </a:ext>
                  </a:extLst>
                </a:gridCol>
                <a:gridCol w="880241">
                  <a:extLst>
                    <a:ext uri="{9D8B030D-6E8A-4147-A177-3AD203B41FA5}">
                      <a16:colId xmlns:a16="http://schemas.microsoft.com/office/drawing/2014/main" val="609237572"/>
                    </a:ext>
                  </a:extLst>
                </a:gridCol>
                <a:gridCol w="880241">
                  <a:extLst>
                    <a:ext uri="{9D8B030D-6E8A-4147-A177-3AD203B41FA5}">
                      <a16:colId xmlns:a16="http://schemas.microsoft.com/office/drawing/2014/main" val="4199678289"/>
                    </a:ext>
                  </a:extLst>
                </a:gridCol>
                <a:gridCol w="1137426">
                  <a:extLst>
                    <a:ext uri="{9D8B030D-6E8A-4147-A177-3AD203B41FA5}">
                      <a16:colId xmlns:a16="http://schemas.microsoft.com/office/drawing/2014/main" val="3620039855"/>
                    </a:ext>
                  </a:extLst>
                </a:gridCol>
              </a:tblGrid>
              <a:tr h="455606">
                <a:tc>
                  <a:txBody>
                    <a:bodyPr/>
                    <a:lstStyle/>
                    <a:p>
                      <a:endParaRPr lang="sv-SE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%-andel av </a:t>
                      </a:r>
                      <a:r>
                        <a:rPr lang="sv-SE" sz="1100" dirty="0" smtClean="0">
                          <a:effectLst/>
                        </a:rPr>
                        <a:t>motsatta</a:t>
                      </a:r>
                      <a:r>
                        <a:rPr lang="sv-SE" sz="1100" dirty="0">
                          <a:effectLst/>
                        </a:rPr>
                        <a:t/>
                      </a:r>
                      <a:br>
                        <a:rPr lang="sv-SE" sz="1100" dirty="0">
                          <a:effectLst/>
                        </a:rPr>
                      </a:br>
                      <a:r>
                        <a:rPr lang="sv-SE" sz="1100" dirty="0">
                          <a:effectLst/>
                        </a:rPr>
                        <a:t>könets medianlön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10:e percentil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1:a kvartil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Median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3:e kvartil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90:e percentil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30685"/>
                  </a:ext>
                </a:extLst>
              </a:tr>
              <a:tr h="20767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Kvinnor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99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23 586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25 802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28 800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35 000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41 700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509803"/>
                  </a:ext>
                </a:extLst>
              </a:tr>
              <a:tr h="20767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Män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101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22 321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24 836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29 000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37 700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45 000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383166"/>
                  </a:ext>
                </a:extLst>
              </a:tr>
              <a:tr h="20767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Totalt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100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23 431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25 655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28 815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35 525</a:t>
                      </a:r>
                      <a:endParaRPr lang="sv-SE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42 000</a:t>
                      </a:r>
                      <a:endParaRPr lang="sv-SE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52024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-150983"/>
            <a:ext cx="219932" cy="7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sv-SE" altLang="sv-S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kumimoji="0" lang="sv-SE" alt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kumimoji="0" lang="sv-SE" altLang="sv-SE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latshållare för text 5"/>
          <p:cNvSpPr>
            <a:spLocks noGrp="1"/>
          </p:cNvSpPr>
          <p:nvPr>
            <p:ph type="body" sz="quarter" idx="15"/>
          </p:nvPr>
        </p:nvSpPr>
        <p:spPr>
          <a:xfrm>
            <a:off x="520808" y="710362"/>
            <a:ext cx="7724558" cy="457528"/>
          </a:xfrm>
        </p:spPr>
        <p:txBody>
          <a:bodyPr/>
          <a:lstStyle/>
          <a:p>
            <a:pPr algn="l"/>
            <a:r>
              <a:rPr lang="sv-SE" sz="3400" i="0" dirty="0">
                <a:solidFill>
                  <a:schemeClr val="tx1"/>
                </a:solidFill>
                <a:latin typeface="+mj-lt"/>
              </a:rPr>
              <a:t>Sammanställning för samtliga grupper</a:t>
            </a:r>
          </a:p>
        </p:txBody>
      </p:sp>
    </p:spTree>
    <p:extLst>
      <p:ext uri="{BB962C8B-B14F-4D97-AF65-F5344CB8AC3E}">
        <p14:creationId xmlns:p14="http://schemas.microsoft.com/office/powerpoint/2010/main" val="4865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Granskning av styrdokument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 smtClean="0"/>
              <a:t>Ok 2017</a:t>
            </a:r>
          </a:p>
          <a:p>
            <a:r>
              <a:rPr lang="sv-SE" dirty="0" smtClean="0"/>
              <a:t>Inga förändringar sedan dess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0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Kräver åtgärder (inom 3 år)</a:t>
            </a:r>
          </a:p>
          <a:p>
            <a:endParaRPr lang="sv-SE" dirty="0"/>
          </a:p>
          <a:p>
            <a:r>
              <a:rPr lang="sv-SE" dirty="0"/>
              <a:t>Vem har ansvar för att vi åtgärdar osakliga löneskillnader?</a:t>
            </a:r>
          </a:p>
          <a:p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Osakliga löneskillnader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4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Inomgruppsanalys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7" y="710362"/>
            <a:ext cx="7006265" cy="457528"/>
          </a:xfrm>
        </p:spPr>
        <p:txBody>
          <a:bodyPr/>
          <a:lstStyle/>
          <a:p>
            <a:r>
              <a:rPr lang="sv-SE" dirty="0" smtClean="0"/>
              <a:t>Lärare </a:t>
            </a:r>
            <a:r>
              <a:rPr lang="sv-SE" dirty="0" err="1" smtClean="0"/>
              <a:t>gy</a:t>
            </a:r>
            <a:r>
              <a:rPr lang="sv-SE" dirty="0" smtClean="0"/>
              <a:t>/</a:t>
            </a:r>
            <a:r>
              <a:rPr lang="sv-SE" dirty="0" err="1" smtClean="0"/>
              <a:t>komvux</a:t>
            </a:r>
            <a:r>
              <a:rPr lang="sv-SE" dirty="0" smtClean="0"/>
              <a:t> allmänna ämnen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Kvinnornas medellön är </a:t>
            </a:r>
            <a:r>
              <a:rPr lang="sv-SE" dirty="0" smtClean="0"/>
              <a:t>2 052 </a:t>
            </a:r>
            <a:r>
              <a:rPr lang="sv-SE" dirty="0"/>
              <a:t>kronor lägre än männens med samma </a:t>
            </a:r>
            <a:r>
              <a:rPr lang="sv-SE" dirty="0" smtClean="0"/>
              <a:t>medelanställningstid.</a:t>
            </a:r>
          </a:p>
          <a:p>
            <a:r>
              <a:rPr lang="sv-SE" dirty="0"/>
              <a:t>Bedömningen är att kvinnornas medellön under åtgärdstiden (3 år) bör lyftas i förhållande till männen. Då gruppen som helhet ligger över benchmark bör åtgärden hanteras inom ramen för ordinarie löneöversyn.</a:t>
            </a:r>
          </a:p>
        </p:txBody>
      </p:sp>
    </p:spTree>
    <p:extLst>
      <p:ext uri="{BB962C8B-B14F-4D97-AF65-F5344CB8AC3E}">
        <p14:creationId xmlns:p14="http://schemas.microsoft.com/office/powerpoint/2010/main" val="5438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Inomgruppsanalys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Personlig assistent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37140" y="1573161"/>
            <a:ext cx="6435570" cy="2497034"/>
          </a:xfrm>
        </p:spPr>
        <p:txBody>
          <a:bodyPr/>
          <a:lstStyle/>
          <a:p>
            <a:r>
              <a:rPr lang="sv-SE" dirty="0"/>
              <a:t>Männens medellön är 1345 kronor högre än kvinnornas. Medelanställningstiden är samma, men männen har längre erfarenhet än kvinnorna</a:t>
            </a:r>
            <a:r>
              <a:rPr lang="sv-SE" dirty="0" smtClean="0"/>
              <a:t>.</a:t>
            </a:r>
          </a:p>
          <a:p>
            <a:r>
              <a:rPr lang="sv-SE" dirty="0"/>
              <a:t>Bedömningen är att kvinnornas medellön under åtgärdstiden (3 år) bör lyftas i förhållande till männen. Då gruppen som helhet ligger över benchmark bör åtgärden hanteras inom ramen för ordinarie löneöversyn.</a:t>
            </a:r>
          </a:p>
        </p:txBody>
      </p:sp>
    </p:spTree>
    <p:extLst>
      <p:ext uri="{BB962C8B-B14F-4D97-AF65-F5344CB8AC3E}">
        <p14:creationId xmlns:p14="http://schemas.microsoft.com/office/powerpoint/2010/main" val="83476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Mellangruppsanalyser / likvärdiga grupper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520807" y="710361"/>
            <a:ext cx="7535253" cy="1126321"/>
          </a:xfrm>
        </p:spPr>
        <p:txBody>
          <a:bodyPr/>
          <a:lstStyle/>
          <a:p>
            <a:r>
              <a:rPr lang="sv-SE" dirty="0"/>
              <a:t>Lärare </a:t>
            </a:r>
            <a:r>
              <a:rPr lang="sv-SE" dirty="0" err="1"/>
              <a:t>gy</a:t>
            </a:r>
            <a:r>
              <a:rPr lang="sv-SE" dirty="0"/>
              <a:t> yrkesämnen, Fysioterapeut</a:t>
            </a:r>
            <a:r>
              <a:rPr lang="sv-SE" dirty="0" smtClean="0"/>
              <a:t>/ sjukgymnast</a:t>
            </a:r>
            <a:r>
              <a:rPr lang="sv-SE" dirty="0"/>
              <a:t>, Ingenjör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44901" y="1737360"/>
            <a:ext cx="7511159" cy="2349301"/>
          </a:xfrm>
        </p:spPr>
        <p:txBody>
          <a:bodyPr/>
          <a:lstStyle/>
          <a:p>
            <a:r>
              <a:rPr lang="sv-SE" dirty="0"/>
              <a:t>Fördelningen mellan grupperna överensstämmer med hur det ser ut i benchmark. Däremot </a:t>
            </a:r>
            <a:r>
              <a:rPr lang="sv-SE" dirty="0" smtClean="0"/>
              <a:t>ligger </a:t>
            </a:r>
            <a:r>
              <a:rPr lang="sv-SE" dirty="0"/>
              <a:t>fysioterapeuterna på gruppnivå under </a:t>
            </a:r>
            <a:r>
              <a:rPr lang="sv-SE" dirty="0" smtClean="0"/>
              <a:t>benchmark.</a:t>
            </a:r>
          </a:p>
          <a:p>
            <a:r>
              <a:rPr lang="sv-SE" dirty="0"/>
              <a:t>Bedömningen är att fysioterapeuternas medellön bör lyftas med 2000 </a:t>
            </a:r>
            <a:r>
              <a:rPr lang="sv-SE" dirty="0" smtClean="0"/>
              <a:t>kronor </a:t>
            </a:r>
            <a:r>
              <a:rPr lang="sv-SE" dirty="0"/>
              <a:t>under åtgärdstiden, </a:t>
            </a:r>
            <a:r>
              <a:rPr lang="sv-SE" dirty="0" smtClean="0"/>
              <a:t>hanteras </a:t>
            </a:r>
            <a:r>
              <a:rPr lang="sv-SE" dirty="0"/>
              <a:t>i särskild ordning med ordinarie löneöversyn</a:t>
            </a:r>
            <a:r>
              <a:rPr lang="sv-SE" dirty="0" smtClean="0"/>
              <a:t>.</a:t>
            </a:r>
          </a:p>
          <a:p>
            <a:r>
              <a:rPr lang="sv-SE" i="1" dirty="0"/>
              <a:t>Räkneexempel: </a:t>
            </a:r>
            <a:r>
              <a:rPr lang="sv-SE" i="1" dirty="0" smtClean="0"/>
              <a:t>2000 </a:t>
            </a:r>
            <a:r>
              <a:rPr lang="sv-SE" i="1" dirty="0"/>
              <a:t>kr *12 månader *1,5 (</a:t>
            </a:r>
            <a:r>
              <a:rPr lang="sv-SE" i="1" dirty="0" err="1"/>
              <a:t>soc</a:t>
            </a:r>
            <a:r>
              <a:rPr lang="sv-SE" i="1" dirty="0"/>
              <a:t> </a:t>
            </a:r>
            <a:r>
              <a:rPr lang="sv-SE" i="1" dirty="0" err="1"/>
              <a:t>avg</a:t>
            </a:r>
            <a:r>
              <a:rPr lang="sv-SE" i="1" dirty="0"/>
              <a:t> </a:t>
            </a:r>
            <a:r>
              <a:rPr lang="sv-SE" i="1" dirty="0" err="1"/>
              <a:t>etc</a:t>
            </a:r>
            <a:r>
              <a:rPr lang="sv-SE" i="1" dirty="0"/>
              <a:t>) * </a:t>
            </a:r>
            <a:r>
              <a:rPr lang="sv-SE" i="1" dirty="0" smtClean="0"/>
              <a:t>8 </a:t>
            </a:r>
            <a:r>
              <a:rPr lang="sv-SE" i="1" dirty="0"/>
              <a:t>= </a:t>
            </a:r>
            <a:r>
              <a:rPr lang="sv-SE" i="1" dirty="0" smtClean="0"/>
              <a:t>288 tkr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1917733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1212</TotalTime>
  <Words>671</Words>
  <Application>Microsoft Office PowerPoint</Application>
  <PresentationFormat>Bildspel på skärmen (16:9)</PresentationFormat>
  <Paragraphs>134</Paragraphs>
  <Slides>12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47</cp:revision>
  <dcterms:created xsi:type="dcterms:W3CDTF">2019-12-06T12:26:11Z</dcterms:created>
  <dcterms:modified xsi:type="dcterms:W3CDTF">2021-12-06T10:05:34Z</dcterms:modified>
</cp:coreProperties>
</file>