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7"/>
  </p:notesMasterIdLst>
  <p:sldIdLst>
    <p:sldId id="302" r:id="rId2"/>
    <p:sldId id="296" r:id="rId3"/>
    <p:sldId id="299" r:id="rId4"/>
    <p:sldId id="300" r:id="rId5"/>
    <p:sldId id="301" r:id="rId6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031" autoAdjust="0"/>
  </p:normalViewPr>
  <p:slideViewPr>
    <p:cSldViewPr snapToGrid="0" snapToObjects="1">
      <p:cViewPr varScale="1">
        <p:scale>
          <a:sx n="59" d="100"/>
          <a:sy n="59" d="100"/>
        </p:scale>
        <p:origin x="952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A23FA-BB46-4C3F-B9B8-D0932CC2CD5C}" type="datetimeFigureOut">
              <a:rPr lang="sv-SE" smtClean="0"/>
              <a:t>2021-11-23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A62E5-F682-4D6E-A02A-7E8D076A82E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632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Skrivbord</a:t>
            </a:r>
            <a:r>
              <a:rPr lang="sv-SE" baseline="0" dirty="0" smtClean="0"/>
              <a:t> måste levereras, gamla ska bäras ut eller omplaceras, i god tid innan blir chefer informerade så att de som ska skifta rum( fasta platser) kan packa ihop sina saker, flyttkartonger beställs samlat och kommer finnas , ej packa ihop för tidigt och blockera utrymning , brand.</a:t>
            </a:r>
          </a:p>
          <a:p>
            <a:endParaRPr lang="sv-SE" baseline="0" dirty="0" smtClean="0"/>
          </a:p>
          <a:p>
            <a:r>
              <a:rPr lang="sv-SE" baseline="0" dirty="0" smtClean="0"/>
              <a:t>FAQ. Nu när vi vet hur och vad som ska göras har vi gjort en FAQ som läggs upp på Ines. Jättebra med frågor och funderingar , vi behöver hjälp så att inget viktigt glöms bort, nytt för oss alla detta grepp. 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A62E5-F682-4D6E-A02A-7E8D076A82E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00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Lokaler kommunhuset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77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sz="1200" dirty="0" smtClean="0"/>
          </a:p>
          <a:p>
            <a:endParaRPr lang="sv-SE" sz="1200" dirty="0"/>
          </a:p>
          <a:p>
            <a:r>
              <a:rPr lang="sv-SE" sz="1200" dirty="0" smtClean="0"/>
              <a:t>        </a:t>
            </a:r>
            <a:endParaRPr lang="sv-SE" sz="12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955964"/>
            <a:ext cx="6451901" cy="3228410"/>
          </a:xfrm>
        </p:spPr>
        <p:txBody>
          <a:bodyPr/>
          <a:lstStyle/>
          <a:p>
            <a:pPr marL="0" indent="0">
              <a:buNone/>
            </a:pPr>
            <a:endParaRPr lang="sv-SE" sz="1200" b="1" dirty="0" smtClean="0"/>
          </a:p>
          <a:p>
            <a:pPr marL="0" indent="0">
              <a:buNone/>
            </a:pPr>
            <a:r>
              <a:rPr lang="sv-SE" sz="1200" b="1" dirty="0" smtClean="0"/>
              <a:t>Arbetsgrupp : Helen Åsbrink, </a:t>
            </a:r>
            <a:r>
              <a:rPr lang="sv-SE" sz="1200" b="1" dirty="0" err="1"/>
              <a:t>P</a:t>
            </a:r>
            <a:r>
              <a:rPr lang="sv-SE" sz="1200" b="1" dirty="0" err="1" smtClean="0"/>
              <a:t>auliina</a:t>
            </a:r>
            <a:r>
              <a:rPr lang="sv-SE" sz="1200" b="1" dirty="0" smtClean="0"/>
              <a:t> Lundberg, Fredrik Nyman, Lennart Jonasson</a:t>
            </a:r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r>
              <a:rPr lang="sv-SE" sz="1200" b="1" dirty="0" smtClean="0"/>
              <a:t>Aktivitet 1 : Ny behovsinventering  utifrån nya direktiv och förutsättningar:</a:t>
            </a:r>
          </a:p>
          <a:p>
            <a:pPr marL="0" indent="0">
              <a:buNone/>
            </a:pPr>
            <a:r>
              <a:rPr lang="sv-SE" sz="1200" b="1" dirty="0" smtClean="0"/>
              <a:t>Uppdelning i 3 olika behov av arbetsplats; Chefer har delgett oss sina önskemål</a:t>
            </a:r>
          </a:p>
          <a:p>
            <a:pPr marL="0" indent="0">
              <a:buNone/>
            </a:pPr>
            <a:endParaRPr lang="sv-SE" sz="1100" b="1" dirty="0"/>
          </a:p>
          <a:p>
            <a:pPr marL="0" indent="0">
              <a:buNone/>
            </a:pPr>
            <a:endParaRPr lang="sv-SE" sz="1200" b="1" dirty="0" smtClean="0"/>
          </a:p>
          <a:p>
            <a:pPr marL="0" indent="0">
              <a:buNone/>
            </a:pPr>
            <a:endParaRPr lang="sv-SE" sz="1200" b="1" dirty="0" smtClean="0"/>
          </a:p>
          <a:p>
            <a:pPr marL="0" indent="0">
              <a:buNone/>
            </a:pPr>
            <a:endParaRPr lang="sv-SE" sz="1200" b="1" dirty="0"/>
          </a:p>
          <a:p>
            <a:pPr marL="0" indent="0">
              <a:buNone/>
            </a:pPr>
            <a:r>
              <a:rPr lang="sv-SE" sz="1200" b="1" dirty="0" smtClean="0"/>
              <a:t>Kriterierna 1 och 2 beräkningsgrund för hur många ”öppna” arbetsplatser är rimligt att planera för. </a:t>
            </a:r>
          </a:p>
        </p:txBody>
      </p:sp>
      <p:sp>
        <p:nvSpPr>
          <p:cNvPr id="5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544901" y="452704"/>
            <a:ext cx="6427809" cy="257658"/>
          </a:xfrm>
        </p:spPr>
        <p:txBody>
          <a:bodyPr/>
          <a:lstStyle/>
          <a:p>
            <a:r>
              <a:rPr lang="sv-SE" sz="800" dirty="0" smtClean="0"/>
              <a:t>Lokaler omstart </a:t>
            </a:r>
            <a:endParaRPr lang="sv-SE" sz="800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29451"/>
              </p:ext>
            </p:extLst>
          </p:nvPr>
        </p:nvGraphicFramePr>
        <p:xfrm>
          <a:off x="1103802" y="2366764"/>
          <a:ext cx="6303817" cy="810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4918">
                  <a:extLst>
                    <a:ext uri="{9D8B030D-6E8A-4147-A177-3AD203B41FA5}">
                      <a16:colId xmlns:a16="http://schemas.microsoft.com/office/drawing/2014/main" val="776847452"/>
                    </a:ext>
                  </a:extLst>
                </a:gridCol>
                <a:gridCol w="917707">
                  <a:extLst>
                    <a:ext uri="{9D8B030D-6E8A-4147-A177-3AD203B41FA5}">
                      <a16:colId xmlns:a16="http://schemas.microsoft.com/office/drawing/2014/main" val="279780798"/>
                    </a:ext>
                  </a:extLst>
                </a:gridCol>
                <a:gridCol w="517253">
                  <a:extLst>
                    <a:ext uri="{9D8B030D-6E8A-4147-A177-3AD203B41FA5}">
                      <a16:colId xmlns:a16="http://schemas.microsoft.com/office/drawing/2014/main" val="1760414286"/>
                    </a:ext>
                  </a:extLst>
                </a:gridCol>
                <a:gridCol w="533939">
                  <a:extLst>
                    <a:ext uri="{9D8B030D-6E8A-4147-A177-3AD203B41FA5}">
                      <a16:colId xmlns:a16="http://schemas.microsoft.com/office/drawing/2014/main" val="711032200"/>
                    </a:ext>
                  </a:extLst>
                </a:gridCol>
              </a:tblGrid>
              <a:tr h="27016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 err="1">
                          <a:effectLst/>
                        </a:rPr>
                        <a:t>Kriteri</a:t>
                      </a:r>
                      <a:r>
                        <a:rPr lang="sv-SE" sz="1100" u="none" strike="noStrike" dirty="0">
                          <a:effectLst/>
                        </a:rPr>
                        <a:t> 1 = Medarbetare som är på plats till 75 % .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1004371"/>
                  </a:ext>
                </a:extLst>
              </a:tr>
              <a:tr h="27016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 err="1">
                          <a:effectLst/>
                        </a:rPr>
                        <a:t>Kriteri</a:t>
                      </a:r>
                      <a:r>
                        <a:rPr lang="sv-SE" sz="1100" u="none" strike="noStrike" dirty="0">
                          <a:effectLst/>
                        </a:rPr>
                        <a:t> 2 = Medarbetare som sitter på olika ställen gång från annan dvs inte behov av fast plats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7620" marT="762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18083"/>
                  </a:ext>
                </a:extLst>
              </a:tr>
              <a:tr h="27016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 err="1">
                          <a:effectLst/>
                        </a:rPr>
                        <a:t>Kriteri</a:t>
                      </a:r>
                      <a:r>
                        <a:rPr lang="sv-SE" sz="1100" u="none" strike="noStrike" dirty="0">
                          <a:effectLst/>
                        </a:rPr>
                        <a:t> 3=  Medarbetare har sin arbetsplats hemma och sitter/lånar  på olika platser .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7620" marT="762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0489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0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sz="1200" dirty="0" smtClean="0"/>
          </a:p>
          <a:p>
            <a:endParaRPr lang="sv-SE" sz="1200" dirty="0"/>
          </a:p>
          <a:p>
            <a:r>
              <a:rPr lang="sv-SE" sz="1200" dirty="0" smtClean="0"/>
              <a:t>        </a:t>
            </a:r>
          </a:p>
          <a:p>
            <a:r>
              <a:rPr lang="sv-SE" sz="1200" dirty="0"/>
              <a:t> </a:t>
            </a:r>
            <a:r>
              <a:rPr lang="sv-SE" sz="1200" dirty="0" smtClean="0"/>
              <a:t>      </a:t>
            </a:r>
            <a:endParaRPr lang="sv-SE" sz="12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955964"/>
            <a:ext cx="6451901" cy="76200"/>
          </a:xfrm>
        </p:spPr>
        <p:txBody>
          <a:bodyPr/>
          <a:lstStyle/>
          <a:p>
            <a:pPr marL="0" indent="0"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Vad har gjorts och vad sker framåt </a:t>
            </a:r>
            <a:endParaRPr lang="sv-SE" sz="1200" b="1" dirty="0">
              <a:solidFill>
                <a:schemeClr val="tx1"/>
              </a:solidFill>
            </a:endParaRPr>
          </a:p>
          <a:p>
            <a:r>
              <a:rPr lang="sv-SE" dirty="0" smtClean="0"/>
              <a:t>Genomgång av samtliga rum där ventilationskapacitet noterats samt storlek på </a:t>
            </a:r>
            <a:r>
              <a:rPr lang="sv-SE" dirty="0"/>
              <a:t>nuvarande möblering </a:t>
            </a:r>
            <a:r>
              <a:rPr lang="sv-S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sv-SE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dirty="0" smtClean="0"/>
              <a:t>Ventilationsföretag gör en extra kontroll och utreder möjligheten till att omvandla stora kontorsrum till mötesrum. </a:t>
            </a:r>
            <a:r>
              <a:rPr lang="sv-S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sv-SE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dirty="0" smtClean="0"/>
              <a:t>Nya skrivbord är beställda leverans i januari – (först då kan </a:t>
            </a:r>
            <a:r>
              <a:rPr lang="sv-SE" dirty="0" err="1" smtClean="0"/>
              <a:t>omflytt</a:t>
            </a:r>
            <a:r>
              <a:rPr lang="sv-SE" dirty="0" smtClean="0"/>
              <a:t> ske.)  </a:t>
            </a:r>
            <a:r>
              <a:rPr lang="sv-S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pPr marL="0" indent="0">
              <a:buNone/>
            </a:pPr>
            <a:endParaRPr lang="sv-SE" sz="800" b="1" dirty="0" smtClean="0"/>
          </a:p>
        </p:txBody>
      </p:sp>
      <p:sp>
        <p:nvSpPr>
          <p:cNvPr id="5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800" dirty="0" smtClean="0"/>
              <a:t>Lokaler omstart 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4579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>
          <a:xfrm rot="10800000" flipV="1">
            <a:off x="133493" y="238217"/>
            <a:ext cx="6493810" cy="374177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Dialog med samtliga chefer i huset </a:t>
            </a:r>
            <a:r>
              <a:rPr lang="sv-SE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endParaRPr lang="sv-SE" b="0" dirty="0">
              <a:solidFill>
                <a:srgbClr val="00B050"/>
              </a:solidFill>
            </a:endParaRPr>
          </a:p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7147421" y="0"/>
            <a:ext cx="1996579" cy="66348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335560" y="612395"/>
            <a:ext cx="7215525" cy="4848839"/>
          </a:xfrm>
        </p:spPr>
        <p:txBody>
          <a:bodyPr/>
          <a:lstStyle/>
          <a:p>
            <a:r>
              <a:rPr lang="sv-SE" sz="1400" dirty="0" smtClean="0"/>
              <a:t>Stämt av deras behov ytterligare en gång</a:t>
            </a:r>
          </a:p>
          <a:p>
            <a:pPr marL="0" indent="0">
              <a:buNone/>
            </a:pPr>
            <a:r>
              <a:rPr lang="sv-SE" sz="1400" dirty="0" smtClean="0"/>
              <a:t>       Räknat in antal på ritningen </a:t>
            </a:r>
          </a:p>
          <a:p>
            <a:pPr marL="0" indent="0">
              <a:buNone/>
            </a:pPr>
            <a:r>
              <a:rPr lang="sv-SE" sz="1400" dirty="0" smtClean="0"/>
              <a:t>        Utgått ifrån hemvist idén </a:t>
            </a:r>
          </a:p>
          <a:p>
            <a:pPr marL="0" indent="0">
              <a:buNone/>
            </a:pPr>
            <a:r>
              <a:rPr lang="sv-SE" sz="1400" dirty="0" smtClean="0"/>
              <a:t>       Stråk i korridor för enheter som arbetar tillsammans , mixat med                      	fasta platser och öppna.</a:t>
            </a:r>
          </a:p>
          <a:p>
            <a:r>
              <a:rPr lang="sv-SE" sz="1400" dirty="0" smtClean="0"/>
              <a:t>Så få omflyttningar som möjligt.</a:t>
            </a:r>
          </a:p>
          <a:p>
            <a:r>
              <a:rPr lang="sv-SE" sz="1400" dirty="0" smtClean="0"/>
              <a:t> Befintliga förråd blir kvar.</a:t>
            </a:r>
          </a:p>
          <a:p>
            <a:r>
              <a:rPr lang="sv-SE" sz="1400" dirty="0" smtClean="0"/>
              <a:t>Skåp </a:t>
            </a:r>
          </a:p>
          <a:p>
            <a:pPr marL="0" indent="0">
              <a:buNone/>
            </a:pPr>
            <a:r>
              <a:rPr lang="sv-SE" sz="1400" dirty="0" smtClean="0"/>
              <a:t>Vån 2 sektor samhälle, vån </a:t>
            </a:r>
            <a:r>
              <a:rPr lang="sv-SE" sz="1400" dirty="0"/>
              <a:t>3 ekonomi, kansli o utveckling, </a:t>
            </a:r>
            <a:r>
              <a:rPr lang="sv-SE" sz="1400" dirty="0" smtClean="0"/>
              <a:t>lön/HR </a:t>
            </a: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 Chefskorridor : verksamhetschefer, sektorchefer, Kommundirektör ..</a:t>
            </a:r>
          </a:p>
          <a:p>
            <a:pPr marL="0" indent="0">
              <a:buNone/>
            </a:pPr>
            <a:r>
              <a:rPr lang="sv-SE" sz="1400" dirty="0" smtClean="0"/>
              <a:t>Vån 1 o 4</a:t>
            </a:r>
          </a:p>
          <a:p>
            <a:pPr marL="0" indent="0">
              <a:buNone/>
            </a:pPr>
            <a:r>
              <a:rPr lang="sv-SE" sz="1400" dirty="0" smtClean="0"/>
              <a:t>Chefernas uppgift – samarbeta per våningsplan, delaktighet</a:t>
            </a:r>
          </a:p>
        </p:txBody>
      </p:sp>
    </p:spTree>
    <p:extLst>
      <p:ext uri="{BB962C8B-B14F-4D97-AF65-F5344CB8AC3E}">
        <p14:creationId xmlns:p14="http://schemas.microsoft.com/office/powerpoint/2010/main" val="23584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217731" y="146958"/>
            <a:ext cx="6427809" cy="293916"/>
          </a:xfrm>
        </p:spPr>
        <p:txBody>
          <a:bodyPr/>
          <a:lstStyle/>
          <a:p>
            <a:r>
              <a:rPr lang="sv-SE" sz="800" dirty="0" smtClean="0"/>
              <a:t>Lokaler omstart </a:t>
            </a:r>
            <a:endParaRPr lang="sv-SE" sz="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217731" y="4485408"/>
            <a:ext cx="6451902" cy="45752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44901" y="752914"/>
            <a:ext cx="6838218" cy="2204064"/>
          </a:xfrm>
        </p:spPr>
        <p:txBody>
          <a:bodyPr/>
          <a:lstStyle/>
          <a:p>
            <a:r>
              <a:rPr lang="sv-SE" dirty="0" smtClean="0"/>
              <a:t>Tidplan: </a:t>
            </a:r>
            <a:r>
              <a:rPr lang="sv-SE" dirty="0" err="1" smtClean="0"/>
              <a:t>Omflytt</a:t>
            </a:r>
            <a:r>
              <a:rPr lang="sv-SE" dirty="0" smtClean="0"/>
              <a:t> sker först efter att skrivbord levererats, tidigast i januari .</a:t>
            </a:r>
          </a:p>
          <a:p>
            <a:r>
              <a:rPr lang="sv-SE" dirty="0" smtClean="0"/>
              <a:t>FAQ  på Ines blir klar under veckan. Frågor via chef</a:t>
            </a:r>
          </a:p>
          <a:p>
            <a:r>
              <a:rPr lang="sv-SE" dirty="0" smtClean="0"/>
              <a:t>RSA </a:t>
            </a:r>
            <a:r>
              <a:rPr lang="sv-SE" dirty="0"/>
              <a:t>– revidering av tidigare gjord </a:t>
            </a:r>
            <a:r>
              <a:rPr lang="sv-SE" dirty="0" smtClean="0"/>
              <a:t>analys  första möte  </a:t>
            </a:r>
            <a:r>
              <a:rPr lang="sv-SE" dirty="0"/>
              <a:t>29 /11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56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6164</TotalTime>
  <Words>394</Words>
  <Application>Microsoft Office PowerPoint</Application>
  <PresentationFormat>Bildspel på skärmen (16:9)</PresentationFormat>
  <Paragraphs>50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Jonasson, Lennart</dc:creator>
  <cp:lastModifiedBy>Thorelius, Michaela</cp:lastModifiedBy>
  <cp:revision>268</cp:revision>
  <cp:lastPrinted>2019-08-21T15:14:48Z</cp:lastPrinted>
  <dcterms:created xsi:type="dcterms:W3CDTF">2015-12-21T10:33:10Z</dcterms:created>
  <dcterms:modified xsi:type="dcterms:W3CDTF">2021-11-23T09:51:43Z</dcterms:modified>
</cp:coreProperties>
</file>