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5"/>
  </p:notesMasterIdLst>
  <p:sldIdLst>
    <p:sldId id="256" r:id="rId2"/>
    <p:sldId id="317" r:id="rId3"/>
    <p:sldId id="333" r:id="rId4"/>
    <p:sldId id="322" r:id="rId5"/>
    <p:sldId id="319" r:id="rId6"/>
    <p:sldId id="332" r:id="rId7"/>
    <p:sldId id="331" r:id="rId8"/>
    <p:sldId id="323" r:id="rId9"/>
    <p:sldId id="328" r:id="rId10"/>
    <p:sldId id="329" r:id="rId11"/>
    <p:sldId id="302" r:id="rId12"/>
    <p:sldId id="303" r:id="rId13"/>
    <p:sldId id="305" r:id="rId14"/>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5" autoAdjust="0"/>
    <p:restoredTop sz="86674" autoAdjust="0"/>
  </p:normalViewPr>
  <p:slideViewPr>
    <p:cSldViewPr snapToGrid="0" snapToObjects="1">
      <p:cViewPr varScale="1">
        <p:scale>
          <a:sx n="120" d="100"/>
          <a:sy n="120" d="100"/>
        </p:scale>
        <p:origin x="317"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osthammar.se\adm\LoV_stod\6_HR\Samverkan%20och%20arbetsmilj&#246;\Sjukstatistik\Sammanst&#228;llningar,%20tabeller,%20diagram,%20analys\Aktuella%20Sjukfr&#229;nvaro%20tabeller%20och%20diagra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osthammar.se\adm\LoV_stod\6_HR\HR-controlling\Sjukstatistik\Sjukstatistik%20kvartal,%20hel&#229;r\Aktuell%20sjukstatistik%20f&#246;r%20kvartal%20(tabeller,%20diagra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 kommunen 2018-2021,</a:t>
            </a:r>
            <a:r>
              <a:rPr lang="sv-SE" baseline="0" dirty="0"/>
              <a:t> kvartal</a:t>
            </a:r>
            <a:endParaRPr lang="sv-SE" dirty="0"/>
          </a:p>
        </c:rich>
      </c:tx>
      <c:layout>
        <c:manualLayout>
          <c:xMode val="edge"/>
          <c:yMode val="edge"/>
          <c:x val="0.3086783607404272"/>
          <c:y val="1.360430661932742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verks'!$C$6:$C$29</c:f>
              <c:numCache>
                <c:formatCode>General</c:formatCode>
                <c:ptCount val="1"/>
                <c:pt idx="0">
                  <c:v>9.5</c:v>
                </c:pt>
              </c:numCache>
            </c:numRef>
          </c:val>
          <c:extLst xmlns:c15="http://schemas.microsoft.com/office/drawing/2012/chart">
            <c:ext xmlns:c16="http://schemas.microsoft.com/office/drawing/2014/chart" uri="{C3380CC4-5D6E-409C-BE32-E72D297353CC}">
              <c16:uniqueId val="{00000000-5650-4C51-B9DD-0DE138B30A04}"/>
            </c:ext>
          </c:extLst>
        </c:ser>
        <c:ser>
          <c:idx val="2"/>
          <c:order val="1"/>
          <c:tx>
            <c:strRef>
              <c:f>'Kommun, förv &gt; sektor, verks'!$D$5</c:f>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verks'!$D$6:$D$29</c:f>
              <c:numCache>
                <c:formatCode>General</c:formatCode>
                <c:ptCount val="1"/>
                <c:pt idx="0">
                  <c:v>7.3</c:v>
                </c:pt>
              </c:numCache>
            </c:numRef>
          </c:val>
          <c:extLst xmlns:c15="http://schemas.microsoft.com/office/drawing/2012/chart">
            <c:ext xmlns:c16="http://schemas.microsoft.com/office/drawing/2014/chart" uri="{C3380CC4-5D6E-409C-BE32-E72D297353CC}">
              <c16:uniqueId val="{00000001-5650-4C51-B9DD-0DE138B30A04}"/>
            </c:ext>
          </c:extLst>
        </c:ser>
        <c:ser>
          <c:idx val="3"/>
          <c:order val="2"/>
          <c:tx>
            <c:strRef>
              <c:f>'Kommun, förv &gt; sektor, verks'!$E$5</c:f>
              <c:strCache>
                <c:ptCount val="1"/>
                <c:pt idx="0">
                  <c:v>Q3 2018</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5650-4C51-B9DD-0DE138B30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verks'!$E$6:$E$29</c:f>
              <c:numCache>
                <c:formatCode>General</c:formatCode>
                <c:ptCount val="1"/>
                <c:pt idx="0">
                  <c:v>6.8</c:v>
                </c:pt>
              </c:numCache>
            </c:numRef>
          </c:val>
          <c:extLst xmlns:c15="http://schemas.microsoft.com/office/drawing/2012/chart">
            <c:ext xmlns:c16="http://schemas.microsoft.com/office/drawing/2014/chart" uri="{C3380CC4-5D6E-409C-BE32-E72D297353CC}">
              <c16:uniqueId val="{00000003-5650-4C51-B9DD-0DE138B30A04}"/>
            </c:ext>
          </c:extLst>
        </c:ser>
        <c:ser>
          <c:idx val="6"/>
          <c:order val="3"/>
          <c:tx>
            <c:strRef>
              <c:f>'Kommun, förv &gt; sektor, verks'!$F$5</c:f>
              <c:strCache>
                <c:ptCount val="1"/>
                <c:pt idx="0">
                  <c:v>Q4 2018</c:v>
                </c:pt>
              </c:strCache>
            </c:strRef>
          </c:tx>
          <c:spPr>
            <a:solidFill>
              <a:schemeClr val="accent3"/>
            </a:solidFill>
            <a:ln>
              <a:solidFill>
                <a:schemeClr val="accent6">
                  <a:lumMod val="75000"/>
                </a:schemeClr>
              </a:solidFill>
            </a:ln>
            <a:effectLst/>
          </c:spPr>
          <c:invertIfNegative val="0"/>
          <c:dLbls>
            <c:delete val="1"/>
          </c:dLbls>
          <c:cat>
            <c:strRef>
              <c:f>'Kommun, förv &gt; sektor, verks'!$B$6:$B$29</c:f>
              <c:strCache>
                <c:ptCount val="1"/>
                <c:pt idx="0">
                  <c:v>Totalt kommunen</c:v>
                </c:pt>
              </c:strCache>
            </c:strRef>
          </c:cat>
          <c:val>
            <c:numRef>
              <c:f>'Kommun, förv &gt; sektor, verks'!$F$6:$F$29</c:f>
              <c:numCache>
                <c:formatCode>General</c:formatCode>
                <c:ptCount val="1"/>
                <c:pt idx="0">
                  <c:v>8.8000000000000007</c:v>
                </c:pt>
              </c:numCache>
            </c:numRef>
          </c:val>
          <c:extLst xmlns:c15="http://schemas.microsoft.com/office/drawing/2012/chart">
            <c:ext xmlns:c16="http://schemas.microsoft.com/office/drawing/2014/chart" uri="{C3380CC4-5D6E-409C-BE32-E72D297353CC}">
              <c16:uniqueId val="{00000004-5650-4C51-B9DD-0DE138B30A04}"/>
            </c:ext>
          </c:extLst>
        </c:ser>
        <c:ser>
          <c:idx val="5"/>
          <c:order val="5"/>
          <c:tx>
            <c:strRef>
              <c:f>'Kommun, förv &gt; sektor, verks'!$H$5</c:f>
              <c:strCache>
                <c:ptCount val="1"/>
                <c:pt idx="0">
                  <c:v>Q1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verks'!$H$6:$H$29</c:f>
              <c:numCache>
                <c:formatCode>0.0</c:formatCode>
                <c:ptCount val="1"/>
                <c:pt idx="0">
                  <c:v>9.5</c:v>
                </c:pt>
              </c:numCache>
            </c:numRef>
          </c:val>
          <c:extLst>
            <c:ext xmlns:c16="http://schemas.microsoft.com/office/drawing/2014/chart" uri="{C3380CC4-5D6E-409C-BE32-E72D297353CC}">
              <c16:uniqueId val="{00000006-5650-4C51-B9DD-0DE138B30A04}"/>
            </c:ext>
          </c:extLst>
        </c:ser>
        <c:ser>
          <c:idx val="0"/>
          <c:order val="6"/>
          <c:tx>
            <c:strRef>
              <c:f>'Kommun, förv &gt; sektor, verks'!$I$5</c:f>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verks'!$I$6:$I$29</c:f>
              <c:numCache>
                <c:formatCode>0.0</c:formatCode>
                <c:ptCount val="1"/>
                <c:pt idx="0">
                  <c:v>8.3000000000000007</c:v>
                </c:pt>
              </c:numCache>
            </c:numRef>
          </c:val>
          <c:extLst>
            <c:ext xmlns:c16="http://schemas.microsoft.com/office/drawing/2014/chart" uri="{C3380CC4-5D6E-409C-BE32-E72D297353CC}">
              <c16:uniqueId val="{00000007-5650-4C51-B9DD-0DE138B30A04}"/>
            </c:ext>
          </c:extLst>
        </c:ser>
        <c:ser>
          <c:idx val="7"/>
          <c:order val="7"/>
          <c:tx>
            <c:strRef>
              <c:f>'Kommun, förv &gt; sektor, verks'!$J$5</c:f>
              <c:strCache>
                <c:ptCount val="1"/>
                <c:pt idx="0">
                  <c:v>Q3 !2018!</c:v>
                </c:pt>
              </c:strCache>
            </c:strRef>
          </c:tx>
          <c:spPr>
            <a:noFill/>
            <a:ln w="15875">
              <a:solidFill>
                <a:schemeClr val="accent1"/>
              </a:solidFill>
              <a:prstDash val="dash"/>
            </a:ln>
            <a:effectLst/>
          </c:spPr>
          <c:invertIfNegative val="0"/>
          <c:dLbls>
            <c:delete val="1"/>
          </c:dLbls>
          <c:cat>
            <c:strRef>
              <c:f>'Kommun, förv &gt; sektor, verks'!$B$6:$B$29</c:f>
              <c:strCache>
                <c:ptCount val="1"/>
                <c:pt idx="0">
                  <c:v>Totalt kommunen</c:v>
                </c:pt>
              </c:strCache>
            </c:strRef>
          </c:cat>
          <c:val>
            <c:numRef>
              <c:f>'Kommun, förv &gt; sektor, verks'!$J$6:$J$29</c:f>
              <c:numCache>
                <c:formatCode>0.0</c:formatCode>
                <c:ptCount val="1"/>
                <c:pt idx="0">
                  <c:v>6.8</c:v>
                </c:pt>
              </c:numCache>
            </c:numRef>
          </c:val>
          <c:extLst xmlns:c15="http://schemas.microsoft.com/office/drawing/2012/chart">
            <c:ext xmlns:c16="http://schemas.microsoft.com/office/drawing/2014/chart" uri="{C3380CC4-5D6E-409C-BE32-E72D297353CC}">
              <c16:uniqueId val="{00000008-5650-4C51-B9DD-0DE138B30A04}"/>
            </c:ext>
          </c:extLst>
        </c:ser>
        <c:ser>
          <c:idx val="8"/>
          <c:order val="8"/>
          <c:tx>
            <c:strRef>
              <c:f>'Kommun, förv &gt; sektor, verks'!$K$5</c:f>
              <c:strCache>
                <c:ptCount val="1"/>
                <c:pt idx="0">
                  <c:v>Q4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verks'!$K$6:$K$29</c:f>
              <c:numCache>
                <c:formatCode>0.0</c:formatCode>
                <c:ptCount val="1"/>
                <c:pt idx="0">
                  <c:v>7.73</c:v>
                </c:pt>
              </c:numCache>
            </c:numRef>
          </c:val>
          <c:extLst xmlns:c15="http://schemas.microsoft.com/office/drawing/2012/chart">
            <c:ext xmlns:c16="http://schemas.microsoft.com/office/drawing/2014/chart" uri="{C3380CC4-5D6E-409C-BE32-E72D297353CC}">
              <c16:uniqueId val="{00000009-5650-4C51-B9DD-0DE138B30A04}"/>
            </c:ext>
          </c:extLst>
        </c:ser>
        <c:ser>
          <c:idx val="10"/>
          <c:order val="10"/>
          <c:tx>
            <c:strRef>
              <c:f>'Kommun, förv &gt; sektor, verks'!$M$5</c:f>
              <c:strCache>
                <c:ptCount val="1"/>
                <c:pt idx="0">
                  <c:v>Q1 2020</c:v>
                </c:pt>
              </c:strCache>
            </c:strRef>
          </c:tx>
          <c:spPr>
            <a:solidFill>
              <a:schemeClr val="accent5">
                <a:shade val="9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verks'!$M$6:$M$29</c:f>
              <c:numCache>
                <c:formatCode>0.0</c:formatCode>
                <c:ptCount val="1"/>
                <c:pt idx="0">
                  <c:v>9.17</c:v>
                </c:pt>
              </c:numCache>
            </c:numRef>
          </c:val>
          <c:extLst>
            <c:ext xmlns:c16="http://schemas.microsoft.com/office/drawing/2014/chart" uri="{C3380CC4-5D6E-409C-BE32-E72D297353CC}">
              <c16:uniqueId val="{0000000B-5650-4C51-B9DD-0DE138B30A04}"/>
            </c:ext>
          </c:extLst>
        </c:ser>
        <c:ser>
          <c:idx val="11"/>
          <c:order val="11"/>
          <c:tx>
            <c:strRef>
              <c:f>'Kommun, förv &gt; sektor, verks'!$N$5</c:f>
              <c:strCache>
                <c:ptCount val="1"/>
                <c:pt idx="0">
                  <c:v>Q2 2020</c:v>
                </c:pt>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verks'!$N$6:$N$29</c:f>
              <c:numCache>
                <c:formatCode>0.0</c:formatCode>
                <c:ptCount val="1"/>
                <c:pt idx="0">
                  <c:v>8.59</c:v>
                </c:pt>
              </c:numCache>
            </c:numRef>
          </c:val>
          <c:extLst>
            <c:ext xmlns:c16="http://schemas.microsoft.com/office/drawing/2014/chart" uri="{C3380CC4-5D6E-409C-BE32-E72D297353CC}">
              <c16:uniqueId val="{0000000C-5650-4C51-B9DD-0DE138B30A04}"/>
            </c:ext>
          </c:extLst>
        </c:ser>
        <c:ser>
          <c:idx val="12"/>
          <c:order val="12"/>
          <c:tx>
            <c:strRef>
              <c:f>'Kommun, förv &gt; sektor, verks'!$O$5</c:f>
              <c:strCache>
                <c:ptCount val="1"/>
                <c:pt idx="0">
                  <c:v>Q3 2020 </c:v>
                </c:pt>
              </c:strCache>
            </c:strRef>
          </c:tx>
          <c:spPr>
            <a:solidFill>
              <a:schemeClr val="accent5">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verks'!$O$6:$O$29</c:f>
              <c:numCache>
                <c:formatCode>0.0</c:formatCode>
                <c:ptCount val="1"/>
                <c:pt idx="0">
                  <c:v>7.08</c:v>
                </c:pt>
              </c:numCache>
            </c:numRef>
          </c:val>
          <c:extLst xmlns:c15="http://schemas.microsoft.com/office/drawing/2012/chart">
            <c:ext xmlns:c16="http://schemas.microsoft.com/office/drawing/2014/chart" uri="{C3380CC4-5D6E-409C-BE32-E72D297353CC}">
              <c16:uniqueId val="{0000000D-5650-4C51-B9DD-0DE138B30A04}"/>
            </c:ext>
          </c:extLst>
        </c:ser>
        <c:ser>
          <c:idx val="13"/>
          <c:order val="13"/>
          <c:tx>
            <c:strRef>
              <c:f>'Kommun, förv &gt; sektor, verks'!$P$5</c:f>
              <c:strCache>
                <c:ptCount val="1"/>
                <c:pt idx="0">
                  <c:v>Q4 2020</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verks'!$P$6:$P$29</c:f>
              <c:numCache>
                <c:formatCode>0.0</c:formatCode>
                <c:ptCount val="1"/>
                <c:pt idx="0">
                  <c:v>8.43</c:v>
                </c:pt>
              </c:numCache>
            </c:numRef>
          </c:val>
          <c:extLst xmlns:c15="http://schemas.microsoft.com/office/drawing/2012/chart">
            <c:ext xmlns:c16="http://schemas.microsoft.com/office/drawing/2014/chart" uri="{C3380CC4-5D6E-409C-BE32-E72D297353CC}">
              <c16:uniqueId val="{0000000E-5650-4C51-B9DD-0DE138B30A04}"/>
            </c:ext>
          </c:extLst>
        </c:ser>
        <c:ser>
          <c:idx val="15"/>
          <c:order val="15"/>
          <c:tx>
            <c:strRef>
              <c:f>'Kommun, förv &gt; sektor, verks'!$R$5</c:f>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verks'!$R$6:$R$29</c:f>
              <c:numCache>
                <c:formatCode>0.0</c:formatCode>
                <c:ptCount val="1"/>
                <c:pt idx="0">
                  <c:v>7.56</c:v>
                </c:pt>
              </c:numCache>
            </c:numRef>
          </c:val>
          <c:extLst xmlns:c15="http://schemas.microsoft.com/office/drawing/2012/chart">
            <c:ext xmlns:c16="http://schemas.microsoft.com/office/drawing/2014/chart" uri="{C3380CC4-5D6E-409C-BE32-E72D297353CC}">
              <c16:uniqueId val="{00000010-5650-4C51-B9DD-0DE138B30A04}"/>
            </c:ext>
          </c:extLst>
        </c:ser>
        <c:ser>
          <c:idx val="16"/>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verks'!$S$6:$S$29</c:f>
              <c:numCache>
                <c:formatCode>0.0</c:formatCode>
                <c:ptCount val="1"/>
                <c:pt idx="0">
                  <c:v>7.2</c:v>
                </c:pt>
              </c:numCache>
            </c:numRef>
          </c:val>
          <c:extLst xmlns:c15="http://schemas.microsoft.com/office/drawing/2012/chart">
            <c:ext xmlns:c16="http://schemas.microsoft.com/office/drawing/2014/chart" uri="{C3380CC4-5D6E-409C-BE32-E72D297353CC}">
              <c16:uniqueId val="{00000011-5650-4C51-B9DD-0DE138B30A04}"/>
            </c:ext>
          </c:extLst>
        </c:ser>
        <c:ser>
          <c:idx val="17"/>
          <c:order val="17"/>
          <c:tx>
            <c:strRef>
              <c:f>'Kommun, förv &gt; sektor, verks'!$T$5</c:f>
              <c:strCache>
                <c:ptCount val="1"/>
                <c:pt idx="0">
                  <c:v>Q3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Totalt kommunen</c:v>
                </c:pt>
              </c:strCache>
            </c:strRef>
          </c:cat>
          <c:val>
            <c:numRef>
              <c:f>'Kommun, förv &gt; sektor, verks'!$T$6:$T$29</c:f>
              <c:numCache>
                <c:formatCode>0.0</c:formatCode>
                <c:ptCount val="1"/>
                <c:pt idx="0">
                  <c:v>6.1</c:v>
                </c:pt>
              </c:numCache>
            </c:numRef>
          </c:val>
          <c:extLst xmlns:c15="http://schemas.microsoft.com/office/drawing/2012/chart">
            <c:ext xmlns:c16="http://schemas.microsoft.com/office/drawing/2014/chart" uri="{C3380CC4-5D6E-409C-BE32-E72D297353CC}">
              <c16:uniqueId val="{00000012-5650-4C51-B9DD-0DE138B30A04}"/>
            </c:ext>
          </c:extLst>
        </c:ser>
        <c:dLbls>
          <c:dLblPos val="outEnd"/>
          <c:showLegendKey val="0"/>
          <c:showVal val="1"/>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'Kommun, förv &gt; sektor, verks'!$B$6:$B$29</c15:sqref>
                        </c15:formulaRef>
                      </c:ext>
                    </c:extLst>
                    <c:strCache>
                      <c:ptCount val="1"/>
                      <c:pt idx="0">
                        <c:v>Totalt kommunen</c:v>
                      </c:pt>
                    </c:strCache>
                  </c:strRef>
                </c:cat>
                <c:val>
                  <c:numRef>
                    <c:extLst>
                      <c:ext uri="{02D57815-91ED-43cb-92C2-25804820EDAC}">
                        <c15:formulaRef>
                          <c15:sqref>'Kommun, förv &gt; sektor, verks'!$G$6:$G$29</c15:sqref>
                        </c15:formulaRef>
                      </c:ext>
                    </c:extLst>
                    <c:numCache>
                      <c:formatCode>General</c:formatCode>
                      <c:ptCount val="1"/>
                      <c:pt idx="0">
                        <c:v>8.1</c:v>
                      </c:pt>
                    </c:numCache>
                  </c:numRef>
                </c:val>
                <c:extLst>
                  <c:ext xmlns:c16="http://schemas.microsoft.com/office/drawing/2014/chart" uri="{C3380CC4-5D6E-409C-BE32-E72D297353CC}">
                    <c16:uniqueId val="{00000005-5650-4C51-B9DD-0DE138B30A0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6">
                      <a:lumMod val="20000"/>
                      <a:lumOff val="80000"/>
                    </a:schemeClr>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Totalt kommunen</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1"/>
                      <c:pt idx="0">
                        <c:v>8.3000000000000007</c:v>
                      </c:pt>
                    </c:numCache>
                  </c:numRef>
                </c:val>
                <c:extLst xmlns:c15="http://schemas.microsoft.com/office/drawing/2012/chart">
                  <c:ext xmlns:c16="http://schemas.microsoft.com/office/drawing/2014/chart" uri="{C3380CC4-5D6E-409C-BE32-E72D297353CC}">
                    <c16:uniqueId val="{0000000A-5650-4C51-B9DD-0DE138B30A0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Totalt kommunen</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1"/>
                      <c:pt idx="0">
                        <c:v>8.58</c:v>
                      </c:pt>
                    </c:numCache>
                  </c:numRef>
                </c:val>
                <c:extLst xmlns:c15="http://schemas.microsoft.com/office/drawing/2012/chart">
                  <c:ext xmlns:c16="http://schemas.microsoft.com/office/drawing/2014/chart" uri="{C3380CC4-5D6E-409C-BE32-E72D297353CC}">
                    <c16:uniqueId val="{0000000F-5650-4C51-B9DD-0DE138B30A04}"/>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5">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Totalt kommunen</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13-5650-4C51-B9DD-0DE138B30A04}"/>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5">
                      <a:shade val="3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Totalt kommunen</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4-5650-4C51-B9DD-0DE138B30A04}"/>
                  </c:ext>
                </c:extLst>
              </c15:ser>
            </c15:filteredBarSeries>
          </c:ext>
        </c:extLst>
      </c:barChart>
      <c:catAx>
        <c:axId val="178038272"/>
        <c:scaling>
          <c:orientation val="minMax"/>
        </c:scaling>
        <c:delete val="1"/>
        <c:axPos val="b"/>
        <c:numFmt formatCode="General" sourceLinked="1"/>
        <c:majorTickMark val="out"/>
        <c:minorTickMark val="none"/>
        <c:tickLblPos val="nextTo"/>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Bildning och omsorg i ett längre perspektiv, 2018-2021</a:t>
            </a:r>
            <a:endParaRPr lang="sv-SE" dirty="0"/>
          </a:p>
        </c:rich>
      </c:tx>
      <c:layout>
        <c:manualLayout>
          <c:xMode val="edge"/>
          <c:yMode val="edge"/>
          <c:x val="0.18622939500996774"/>
          <c:y val="2.27202555359250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verks'!$C$6:$C$29</c:f>
              <c:numCache>
                <c:formatCode>General</c:formatCode>
                <c:ptCount val="2"/>
                <c:pt idx="0">
                  <c:v>7.9</c:v>
                </c:pt>
                <c:pt idx="1">
                  <c:v>11</c:v>
                </c:pt>
              </c:numCache>
            </c:numRef>
          </c:val>
          <c:extLst xmlns:c15="http://schemas.microsoft.com/office/drawing/2012/chart">
            <c:ext xmlns:c16="http://schemas.microsoft.com/office/drawing/2014/chart" uri="{C3380CC4-5D6E-409C-BE32-E72D297353CC}">
              <c16:uniqueId val="{00000000-069F-47F2-AED0-38FC886E1542}"/>
            </c:ext>
          </c:extLst>
        </c:ser>
        <c:ser>
          <c:idx val="3"/>
          <c:order val="1"/>
          <c:tx>
            <c:strRef>
              <c:f>'Kommun, förv &gt; sektor, verks'!$D$5</c:f>
              <c:strCache>
                <c:ptCount val="1"/>
                <c:pt idx="0">
                  <c:v>Q2 2018</c:v>
                </c:pt>
              </c:strCache>
            </c:strRef>
          </c:tx>
          <c:spPr>
            <a:solidFill>
              <a:schemeClr val="accent3"/>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verks'!$D$6:$D$29</c:f>
              <c:numCache>
                <c:formatCode>General</c:formatCode>
                <c:ptCount val="2"/>
                <c:pt idx="0">
                  <c:v>5.9</c:v>
                </c:pt>
                <c:pt idx="1">
                  <c:v>8.6999999999999993</c:v>
                </c:pt>
              </c:numCache>
            </c:numRef>
          </c:val>
          <c:extLst xmlns:c15="http://schemas.microsoft.com/office/drawing/2012/chart">
            <c:ext xmlns:c16="http://schemas.microsoft.com/office/drawing/2014/chart" uri="{C3380CC4-5D6E-409C-BE32-E72D297353CC}">
              <c16:uniqueId val="{00000001-069F-47F2-AED0-38FC886E1542}"/>
            </c:ext>
          </c:extLst>
        </c:ser>
        <c:ser>
          <c:idx val="6"/>
          <c:order val="2"/>
          <c:tx>
            <c:strRef>
              <c:f>'Kommun, förv &gt; sektor, verks'!$E$5</c:f>
              <c:strCache>
                <c:ptCount val="1"/>
                <c:pt idx="0">
                  <c:v>Q3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verks'!$E$6:$E$29</c:f>
              <c:numCache>
                <c:formatCode>General</c:formatCode>
                <c:ptCount val="2"/>
                <c:pt idx="0">
                  <c:v>5.6</c:v>
                </c:pt>
                <c:pt idx="1">
                  <c:v>8.1</c:v>
                </c:pt>
              </c:numCache>
            </c:numRef>
          </c:val>
          <c:extLst xmlns:c15="http://schemas.microsoft.com/office/drawing/2012/chart">
            <c:ext xmlns:c16="http://schemas.microsoft.com/office/drawing/2014/chart" uri="{C3380CC4-5D6E-409C-BE32-E72D297353CC}">
              <c16:uniqueId val="{00000002-069F-47F2-AED0-38FC886E1542}"/>
            </c:ext>
          </c:extLst>
        </c:ser>
        <c:ser>
          <c:idx val="4"/>
          <c:order val="3"/>
          <c:tx>
            <c:strRef>
              <c:f>'Kommun, förv &gt; sektor, verks'!$F$5</c:f>
              <c:strCache>
                <c:ptCount val="1"/>
                <c:pt idx="0">
                  <c:v>Q4 2018</c:v>
                </c:pt>
              </c:strCache>
            </c:strRef>
          </c:tx>
          <c:spPr>
            <a:solidFill>
              <a:schemeClr val="accent3"/>
            </a:solidFill>
            <a:ln>
              <a:solidFill>
                <a:schemeClr val="accent1"/>
              </a:solid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verks'!$F$6:$F$29</c:f>
              <c:numCache>
                <c:formatCode>General</c:formatCode>
                <c:ptCount val="2"/>
                <c:pt idx="0">
                  <c:v>7.6</c:v>
                </c:pt>
                <c:pt idx="1">
                  <c:v>10.6</c:v>
                </c:pt>
              </c:numCache>
            </c:numRef>
          </c:val>
          <c:extLst xmlns:c15="http://schemas.microsoft.com/office/drawing/2012/chart">
            <c:ext xmlns:c16="http://schemas.microsoft.com/office/drawing/2014/chart" uri="{C3380CC4-5D6E-409C-BE32-E72D297353CC}">
              <c16:uniqueId val="{00000003-069F-47F2-AED0-38FC886E1542}"/>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verks'!$H$6:$H$29</c:f>
              <c:numCache>
                <c:formatCode>0.0</c:formatCode>
                <c:ptCount val="2"/>
                <c:pt idx="0">
                  <c:v>8.1</c:v>
                </c:pt>
                <c:pt idx="1">
                  <c:v>11.5</c:v>
                </c:pt>
              </c:numCache>
            </c:numRef>
          </c:val>
          <c:extLst xmlns:c15="http://schemas.microsoft.com/office/drawing/2012/chart">
            <c:ext xmlns:c16="http://schemas.microsoft.com/office/drawing/2014/chart" uri="{C3380CC4-5D6E-409C-BE32-E72D297353CC}">
              <c16:uniqueId val="{00000005-069F-47F2-AED0-38FC886E1542}"/>
            </c:ext>
          </c:extLst>
        </c:ser>
        <c:ser>
          <c:idx val="0"/>
          <c:order val="6"/>
          <c:tx>
            <c:strRef>
              <c:f>'Kommun, förv &gt; sektor, verks'!$I$5</c:f>
              <c:strCache>
                <c:ptCount val="1"/>
                <c:pt idx="0">
                  <c:v>Q2 2019</c:v>
                </c:pt>
              </c:strCache>
            </c:strRef>
          </c:tx>
          <c:spPr>
            <a:solidFill>
              <a:schemeClr val="accent6"/>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verks'!$I$6:$I$29</c:f>
              <c:numCache>
                <c:formatCode>0.0</c:formatCode>
                <c:ptCount val="2"/>
                <c:pt idx="0">
                  <c:v>7.1</c:v>
                </c:pt>
                <c:pt idx="1">
                  <c:v>11</c:v>
                </c:pt>
              </c:numCache>
            </c:numRef>
          </c:val>
          <c:extLst xmlns:c15="http://schemas.microsoft.com/office/drawing/2012/chart">
            <c:ext xmlns:c16="http://schemas.microsoft.com/office/drawing/2014/chart" uri="{C3380CC4-5D6E-409C-BE32-E72D297353CC}">
              <c16:uniqueId val="{00000006-069F-47F2-AED0-38FC886E1542}"/>
            </c:ext>
          </c:extLst>
        </c:ser>
        <c:ser>
          <c:idx val="7"/>
          <c:order val="7"/>
          <c:tx>
            <c:strRef>
              <c:f>'Kommun, förv &gt; sektor, verks'!$J$5</c:f>
              <c:strCache>
                <c:ptCount val="1"/>
                <c:pt idx="0">
                  <c:v>Q3 !2018!</c:v>
                </c:pt>
              </c:strCache>
            </c:strRef>
          </c:tx>
          <c:spPr>
            <a:noFill/>
            <a:ln w="12700">
              <a:solidFill>
                <a:schemeClr val="accent1"/>
              </a:solidFill>
              <a:prstDash val="sysDash"/>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verks'!$J$6:$J$29</c:f>
              <c:numCache>
                <c:formatCode>0.0</c:formatCode>
                <c:ptCount val="2"/>
                <c:pt idx="0">
                  <c:v>5.6</c:v>
                </c:pt>
                <c:pt idx="1">
                  <c:v>8.1</c:v>
                </c:pt>
              </c:numCache>
            </c:numRef>
          </c:val>
          <c:extLst xmlns:c15="http://schemas.microsoft.com/office/drawing/2012/chart">
            <c:ext xmlns:c16="http://schemas.microsoft.com/office/drawing/2014/chart" uri="{C3380CC4-5D6E-409C-BE32-E72D297353CC}">
              <c16:uniqueId val="{00000007-069F-47F2-AED0-38FC886E1542}"/>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verks'!$K$6:$K$29</c:f>
              <c:numCache>
                <c:formatCode>0.0</c:formatCode>
                <c:ptCount val="2"/>
                <c:pt idx="0">
                  <c:v>7.1</c:v>
                </c:pt>
                <c:pt idx="1">
                  <c:v>9.11</c:v>
                </c:pt>
              </c:numCache>
            </c:numRef>
          </c:val>
          <c:extLst xmlns:c15="http://schemas.microsoft.com/office/drawing/2012/chart">
            <c:ext xmlns:c16="http://schemas.microsoft.com/office/drawing/2014/chart" uri="{C3380CC4-5D6E-409C-BE32-E72D297353CC}">
              <c16:uniqueId val="{00000008-069F-47F2-AED0-38FC886E1542}"/>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verks'!$M$6:$M$29</c:f>
              <c:numCache>
                <c:formatCode>0.0</c:formatCode>
                <c:ptCount val="2"/>
                <c:pt idx="0">
                  <c:v>8.5399999999999991</c:v>
                </c:pt>
                <c:pt idx="1">
                  <c:v>10.210000000000001</c:v>
                </c:pt>
              </c:numCache>
            </c:numRef>
          </c:val>
          <c:extLst xmlns:c15="http://schemas.microsoft.com/office/drawing/2012/chart">
            <c:ext xmlns:c16="http://schemas.microsoft.com/office/drawing/2014/chart" uri="{C3380CC4-5D6E-409C-BE32-E72D297353CC}">
              <c16:uniqueId val="{0000000A-069F-47F2-AED0-38FC886E1542}"/>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verks'!$N$6:$N$29</c:f>
              <c:numCache>
                <c:formatCode>0.0</c:formatCode>
                <c:ptCount val="2"/>
                <c:pt idx="0">
                  <c:v>7.59</c:v>
                </c:pt>
                <c:pt idx="1">
                  <c:v>10.99</c:v>
                </c:pt>
              </c:numCache>
            </c:numRef>
          </c:val>
          <c:extLst xmlns:c15="http://schemas.microsoft.com/office/drawing/2012/chart">
            <c:ext xmlns:c16="http://schemas.microsoft.com/office/drawing/2014/chart" uri="{C3380CC4-5D6E-409C-BE32-E72D297353CC}">
              <c16:uniqueId val="{0000000B-069F-47F2-AED0-38FC886E1542}"/>
            </c:ext>
          </c:extLst>
        </c:ser>
        <c:ser>
          <c:idx val="12"/>
          <c:order val="12"/>
          <c:tx>
            <c:strRef>
              <c:f>'Kommun, förv &gt; sektor, verks'!$O$5</c:f>
              <c:strCache>
                <c:ptCount val="1"/>
                <c:pt idx="0">
                  <c:v>Q3 2020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verks'!$O$6:$O$29</c:f>
              <c:numCache>
                <c:formatCode>0.0</c:formatCode>
                <c:ptCount val="2"/>
                <c:pt idx="0">
                  <c:v>7.43</c:v>
                </c:pt>
                <c:pt idx="1">
                  <c:v>7.77</c:v>
                </c:pt>
              </c:numCache>
            </c:numRef>
          </c:val>
          <c:extLst xmlns:c15="http://schemas.microsoft.com/office/drawing/2012/chart">
            <c:ext xmlns:c16="http://schemas.microsoft.com/office/drawing/2014/chart" uri="{C3380CC4-5D6E-409C-BE32-E72D297353CC}">
              <c16:uniqueId val="{0000000C-069F-47F2-AED0-38FC886E1542}"/>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verks'!$P$6:$P$29</c:f>
              <c:numCache>
                <c:formatCode>0.0</c:formatCode>
                <c:ptCount val="2"/>
                <c:pt idx="0">
                  <c:v>8.1999999999999993</c:v>
                </c:pt>
                <c:pt idx="1">
                  <c:v>9.61</c:v>
                </c:pt>
              </c:numCache>
            </c:numRef>
          </c:val>
          <c:extLst xmlns:c15="http://schemas.microsoft.com/office/drawing/2012/chart">
            <c:ext xmlns:c16="http://schemas.microsoft.com/office/drawing/2014/chart" uri="{C3380CC4-5D6E-409C-BE32-E72D297353CC}">
              <c16:uniqueId val="{0000000D-069F-47F2-AED0-38FC886E1542}"/>
            </c:ext>
          </c:extLst>
        </c:ser>
        <c:ser>
          <c:idx val="14"/>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verks'!$R$6:$R$29</c:f>
              <c:numCache>
                <c:formatCode>0.0</c:formatCode>
                <c:ptCount val="2"/>
                <c:pt idx="0">
                  <c:v>6.42</c:v>
                </c:pt>
                <c:pt idx="1">
                  <c:v>10.220000000000001</c:v>
                </c:pt>
              </c:numCache>
            </c:numRef>
          </c:val>
          <c:extLst xmlns:c15="http://schemas.microsoft.com/office/drawing/2012/chart">
            <c:ext xmlns:c16="http://schemas.microsoft.com/office/drawing/2014/chart" uri="{C3380CC4-5D6E-409C-BE32-E72D297353CC}">
              <c16:uniqueId val="{0000000F-069F-47F2-AED0-38FC886E1542}"/>
            </c:ext>
          </c:extLst>
        </c:ser>
        <c:ser>
          <c:idx val="15"/>
          <c:order val="16"/>
          <c:tx>
            <c:strRef>
              <c:f>'Kommun, förv &gt; sektor, verks'!$S$5</c:f>
              <c:strCache>
                <c:ptCount val="1"/>
                <c:pt idx="0">
                  <c:v>Q2 2021</c:v>
                </c:pt>
              </c:strCache>
            </c:strRef>
          </c:tx>
          <c:spPr>
            <a:solidFill>
              <a:schemeClr val="accent2"/>
            </a:solidFill>
            <a:ln>
              <a:noFill/>
            </a:ln>
            <a:effectLst/>
          </c:spPr>
          <c:invertIfNegative val="0"/>
          <c:cat>
            <c:strRef>
              <c:f>'Kommun, förv &gt; sektor, verks'!$B$6:$B$29</c:f>
              <c:strCache>
                <c:ptCount val="2"/>
                <c:pt idx="0">
                  <c:v>Barn- och utbildning &gt; Sektor bildning</c:v>
                </c:pt>
                <c:pt idx="1">
                  <c:v>Socialförvaltningen &gt; Sektor omsorg</c:v>
                </c:pt>
              </c:strCache>
            </c:strRef>
          </c:cat>
          <c:val>
            <c:numRef>
              <c:f>'Kommun, förv &gt; sektor, verks'!$S$6:$S$29</c:f>
              <c:numCache>
                <c:formatCode>#\ ##0.0</c:formatCode>
                <c:ptCount val="2"/>
                <c:pt idx="0">
                  <c:v>6.8</c:v>
                </c:pt>
                <c:pt idx="1">
                  <c:v>8.5</c:v>
                </c:pt>
              </c:numCache>
            </c:numRef>
          </c:val>
          <c:extLst xmlns:c15="http://schemas.microsoft.com/office/drawing/2012/chart">
            <c:ext xmlns:c16="http://schemas.microsoft.com/office/drawing/2014/chart" uri="{C3380CC4-5D6E-409C-BE32-E72D297353CC}">
              <c16:uniqueId val="{00000010-069F-47F2-AED0-38FC886E1542}"/>
            </c:ext>
          </c:extLst>
        </c:ser>
        <c:ser>
          <c:idx val="16"/>
          <c:order val="17"/>
          <c:tx>
            <c:strRef>
              <c:f>'Kommun, förv &gt; sektor, verks'!$T$5</c:f>
              <c:strCache>
                <c:ptCount val="1"/>
                <c:pt idx="0">
                  <c:v>Q3 2021</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2"/>
                <c:pt idx="0">
                  <c:v>Barn- och utbildning &gt; Sektor bildning</c:v>
                </c:pt>
                <c:pt idx="1">
                  <c:v>Socialförvaltningen &gt; Sektor omsorg</c:v>
                </c:pt>
              </c:strCache>
            </c:strRef>
          </c:cat>
          <c:val>
            <c:numRef>
              <c:f>'Kommun, förv &gt; sektor, verks'!$T$6:$T$29</c:f>
              <c:numCache>
                <c:formatCode>General</c:formatCode>
                <c:ptCount val="2"/>
                <c:pt idx="0">
                  <c:v>5.2</c:v>
                </c:pt>
                <c:pt idx="1">
                  <c:v>7.5</c:v>
                </c:pt>
              </c:numCache>
            </c:numRef>
          </c:val>
          <c:extLst xmlns:c15="http://schemas.microsoft.com/office/drawing/2012/chart">
            <c:ext xmlns:c16="http://schemas.microsoft.com/office/drawing/2014/chart" uri="{C3380CC4-5D6E-409C-BE32-E72D297353CC}">
              <c16:uniqueId val="{00000011-069F-47F2-AED0-38FC886E1542}"/>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c:ext uri="{02D57815-91ED-43cb-92C2-25804820EDAC}">
                        <c15:formulaRef>
                          <c15:sqref>'Kommun, förv &gt; sektor, verks'!$G$6:$G$29</c15:sqref>
                        </c15:formulaRef>
                      </c:ext>
                    </c:extLst>
                    <c:numCache>
                      <c:formatCode>General</c:formatCode>
                      <c:ptCount val="2"/>
                      <c:pt idx="0">
                        <c:v>6.8</c:v>
                      </c:pt>
                      <c:pt idx="1">
                        <c:v>9.6</c:v>
                      </c:pt>
                    </c:numCache>
                  </c:numRef>
                </c:val>
                <c:extLst>
                  <c:ext xmlns:c16="http://schemas.microsoft.com/office/drawing/2014/chart" uri="{C3380CC4-5D6E-409C-BE32-E72D297353CC}">
                    <c16:uniqueId val="{00000004-069F-47F2-AED0-38FC886E154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6">
                      <a:lumMod val="40000"/>
                      <a:lumOff val="60000"/>
                    </a:schemeClr>
                  </a:solidFill>
                  <a:ln>
                    <a:solidFill>
                      <a:schemeClr val="accent6"/>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2"/>
                      <c:pt idx="0">
                        <c:v>7.1</c:v>
                      </c:pt>
                      <c:pt idx="1">
                        <c:v>10.1</c:v>
                      </c:pt>
                    </c:numCache>
                  </c:numRef>
                </c:val>
                <c:extLst xmlns:c15="http://schemas.microsoft.com/office/drawing/2012/chart">
                  <c:ext xmlns:c16="http://schemas.microsoft.com/office/drawing/2014/chart" uri="{C3380CC4-5D6E-409C-BE32-E72D297353CC}">
                    <c16:uniqueId val="{00000009-069F-47F2-AED0-38FC886E1542}"/>
                  </c:ext>
                </c:extLst>
              </c15:ser>
            </c15:filteredBarSeries>
            <c15:filteredBarSeries>
              <c15:ser>
                <c:idx val="18"/>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40000"/>
                      <a:lumOff val="60000"/>
                    </a:schemeClr>
                  </a:solidFill>
                  <a:ln>
                    <a:solidFill>
                      <a:schemeClr val="accent5">
                        <a:lumMod val="75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2"/>
                      <c:pt idx="0">
                        <c:v>8.49</c:v>
                      </c:pt>
                      <c:pt idx="1">
                        <c:v>9.66</c:v>
                      </c:pt>
                    </c:numCache>
                  </c:numRef>
                </c:val>
                <c:extLst xmlns:c15="http://schemas.microsoft.com/office/drawing/2012/chart">
                  <c:ext xmlns:c16="http://schemas.microsoft.com/office/drawing/2014/chart" uri="{C3380CC4-5D6E-409C-BE32-E72D297353CC}">
                    <c16:uniqueId val="{0000000E-069F-47F2-AED0-38FC886E1542}"/>
                  </c:ext>
                </c:extLst>
              </c15:ser>
            </c15:filteredBarSeries>
            <c15:filteredBarSeries>
              <c15:ser>
                <c:idx val="17"/>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5">
                      <a:shade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2-069F-47F2-AED0-38FC886E1542}"/>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5">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2"/>
                      <c:pt idx="0">
                        <c:v>Barn- och utbildning &gt; Sektor bildning</c:v>
                      </c:pt>
                      <c:pt idx="1">
                        <c:v>Socialförvaltningen &gt; Sektor omsorg</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3-069F-47F2-AED0-38FC886E1542}"/>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a:t>
            </a:r>
            <a:r>
              <a:rPr lang="sv-SE" baseline="0" dirty="0"/>
              <a:t> stora</a:t>
            </a:r>
            <a:r>
              <a:rPr lang="sv-SE" dirty="0"/>
              <a:t> </a:t>
            </a:r>
            <a:r>
              <a:rPr lang="sv-SE" dirty="0" smtClean="0"/>
              <a:t>verksamheter inom Bildning</a:t>
            </a:r>
            <a:endParaRPr lang="sv-SE" dirty="0"/>
          </a:p>
        </c:rich>
      </c:tx>
      <c:layout>
        <c:manualLayout>
          <c:xMode val="edge"/>
          <c:yMode val="edge"/>
          <c:x val="0.20710987871445161"/>
          <c:y val="2.57981657609718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verks'!$C$6:$C$29</c:f>
              <c:numCache>
                <c:formatCode>General</c:formatCode>
                <c:ptCount val="5"/>
                <c:pt idx="0">
                  <c:v>10.3</c:v>
                </c:pt>
                <c:pt idx="1">
                  <c:v>10.5</c:v>
                </c:pt>
                <c:pt idx="2">
                  <c:v>6.3</c:v>
                </c:pt>
                <c:pt idx="3">
                  <c:v>4.7</c:v>
                </c:pt>
                <c:pt idx="4">
                  <c:v>0</c:v>
                </c:pt>
              </c:numCache>
            </c:numRef>
          </c:val>
          <c:extLst xmlns:c15="http://schemas.microsoft.com/office/drawing/2012/chart">
            <c:ext xmlns:c16="http://schemas.microsoft.com/office/drawing/2014/chart" uri="{C3380CC4-5D6E-409C-BE32-E72D297353CC}">
              <c16:uniqueId val="{00000000-CEC8-40D6-813C-22C07827717A}"/>
            </c:ext>
          </c:extLst>
        </c:ser>
        <c:ser>
          <c:idx val="2"/>
          <c:order val="1"/>
          <c:tx>
            <c:strRef>
              <c:f>'Kommun, förv &gt; sektor, verks'!$D$5</c:f>
              <c:strCache>
                <c:ptCount val="1"/>
                <c:pt idx="0">
                  <c:v>Q2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verks'!$D$6:$D$29</c:f>
              <c:numCache>
                <c:formatCode>General</c:formatCode>
                <c:ptCount val="5"/>
                <c:pt idx="0">
                  <c:v>8.8000000000000007</c:v>
                </c:pt>
                <c:pt idx="1">
                  <c:v>6.9</c:v>
                </c:pt>
                <c:pt idx="2">
                  <c:v>4.7</c:v>
                </c:pt>
                <c:pt idx="3">
                  <c:v>2.7</c:v>
                </c:pt>
                <c:pt idx="4" formatCode="0.0">
                  <c:v>0</c:v>
                </c:pt>
              </c:numCache>
            </c:numRef>
          </c:val>
          <c:extLst xmlns:c15="http://schemas.microsoft.com/office/drawing/2012/chart">
            <c:ext xmlns:c16="http://schemas.microsoft.com/office/drawing/2014/chart" uri="{C3380CC4-5D6E-409C-BE32-E72D297353CC}">
              <c16:uniqueId val="{00000001-CEC8-40D6-813C-22C07827717A}"/>
            </c:ext>
          </c:extLst>
        </c:ser>
        <c:ser>
          <c:idx val="3"/>
          <c:order val="2"/>
          <c:tx>
            <c:strRef>
              <c:f>'Kommun, förv &gt; sektor, verks'!$E$5</c:f>
              <c:strCache>
                <c:ptCount val="1"/>
                <c:pt idx="0">
                  <c:v>Q3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verks'!$E$6:$E$29</c:f>
              <c:numCache>
                <c:formatCode>General</c:formatCode>
                <c:ptCount val="5"/>
                <c:pt idx="0">
                  <c:v>9</c:v>
                </c:pt>
                <c:pt idx="1">
                  <c:v>6.6</c:v>
                </c:pt>
                <c:pt idx="2">
                  <c:v>5.2</c:v>
                </c:pt>
                <c:pt idx="3">
                  <c:v>0.7</c:v>
                </c:pt>
                <c:pt idx="4">
                  <c:v>0</c:v>
                </c:pt>
              </c:numCache>
            </c:numRef>
          </c:val>
          <c:extLst xmlns:c15="http://schemas.microsoft.com/office/drawing/2012/chart">
            <c:ext xmlns:c16="http://schemas.microsoft.com/office/drawing/2014/chart" uri="{C3380CC4-5D6E-409C-BE32-E72D297353CC}">
              <c16:uniqueId val="{00000002-CEC8-40D6-813C-22C07827717A}"/>
            </c:ext>
          </c:extLst>
        </c:ser>
        <c:ser>
          <c:idx val="6"/>
          <c:order val="3"/>
          <c:tx>
            <c:strRef>
              <c:f>'Kommun, förv &gt; sektor, verks'!$F$5</c:f>
              <c:strCache>
                <c:ptCount val="1"/>
                <c:pt idx="0">
                  <c:v>Q4 2018</c:v>
                </c:pt>
              </c:strCache>
            </c:strRef>
          </c:tx>
          <c:spPr>
            <a:solidFill>
              <a:schemeClr val="accent3"/>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verks'!$F$6:$F$29</c:f>
              <c:numCache>
                <c:formatCode>General</c:formatCode>
                <c:ptCount val="5"/>
                <c:pt idx="0">
                  <c:v>9.8000000000000007</c:v>
                </c:pt>
                <c:pt idx="1">
                  <c:v>9.5</c:v>
                </c:pt>
                <c:pt idx="2">
                  <c:v>7.9</c:v>
                </c:pt>
                <c:pt idx="3">
                  <c:v>1.1000000000000001</c:v>
                </c:pt>
                <c:pt idx="4">
                  <c:v>0</c:v>
                </c:pt>
              </c:numCache>
            </c:numRef>
          </c:val>
          <c:extLst xmlns:c15="http://schemas.microsoft.com/office/drawing/2012/chart">
            <c:ext xmlns:c16="http://schemas.microsoft.com/office/drawing/2014/chart" uri="{C3380CC4-5D6E-409C-BE32-E72D297353CC}">
              <c16:uniqueId val="{00000003-CEC8-40D6-813C-22C07827717A}"/>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verks'!$H$6:$H$29</c:f>
              <c:numCache>
                <c:formatCode>0.0</c:formatCode>
                <c:ptCount val="5"/>
                <c:pt idx="0">
                  <c:v>8.3000000000000007</c:v>
                </c:pt>
                <c:pt idx="1">
                  <c:v>9.4</c:v>
                </c:pt>
                <c:pt idx="2">
                  <c:v>9.3000000000000007</c:v>
                </c:pt>
                <c:pt idx="3">
                  <c:v>4.3</c:v>
                </c:pt>
                <c:pt idx="4" formatCode="General">
                  <c:v>0</c:v>
                </c:pt>
              </c:numCache>
            </c:numRef>
          </c:val>
          <c:extLst xmlns:c15="http://schemas.microsoft.com/office/drawing/2012/chart">
            <c:ext xmlns:c16="http://schemas.microsoft.com/office/drawing/2014/chart" uri="{C3380CC4-5D6E-409C-BE32-E72D297353CC}">
              <c16:uniqueId val="{00000005-CEC8-40D6-813C-22C07827717A}"/>
            </c:ext>
          </c:extLst>
        </c:ser>
        <c:ser>
          <c:idx val="0"/>
          <c:order val="6"/>
          <c:tx>
            <c:strRef>
              <c:f>'Kommun, förv &gt; sektor, verks'!$I$5</c:f>
              <c:strCache>
                <c:ptCount val="1"/>
                <c:pt idx="0">
                  <c:v>Q2 2019</c:v>
                </c:pt>
              </c:strCache>
            </c:strRef>
          </c:tx>
          <c:spPr>
            <a:solidFill>
              <a:schemeClr val="accent6"/>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verks'!$I$6:$I$29</c:f>
              <c:numCache>
                <c:formatCode>0.0</c:formatCode>
                <c:ptCount val="5"/>
                <c:pt idx="0">
                  <c:v>5.3</c:v>
                </c:pt>
                <c:pt idx="1">
                  <c:v>8.3000000000000007</c:v>
                </c:pt>
                <c:pt idx="2">
                  <c:v>8.3000000000000007</c:v>
                </c:pt>
                <c:pt idx="3">
                  <c:v>2.2000000000000002</c:v>
                </c:pt>
                <c:pt idx="4">
                  <c:v>0</c:v>
                </c:pt>
              </c:numCache>
            </c:numRef>
          </c:val>
          <c:extLst xmlns:c15="http://schemas.microsoft.com/office/drawing/2012/chart">
            <c:ext xmlns:c16="http://schemas.microsoft.com/office/drawing/2014/chart" uri="{C3380CC4-5D6E-409C-BE32-E72D297353CC}">
              <c16:uniqueId val="{00000006-CEC8-40D6-813C-22C07827717A}"/>
            </c:ext>
          </c:extLst>
        </c:ser>
        <c:ser>
          <c:idx val="7"/>
          <c:order val="7"/>
          <c:tx>
            <c:strRef>
              <c:f>'Kommun, förv &gt; sektor, verks'!$J$5</c:f>
              <c:strCache>
                <c:ptCount val="1"/>
                <c:pt idx="0">
                  <c:v>Q3 !2018!</c:v>
                </c:pt>
              </c:strCache>
            </c:strRef>
          </c:tx>
          <c:spPr>
            <a:solidFill>
              <a:schemeClr val="accent6"/>
            </a:solidFill>
            <a:ln>
              <a:solidFill>
                <a:schemeClr val="accent5"/>
              </a:solidFill>
              <a:prstDash val="sysDash"/>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verks'!$J$6:$J$29</c:f>
              <c:numCache>
                <c:formatCode>0.0</c:formatCode>
                <c:ptCount val="5"/>
                <c:pt idx="0">
                  <c:v>9</c:v>
                </c:pt>
                <c:pt idx="1">
                  <c:v>6.6</c:v>
                </c:pt>
                <c:pt idx="2">
                  <c:v>5.2</c:v>
                </c:pt>
                <c:pt idx="3">
                  <c:v>0.7</c:v>
                </c:pt>
                <c:pt idx="4" formatCode="General">
                  <c:v>0</c:v>
                </c:pt>
              </c:numCache>
            </c:numRef>
          </c:val>
          <c:extLst xmlns:c15="http://schemas.microsoft.com/office/drawing/2012/chart">
            <c:ext xmlns:c16="http://schemas.microsoft.com/office/drawing/2014/chart" uri="{C3380CC4-5D6E-409C-BE32-E72D297353CC}">
              <c16:uniqueId val="{00000007-CEC8-40D6-813C-22C07827717A}"/>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verks'!$K$6:$K$29</c:f>
              <c:numCache>
                <c:formatCode>0.0</c:formatCode>
                <c:ptCount val="5"/>
                <c:pt idx="0">
                  <c:v>14.25</c:v>
                </c:pt>
                <c:pt idx="1">
                  <c:v>8.6300000000000008</c:v>
                </c:pt>
                <c:pt idx="2">
                  <c:v>6.9</c:v>
                </c:pt>
                <c:pt idx="3">
                  <c:v>2.08</c:v>
                </c:pt>
                <c:pt idx="4" formatCode="General">
                  <c:v>0</c:v>
                </c:pt>
              </c:numCache>
            </c:numRef>
          </c:val>
          <c:extLst xmlns:c15="http://schemas.microsoft.com/office/drawing/2012/chart">
            <c:ext xmlns:c16="http://schemas.microsoft.com/office/drawing/2014/chart" uri="{C3380CC4-5D6E-409C-BE32-E72D297353CC}">
              <c16:uniqueId val="{00000008-CEC8-40D6-813C-22C07827717A}"/>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verks'!$M$6:$M$29</c:f>
              <c:numCache>
                <c:formatCode>0.0</c:formatCode>
                <c:ptCount val="5"/>
                <c:pt idx="0">
                  <c:v>14.84</c:v>
                </c:pt>
                <c:pt idx="1">
                  <c:v>11.44</c:v>
                </c:pt>
                <c:pt idx="2">
                  <c:v>7.73</c:v>
                </c:pt>
                <c:pt idx="3">
                  <c:v>3.2</c:v>
                </c:pt>
                <c:pt idx="4" formatCode="General">
                  <c:v>0</c:v>
                </c:pt>
              </c:numCache>
            </c:numRef>
          </c:val>
          <c:extLst xmlns:c15="http://schemas.microsoft.com/office/drawing/2012/chart">
            <c:ext xmlns:c16="http://schemas.microsoft.com/office/drawing/2014/chart" uri="{C3380CC4-5D6E-409C-BE32-E72D297353CC}">
              <c16:uniqueId val="{0000000A-CEC8-40D6-813C-22C07827717A}"/>
            </c:ext>
          </c:extLst>
        </c:ser>
        <c:ser>
          <c:idx val="11"/>
          <c:order val="11"/>
          <c:tx>
            <c:strRef>
              <c:f>'Kommun, förv &gt; sektor, verks'!$N$5</c:f>
              <c:strCache>
                <c:ptCount val="1"/>
                <c:pt idx="0">
                  <c:v>Q2 2020</c:v>
                </c:pt>
              </c:strCache>
            </c:strRef>
          </c:tx>
          <c:spPr>
            <a:solidFill>
              <a:schemeClr val="accent5"/>
            </a:solidFill>
            <a:ln>
              <a:noFill/>
            </a:ln>
            <a:effectLst/>
          </c:spPr>
          <c:invertIfNegative val="0"/>
          <c:dLbls>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3AE-4F25-BA7C-05B43DA01E6F}"/>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3AE-4F25-BA7C-05B43DA01E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verks'!$N$6:$N$29</c:f>
              <c:numCache>
                <c:formatCode>0.0</c:formatCode>
                <c:ptCount val="5"/>
                <c:pt idx="0">
                  <c:v>11.5</c:v>
                </c:pt>
                <c:pt idx="1">
                  <c:v>7.79</c:v>
                </c:pt>
                <c:pt idx="2">
                  <c:v>9.15</c:v>
                </c:pt>
                <c:pt idx="3">
                  <c:v>2.08</c:v>
                </c:pt>
                <c:pt idx="4">
                  <c:v>0</c:v>
                </c:pt>
              </c:numCache>
            </c:numRef>
          </c:val>
          <c:extLst xmlns:c15="http://schemas.microsoft.com/office/drawing/2012/chart">
            <c:ext xmlns:c16="http://schemas.microsoft.com/office/drawing/2014/chart" uri="{C3380CC4-5D6E-409C-BE32-E72D297353CC}">
              <c16:uniqueId val="{0000000B-CEC8-40D6-813C-22C07827717A}"/>
            </c:ext>
          </c:extLst>
        </c:ser>
        <c:ser>
          <c:idx val="12"/>
          <c:order val="12"/>
          <c:tx>
            <c:strRef>
              <c:f>'Kommun, förv &gt; sektor, verks'!$O$5</c:f>
              <c:strCache>
                <c:ptCount val="1"/>
                <c:pt idx="0">
                  <c:v>Q3 2020 </c:v>
                </c:pt>
              </c:strCache>
            </c:strRef>
          </c:tx>
          <c:spPr>
            <a:solidFill>
              <a:schemeClr val="accent5"/>
            </a:solidFill>
            <a:ln>
              <a:noFill/>
            </a:ln>
            <a:effectLst/>
          </c:spPr>
          <c:invertIfNegative val="0"/>
          <c:dLbls>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3AE-4F25-BA7C-05B43DA01E6F}"/>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3AE-4F25-BA7C-05B43DA01E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verks'!$O$6:$O$29</c:f>
              <c:numCache>
                <c:formatCode>0.0</c:formatCode>
                <c:ptCount val="5"/>
                <c:pt idx="0">
                  <c:v>8.74</c:v>
                </c:pt>
                <c:pt idx="1">
                  <c:v>7.89</c:v>
                </c:pt>
                <c:pt idx="2">
                  <c:v>8.1199999999999992</c:v>
                </c:pt>
                <c:pt idx="3">
                  <c:v>4.51</c:v>
                </c:pt>
                <c:pt idx="4" formatCode="General">
                  <c:v>0</c:v>
                </c:pt>
              </c:numCache>
            </c:numRef>
          </c:val>
          <c:extLst xmlns:c15="http://schemas.microsoft.com/office/drawing/2012/chart">
            <c:ext xmlns:c16="http://schemas.microsoft.com/office/drawing/2014/chart" uri="{C3380CC4-5D6E-409C-BE32-E72D297353CC}">
              <c16:uniqueId val="{0000000C-CEC8-40D6-813C-22C07827717A}"/>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verks'!$P$6:$P$29</c:f>
              <c:numCache>
                <c:formatCode>0.0</c:formatCode>
                <c:ptCount val="5"/>
                <c:pt idx="0">
                  <c:v>9.3000000000000007</c:v>
                </c:pt>
                <c:pt idx="1">
                  <c:v>9.86</c:v>
                </c:pt>
                <c:pt idx="2">
                  <c:v>8.18</c:v>
                </c:pt>
                <c:pt idx="3">
                  <c:v>3.37</c:v>
                </c:pt>
                <c:pt idx="4" formatCode="General">
                  <c:v>0</c:v>
                </c:pt>
              </c:numCache>
            </c:numRef>
          </c:val>
          <c:extLst xmlns:c15="http://schemas.microsoft.com/office/drawing/2012/chart">
            <c:ext xmlns:c16="http://schemas.microsoft.com/office/drawing/2014/chart" uri="{C3380CC4-5D6E-409C-BE32-E72D297353CC}">
              <c16:uniqueId val="{0000000D-CEC8-40D6-813C-22C07827717A}"/>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verks'!$R$6:$R$29</c:f>
              <c:numCache>
                <c:formatCode>0.0</c:formatCode>
                <c:ptCount val="5"/>
                <c:pt idx="0" formatCode="General">
                  <c:v>0</c:v>
                </c:pt>
                <c:pt idx="1">
                  <c:v>7.4</c:v>
                </c:pt>
                <c:pt idx="2">
                  <c:v>6.99</c:v>
                </c:pt>
                <c:pt idx="3" formatCode="General">
                  <c:v>0</c:v>
                </c:pt>
                <c:pt idx="4">
                  <c:v>3.52</c:v>
                </c:pt>
              </c:numCache>
            </c:numRef>
          </c:val>
          <c:extLst xmlns:c15="http://schemas.microsoft.com/office/drawing/2012/chart">
            <c:ext xmlns:c16="http://schemas.microsoft.com/office/drawing/2014/chart" uri="{C3380CC4-5D6E-409C-BE32-E72D297353CC}">
              <c16:uniqueId val="{0000000F-CEC8-40D6-813C-22C07827717A}"/>
            </c:ext>
          </c:extLst>
        </c:ser>
        <c:ser>
          <c:idx val="16"/>
          <c:order val="16"/>
          <c:tx>
            <c:strRef>
              <c:f>'Kommun, förv &gt; sektor, verks'!$S$5</c:f>
              <c:strCache>
                <c:ptCount val="1"/>
                <c:pt idx="0">
                  <c:v>Q2 2021</c:v>
                </c:pt>
              </c:strCache>
            </c:strRef>
          </c:tx>
          <c:spPr>
            <a:solidFill>
              <a:schemeClr val="accent2"/>
            </a:solidFill>
            <a:ln>
              <a:noFill/>
            </a:ln>
            <a:effectLst/>
          </c:spPr>
          <c:invertIfNegative val="0"/>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verks'!$S$6:$S$29</c:f>
              <c:numCache>
                <c:formatCode>0.0</c:formatCode>
                <c:ptCount val="5"/>
                <c:pt idx="0">
                  <c:v>0</c:v>
                </c:pt>
                <c:pt idx="1">
                  <c:v>8.8999966160390809</c:v>
                </c:pt>
                <c:pt idx="2">
                  <c:v>7</c:v>
                </c:pt>
                <c:pt idx="3">
                  <c:v>0</c:v>
                </c:pt>
                <c:pt idx="4">
                  <c:v>3.5</c:v>
                </c:pt>
              </c:numCache>
            </c:numRef>
          </c:val>
          <c:extLst xmlns:c15="http://schemas.microsoft.com/office/drawing/2012/chart">
            <c:ext xmlns:c16="http://schemas.microsoft.com/office/drawing/2014/chart" uri="{C3380CC4-5D6E-409C-BE32-E72D297353CC}">
              <c16:uniqueId val="{00000010-CEC8-40D6-813C-22C07827717A}"/>
            </c:ext>
          </c:extLst>
        </c:ser>
        <c:ser>
          <c:idx val="17"/>
          <c:order val="17"/>
          <c:tx>
            <c:strRef>
              <c:f>'Kommun, förv &gt; sektor, verks'!$T$5</c:f>
              <c:strCache>
                <c:ptCount val="1"/>
                <c:pt idx="0">
                  <c:v>Q3 2021</c:v>
                </c:pt>
              </c:strCache>
              <c:extLst xmlns:c15="http://schemas.microsoft.com/office/drawing/2012/chart"/>
            </c:strRef>
          </c:tx>
          <c:spPr>
            <a:solidFill>
              <a:schemeClr val="accent2"/>
            </a:solidFill>
            <a:ln>
              <a:noFill/>
            </a:ln>
            <a:effectLst/>
          </c:spPr>
          <c:invertIfNegative val="0"/>
          <c:dLbls>
            <c:dLbl>
              <c:idx val="4"/>
              <c:layout>
                <c:manualLayout>
                  <c:x val="5.6772101474096559E-3"/>
                  <c:y val="-2.665235693927690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3AE-4F25-BA7C-05B43DA01E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5"/>
                <c:pt idx="0">
                  <c:v>Fritidshem</c:v>
                </c:pt>
                <c:pt idx="1">
                  <c:v>Förskola</c:v>
                </c:pt>
                <c:pt idx="2">
                  <c:v>Grundskola</c:v>
                </c:pt>
                <c:pt idx="3">
                  <c:v>Gymnasieskola</c:v>
                </c:pt>
                <c:pt idx="4">
                  <c:v>Gymnasiesk / vuxenutb / AME</c:v>
                </c:pt>
              </c:strCache>
            </c:strRef>
          </c:cat>
          <c:val>
            <c:numRef>
              <c:f>'Kommun, förv &gt; sektor, verks'!$T$6:$T$29</c:f>
              <c:numCache>
                <c:formatCode>0.0</c:formatCode>
                <c:ptCount val="5"/>
                <c:pt idx="0" formatCode="General">
                  <c:v>0</c:v>
                </c:pt>
                <c:pt idx="1">
                  <c:v>6.2</c:v>
                </c:pt>
                <c:pt idx="2">
                  <c:v>5.9</c:v>
                </c:pt>
                <c:pt idx="3" formatCode="General">
                  <c:v>0</c:v>
                </c:pt>
                <c:pt idx="4" formatCode="General">
                  <c:v>2.8</c:v>
                </c:pt>
              </c:numCache>
            </c:numRef>
          </c:val>
          <c:extLst xmlns:c15="http://schemas.microsoft.com/office/drawing/2012/chart">
            <c:ext xmlns:c16="http://schemas.microsoft.com/office/drawing/2014/chart" uri="{C3380CC4-5D6E-409C-BE32-E72D297353CC}">
              <c16:uniqueId val="{00000011-CEC8-40D6-813C-22C07827717A}"/>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c:ext uri="{02D57815-91ED-43cb-92C2-25804820EDAC}">
                        <c15:formulaRef>
                          <c15:sqref>'Kommun, förv &gt; sektor, verks'!$G$6:$G$29</c15:sqref>
                        </c15:formulaRef>
                      </c:ext>
                    </c:extLst>
                    <c:numCache>
                      <c:formatCode>General</c:formatCode>
                      <c:ptCount val="5"/>
                      <c:pt idx="0">
                        <c:v>9.5</c:v>
                      </c:pt>
                      <c:pt idx="1">
                        <c:v>8.4</c:v>
                      </c:pt>
                      <c:pt idx="2">
                        <c:v>6.2</c:v>
                      </c:pt>
                      <c:pt idx="3">
                        <c:v>2.5</c:v>
                      </c:pt>
                      <c:pt idx="4">
                        <c:v>0</c:v>
                      </c:pt>
                    </c:numCache>
                  </c:numRef>
                </c:val>
                <c:extLst>
                  <c:ext xmlns:c16="http://schemas.microsoft.com/office/drawing/2014/chart" uri="{C3380CC4-5D6E-409C-BE32-E72D297353CC}">
                    <c16:uniqueId val="{00000004-CEC8-40D6-813C-22C07827717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5"/>
                      <c:pt idx="4">
                        <c:v>0</c:v>
                      </c:pt>
                    </c:numCache>
                  </c:numRef>
                </c:val>
                <c:extLst xmlns:c15="http://schemas.microsoft.com/office/drawing/2012/chart">
                  <c:ext xmlns:c16="http://schemas.microsoft.com/office/drawing/2014/chart" uri="{C3380CC4-5D6E-409C-BE32-E72D297353CC}">
                    <c16:uniqueId val="{00000009-CEC8-40D6-813C-22C07827717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5"/>
                      <c:pt idx="0">
                        <c:v>12.09</c:v>
                      </c:pt>
                      <c:pt idx="1">
                        <c:v>9.26</c:v>
                      </c:pt>
                      <c:pt idx="2">
                        <c:v>8.4600000000000009</c:v>
                      </c:pt>
                      <c:pt idx="3">
                        <c:v>3.64</c:v>
                      </c:pt>
                      <c:pt idx="4" formatCode="General">
                        <c:v>0</c:v>
                      </c:pt>
                    </c:numCache>
                  </c:numRef>
                </c:val>
                <c:extLst xmlns:c15="http://schemas.microsoft.com/office/drawing/2012/chart">
                  <c:ext xmlns:c16="http://schemas.microsoft.com/office/drawing/2014/chart" uri="{C3380CC4-5D6E-409C-BE32-E72D297353CC}">
                    <c16:uniqueId val="{0000000E-CEC8-40D6-813C-22C07827717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General</c:formatCode>
                      <c:ptCount val="5"/>
                      <c:pt idx="0">
                        <c:v>0</c:v>
                      </c:pt>
                      <c:pt idx="3">
                        <c:v>0</c:v>
                      </c:pt>
                    </c:numCache>
                  </c:numRef>
                </c:val>
                <c:extLst xmlns:c15="http://schemas.microsoft.com/office/drawing/2012/chart">
                  <c:ext xmlns:c16="http://schemas.microsoft.com/office/drawing/2014/chart" uri="{C3380CC4-5D6E-409C-BE32-E72D297353CC}">
                    <c16:uniqueId val="{00000012-CEC8-40D6-813C-22C07827717A}"/>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5"/>
                      <c:pt idx="0">
                        <c:v>Fritidshem</c:v>
                      </c:pt>
                      <c:pt idx="1">
                        <c:v>Förskola</c:v>
                      </c:pt>
                      <c:pt idx="2">
                        <c:v>Grundskola</c:v>
                      </c:pt>
                      <c:pt idx="3">
                        <c:v>Gymnasieskola</c:v>
                      </c:pt>
                      <c:pt idx="4">
                        <c:v>Gymnasiesk / vuxenutb / AME</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5"/>
                      <c:pt idx="0">
                        <c:v>0</c:v>
                      </c:pt>
                      <c:pt idx="3">
                        <c:v>0</c:v>
                      </c:pt>
                    </c:numCache>
                  </c:numRef>
                </c:val>
                <c:extLst xmlns:c15="http://schemas.microsoft.com/office/drawing/2012/chart">
                  <c:ext xmlns:c16="http://schemas.microsoft.com/office/drawing/2014/chart" uri="{C3380CC4-5D6E-409C-BE32-E72D297353CC}">
                    <c16:uniqueId val="{00000013-CEC8-40D6-813C-22C07827717A}"/>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Vård- och omsorg</a:t>
            </a:r>
            <a:endParaRPr lang="sv-SE" dirty="0"/>
          </a:p>
        </c:rich>
      </c:tx>
      <c:layout>
        <c:manualLayout>
          <c:xMode val="edge"/>
          <c:yMode val="edge"/>
          <c:x val="0.3518787863941662"/>
          <c:y val="2.579807456695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Kvartalsrapportering!$C$5</c:f>
              <c:strCache>
                <c:ptCount val="1"/>
                <c:pt idx="0">
                  <c:v>Q1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Kvartalsrapportering!$C$6:$C$24</c:f>
              <c:numCache>
                <c:formatCode>General</c:formatCode>
                <c:ptCount val="1"/>
                <c:pt idx="0">
                  <c:v>11.2</c:v>
                </c:pt>
              </c:numCache>
            </c:numRef>
          </c:val>
          <c:extLst xmlns:c15="http://schemas.microsoft.com/office/drawing/2012/chart">
            <c:ext xmlns:c16="http://schemas.microsoft.com/office/drawing/2014/chart" uri="{C3380CC4-5D6E-409C-BE32-E72D297353CC}">
              <c16:uniqueId val="{00000004-FBF9-42E4-B137-58A7796EB009}"/>
            </c:ext>
          </c:extLst>
        </c:ser>
        <c:ser>
          <c:idx val="2"/>
          <c:order val="1"/>
          <c:tx>
            <c:strRef>
              <c:f>Kvartalsrapportering!$D$5</c:f>
              <c:strCache>
                <c:ptCount val="1"/>
                <c:pt idx="0">
                  <c:v>Q2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Kvartalsrapportering!$D$6:$D$24</c:f>
              <c:numCache>
                <c:formatCode>General</c:formatCode>
                <c:ptCount val="1"/>
                <c:pt idx="0">
                  <c:v>9.1</c:v>
                </c:pt>
              </c:numCache>
            </c:numRef>
          </c:val>
          <c:extLst xmlns:c15="http://schemas.microsoft.com/office/drawing/2012/chart">
            <c:ext xmlns:c16="http://schemas.microsoft.com/office/drawing/2014/chart" uri="{C3380CC4-5D6E-409C-BE32-E72D297353CC}">
              <c16:uniqueId val="{00000005-FBF9-42E4-B137-58A7796EB009}"/>
            </c:ext>
          </c:extLst>
        </c:ser>
        <c:ser>
          <c:idx val="3"/>
          <c:order val="2"/>
          <c:tx>
            <c:strRef>
              <c:f>Kvartalsrapportering!$E$5</c:f>
              <c:strCache>
                <c:ptCount val="1"/>
                <c:pt idx="0">
                  <c:v>Q3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Kvartalsrapportering!$E$6:$E$24</c:f>
              <c:numCache>
                <c:formatCode>General</c:formatCode>
                <c:ptCount val="1"/>
                <c:pt idx="0">
                  <c:v>8.6</c:v>
                </c:pt>
              </c:numCache>
            </c:numRef>
          </c:val>
          <c:extLst xmlns:c15="http://schemas.microsoft.com/office/drawing/2012/chart">
            <c:ext xmlns:c16="http://schemas.microsoft.com/office/drawing/2014/chart" uri="{C3380CC4-5D6E-409C-BE32-E72D297353CC}">
              <c16:uniqueId val="{00000006-FBF9-42E4-B137-58A7796EB009}"/>
            </c:ext>
          </c:extLst>
        </c:ser>
        <c:ser>
          <c:idx val="6"/>
          <c:order val="3"/>
          <c:tx>
            <c:strRef>
              <c:f>Kvartalsrapportering!$F$5</c:f>
              <c:strCache>
                <c:ptCount val="1"/>
                <c:pt idx="0">
                  <c:v>Q4 2018</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Kvartalsrapportering!$F$6:$F$24</c:f>
              <c:numCache>
                <c:formatCode>General</c:formatCode>
                <c:ptCount val="1"/>
                <c:pt idx="0">
                  <c:v>11.3</c:v>
                </c:pt>
              </c:numCache>
            </c:numRef>
          </c:val>
          <c:extLst xmlns:c15="http://schemas.microsoft.com/office/drawing/2012/chart">
            <c:ext xmlns:c16="http://schemas.microsoft.com/office/drawing/2014/chart" uri="{C3380CC4-5D6E-409C-BE32-E72D297353CC}">
              <c16:uniqueId val="{00000007-FBF9-42E4-B137-58A7796EB009}"/>
            </c:ext>
          </c:extLst>
        </c:ser>
        <c:ser>
          <c:idx val="4"/>
          <c:order val="4"/>
          <c:tx>
            <c:strRef>
              <c:f>Kvartalsrapportering!$G$5</c:f>
              <c:strCache>
                <c:ptCount val="1"/>
                <c:pt idx="0">
                  <c:v>Helår 2018</c:v>
                </c:pt>
              </c:strCache>
              <c:extLst xmlns:c15="http://schemas.microsoft.com/office/drawing/2012/chart"/>
            </c:strRef>
          </c:tx>
          <c:spPr>
            <a:solidFill>
              <a:schemeClr val="accent3">
                <a:lumMod val="20000"/>
                <a:lumOff val="80000"/>
              </a:schemeClr>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Kvartalsrapportering!$B$6:$B$24</c:f>
              <c:strCache>
                <c:ptCount val="1"/>
                <c:pt idx="0">
                  <c:v>VoO (före 2019)</c:v>
                </c:pt>
              </c:strCache>
            </c:strRef>
          </c:cat>
          <c:val>
            <c:numRef>
              <c:f>Kvartalsrapportering!$G$6:$G$24</c:f>
              <c:numCache>
                <c:formatCode>General</c:formatCode>
                <c:ptCount val="1"/>
                <c:pt idx="0">
                  <c:v>10</c:v>
                </c:pt>
              </c:numCache>
            </c:numRef>
          </c:val>
          <c:extLst xmlns:c15="http://schemas.microsoft.com/office/drawing/2012/chart">
            <c:ext xmlns:c16="http://schemas.microsoft.com/office/drawing/2014/chart" uri="{C3380CC4-5D6E-409C-BE32-E72D297353CC}">
              <c16:uniqueId val="{00000008-FBF9-42E4-B137-58A7796EB009}"/>
            </c:ext>
          </c:extLst>
        </c:ser>
        <c:dLbls>
          <c:dLblPos val="outEnd"/>
          <c:showLegendKey val="0"/>
          <c:showVal val="1"/>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5"/>
                <c:order val="5"/>
                <c:tx>
                  <c:strRef>
                    <c:extLst>
                      <c:ext uri="{02D57815-91ED-43cb-92C2-25804820EDAC}">
                        <c15:formulaRef>
                          <c15:sqref>Kvartalsrapportering!$H$5</c15:sqref>
                        </c15:formulaRef>
                      </c:ext>
                    </c:extLst>
                    <c:strCache>
                      <c:ptCount val="1"/>
                      <c:pt idx="0">
                        <c:v>Q1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Kvartalsrapportering!$B$6:$B$24</c15:sqref>
                        </c15:formulaRef>
                      </c:ext>
                    </c:extLst>
                    <c:strCache>
                      <c:ptCount val="1"/>
                      <c:pt idx="0">
                        <c:v>VoO (före 2019)</c:v>
                      </c:pt>
                    </c:strCache>
                  </c:strRef>
                </c:cat>
                <c:val>
                  <c:numRef>
                    <c:extLst>
                      <c:ext uri="{02D57815-91ED-43cb-92C2-25804820EDAC}">
                        <c15:formulaRef>
                          <c15:sqref>Kvartalsrapportering!$H$6:$H$24</c15:sqref>
                        </c15:formulaRef>
                      </c:ext>
                    </c:extLst>
                    <c:numCache>
                      <c:formatCode>General</c:formatCode>
                      <c:ptCount val="1"/>
                      <c:pt idx="0">
                        <c:v>0</c:v>
                      </c:pt>
                    </c:numCache>
                  </c:numRef>
                </c:val>
                <c:extLst>
                  <c:ext xmlns:c16="http://schemas.microsoft.com/office/drawing/2014/chart" uri="{C3380CC4-5D6E-409C-BE32-E72D297353CC}">
                    <c16:uniqueId val="{00000009-FBF9-42E4-B137-58A7796EB009}"/>
                  </c:ext>
                </c:extLst>
              </c15:ser>
            </c15:filteredBarSeries>
            <c15:filteredBarSeries>
              <c15:ser>
                <c:idx val="0"/>
                <c:order val="6"/>
                <c:tx>
                  <c:strRef>
                    <c:extLst xmlns:c15="http://schemas.microsoft.com/office/drawing/2012/chart">
                      <c:ext xmlns:c15="http://schemas.microsoft.com/office/drawing/2012/chart" uri="{02D57815-91ED-43cb-92C2-25804820EDAC}">
                        <c15:formulaRef>
                          <c15:sqref>Kvartalsrapportering!$I$5</c15:sqref>
                        </c15:formulaRef>
                      </c:ext>
                    </c:extLst>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Kvartalsrapportering!$I$6:$I$24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A-FBF9-42E4-B137-58A7796EB00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Kvartalsrapportering!$J$5</c15:sqref>
                        </c15:formulaRef>
                      </c:ext>
                    </c:extLst>
                    <c:strCache>
                      <c:ptCount val="1"/>
                      <c:pt idx="0">
                        <c:v>Q3 !2018!</c:v>
                      </c:pt>
                    </c:strCache>
                  </c:strRef>
                </c:tx>
                <c:spPr>
                  <a:solidFill>
                    <a:schemeClr val="accent6"/>
                  </a:solidFill>
                  <a:ln>
                    <a:solidFill>
                      <a:schemeClr val="accent5"/>
                    </a:solid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Kvartalsrapportering!$J$6:$J$24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B-FBF9-42E4-B137-58A7796EB00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Kvartalsrapportering!$K$5</c15:sqref>
                        </c15:formulaRef>
                      </c:ext>
                    </c:extLst>
                    <c:strCache>
                      <c:ptCount val="1"/>
                      <c:pt idx="0">
                        <c:v>Q4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Kvartalsrapportering!$K$6:$K$24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0-FBF9-42E4-B137-58A7796EB00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Kvartalsrapportering!$L$5</c15:sqref>
                        </c15:formulaRef>
                      </c:ext>
                    </c:extLst>
                    <c:strCache>
                      <c:ptCount val="1"/>
                      <c:pt idx="0">
                        <c:v>Helår 2019</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Kvartalsrapportering!$L$6:$L$24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C-FBF9-42E4-B137-58A7796EB00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Kvartalsrapportering!$M$5</c15:sqref>
                        </c15:formulaRef>
                      </c:ext>
                    </c:extLst>
                    <c:strCache>
                      <c:ptCount val="1"/>
                      <c:pt idx="0">
                        <c:v>Q1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Kvartalsrapportering!$M$6:$M$24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1-FBF9-42E4-B137-58A7796EB00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Kvartalsrapportering!$N$5</c15:sqref>
                        </c15:formulaRef>
                      </c:ext>
                    </c:extLst>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Kvartalsrapportering!$N$6:$N$24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2-FBF9-42E4-B137-58A7796EB00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Kvartalsrapportering!$O$5</c15:sqref>
                        </c15:formulaRef>
                      </c:ext>
                    </c:extLst>
                    <c:strCache>
                      <c:ptCount val="1"/>
                      <c:pt idx="0">
                        <c:v>Q3 2020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Kvartalsrapportering!$O$6:$O$24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FBF9-42E4-B137-58A7796EB009}"/>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Kvartalsrapportering!$P$5</c15:sqref>
                        </c15:formulaRef>
                      </c:ext>
                    </c:extLst>
                    <c:strCache>
                      <c:ptCount val="1"/>
                      <c:pt idx="0">
                        <c:v>Q4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Kvartalsrapportering!$P$6:$P$24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D-FBF9-42E4-B137-58A7796EB009}"/>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Kvartalsrapportering!$Q$5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Kvartalsrapportering!$Q$6:$Q$24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E-FBF9-42E4-B137-58A7796EB009}"/>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Kvartalsrapportering!$R$5</c15:sqref>
                        </c15:formulaRef>
                      </c:ext>
                    </c:extLst>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Kvartalsrapportering!$R$6:$R$24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F-FBF9-42E4-B137-58A7796EB009}"/>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Kvartalsrapportering!$S$5</c15:sqref>
                        </c15:formulaRef>
                      </c:ext>
                    </c:extLst>
                    <c:strCache>
                      <c:ptCount val="1"/>
                      <c:pt idx="0">
                        <c:v>Q2 2021</c:v>
                      </c:pt>
                    </c:strCache>
                  </c:strRef>
                </c:tx>
                <c:spPr>
                  <a:solidFill>
                    <a:schemeClr val="accent4">
                      <a:shade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Kvartalsrapportering!$S$6:$S$24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0-FBF9-42E4-B137-58A7796EB009}"/>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Kvartalsrapportering!$T$5</c15:sqref>
                        </c15:formulaRef>
                      </c:ext>
                    </c:extLst>
                    <c:strCache>
                      <c:ptCount val="1"/>
                      <c:pt idx="0">
                        <c:v>Q3 2021</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Kvartalsrapportering!$T$6:$T$24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1-FBF9-42E4-B137-58A7796EB009}"/>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Kvartalsrapportering!$U$5</c15:sqref>
                        </c15:formulaRef>
                      </c:ext>
                    </c:extLst>
                    <c:strCache>
                      <c:ptCount val="1"/>
                      <c:pt idx="0">
                        <c:v>Q4 2021</c:v>
                      </c:pt>
                    </c:strCache>
                  </c:strRef>
                </c:tx>
                <c:spPr>
                  <a:solidFill>
                    <a:schemeClr val="accent4">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Kvartalsrapportering!$U$6:$U$24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2-FBF9-42E4-B137-58A7796EB009}"/>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Kvartalsrapportering!$V$5</c15:sqref>
                        </c15:formulaRef>
                      </c:ext>
                    </c:extLst>
                    <c:strCache>
                      <c:ptCount val="1"/>
                      <c:pt idx="0">
                        <c:v>Helår 2021</c:v>
                      </c:pt>
                    </c:strCache>
                  </c:strRef>
                </c:tx>
                <c:spPr>
                  <a:solidFill>
                    <a:schemeClr val="accent4">
                      <a:shade val="3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Kvartalsrapportering!$B$6:$B$24</c15:sqref>
                        </c15:formulaRef>
                      </c:ext>
                    </c:extLst>
                    <c:strCache>
                      <c:ptCount val="1"/>
                      <c:pt idx="0">
                        <c:v>VoO (före 2019)</c:v>
                      </c:pt>
                    </c:strCache>
                  </c:strRef>
                </c:cat>
                <c:val>
                  <c:numRef>
                    <c:extLst xmlns:c15="http://schemas.microsoft.com/office/drawing/2012/chart">
                      <c:ext xmlns:c15="http://schemas.microsoft.com/office/drawing/2012/chart" uri="{02D57815-91ED-43cb-92C2-25804820EDAC}">
                        <c15:formulaRef>
                          <c15:sqref>Kvartalsrapportering!$V$6:$V$24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13-FBF9-42E4-B137-58A7796EB009}"/>
                  </c:ext>
                </c:extLst>
              </c15:ser>
            </c15:filteredBarSeries>
          </c:ext>
        </c:extLst>
      </c:barChart>
      <c:catAx>
        <c:axId val="178038272"/>
        <c:scaling>
          <c:orientation val="minMax"/>
        </c:scaling>
        <c:delete val="1"/>
        <c:axPos val="b"/>
        <c:numFmt formatCode="General" sourceLinked="1"/>
        <c:majorTickMark val="none"/>
        <c:minorTickMark val="none"/>
        <c:tickLblPos val="nextTo"/>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dirty="0" smtClean="0"/>
                  <a:t>%</a:t>
                </a:r>
                <a:endParaRPr lang="sv-SE"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Produktion omsorg</a:t>
            </a:r>
            <a:endParaRPr lang="sv-SE" dirty="0"/>
          </a:p>
        </c:rich>
      </c:tx>
      <c:layout>
        <c:manualLayout>
          <c:xMode val="edge"/>
          <c:yMode val="edge"/>
          <c:x val="0.3518787863941662"/>
          <c:y val="2.579807456695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4"/>
          <c:order val="14"/>
          <c:tx>
            <c:strRef>
              <c:f>'Kommun, förv &gt; sektor, verks'!$Q$5</c:f>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Produktion omsorg</c:v>
                </c:pt>
              </c:strCache>
            </c:strRef>
          </c:cat>
          <c:val>
            <c:numRef>
              <c:f>'Kommun, förv &gt; sektor, verks'!$Q$6:$Q$29</c:f>
              <c:numCache>
                <c:formatCode>0.0</c:formatCode>
                <c:ptCount val="1"/>
                <c:pt idx="0">
                  <c:v>9.99</c:v>
                </c:pt>
              </c:numCache>
            </c:numRef>
          </c:val>
          <c:extLst xmlns:c15="http://schemas.microsoft.com/office/drawing/2012/chart">
            <c:ext xmlns:c16="http://schemas.microsoft.com/office/drawing/2014/chart" uri="{C3380CC4-5D6E-409C-BE32-E72D297353CC}">
              <c16:uniqueId val="{0000000E-0EF6-4412-AA4C-90004B5C8B23}"/>
            </c:ext>
          </c:extLst>
        </c:ser>
        <c:ser>
          <c:idx val="15"/>
          <c:order val="15"/>
          <c:tx>
            <c:strRef>
              <c:f>'Kommun, förv &gt; sektor, verks'!$R$5</c:f>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Produktion omsorg</c:v>
                </c:pt>
              </c:strCache>
            </c:strRef>
          </c:cat>
          <c:val>
            <c:numRef>
              <c:f>'Kommun, förv &gt; sektor, verks'!$R$6:$R$29</c:f>
              <c:numCache>
                <c:formatCode>0.0</c:formatCode>
                <c:ptCount val="1"/>
                <c:pt idx="0">
                  <c:v>10.58</c:v>
                </c:pt>
              </c:numCache>
            </c:numRef>
          </c:val>
          <c:extLst xmlns:c15="http://schemas.microsoft.com/office/drawing/2012/chart">
            <c:ext xmlns:c16="http://schemas.microsoft.com/office/drawing/2014/chart" uri="{C3380CC4-5D6E-409C-BE32-E72D297353CC}">
              <c16:uniqueId val="{0000000F-0EF6-4412-AA4C-90004B5C8B23}"/>
            </c:ext>
          </c:extLst>
        </c:ser>
        <c:ser>
          <c:idx val="16"/>
          <c:order val="16"/>
          <c:tx>
            <c:strRef>
              <c:f>'Kommun, förv &gt; sektor, verks'!$S$5</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Produktion omsorg</c:v>
                </c:pt>
              </c:strCache>
            </c:strRef>
          </c:cat>
          <c:val>
            <c:numRef>
              <c:f>'Kommun, förv &gt; sektor, verks'!$S$6:$S$29</c:f>
              <c:numCache>
                <c:formatCode>0.0</c:formatCode>
                <c:ptCount val="1"/>
                <c:pt idx="0">
                  <c:v>8.4927857129250199</c:v>
                </c:pt>
              </c:numCache>
            </c:numRef>
          </c:val>
          <c:extLst xmlns:c15="http://schemas.microsoft.com/office/drawing/2012/chart">
            <c:ext xmlns:c16="http://schemas.microsoft.com/office/drawing/2014/chart" uri="{C3380CC4-5D6E-409C-BE32-E72D297353CC}">
              <c16:uniqueId val="{00000010-0EF6-4412-AA4C-90004B5C8B23}"/>
            </c:ext>
          </c:extLst>
        </c:ser>
        <c:ser>
          <c:idx val="17"/>
          <c:order val="17"/>
          <c:tx>
            <c:strRef>
              <c:f>'Kommun, förv &gt; sektor, verks'!$T$5</c:f>
              <c:strCache>
                <c:ptCount val="1"/>
                <c:pt idx="0">
                  <c:v>Q3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Produktion omsorg</c:v>
                </c:pt>
              </c:strCache>
            </c:strRef>
          </c:cat>
          <c:val>
            <c:numRef>
              <c:f>'Kommun, förv &gt; sektor, verks'!$T$6:$T$29</c:f>
              <c:numCache>
                <c:formatCode>0.0</c:formatCode>
                <c:ptCount val="1"/>
                <c:pt idx="0">
                  <c:v>7.9</c:v>
                </c:pt>
              </c:numCache>
            </c:numRef>
          </c:val>
          <c:extLst xmlns:c15="http://schemas.microsoft.com/office/drawing/2012/chart">
            <c:ext xmlns:c16="http://schemas.microsoft.com/office/drawing/2014/chart" uri="{C3380CC4-5D6E-409C-BE32-E72D297353CC}">
              <c16:uniqueId val="{00000011-0EF6-4412-AA4C-90004B5C8B23}"/>
            </c:ext>
          </c:extLst>
        </c:ser>
        <c:dLbls>
          <c:dLblPos val="outEnd"/>
          <c:showLegendKey val="0"/>
          <c:showVal val="1"/>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0"/>
                <c:tx>
                  <c:strRef>
                    <c:extLst>
                      <c:ext uri="{02D57815-91ED-43cb-92C2-25804820EDAC}">
                        <c15:formulaRef>
                          <c15:sqref>'Kommun, förv &gt; sektor, verks'!$C$5</c15:sqref>
                        </c15:formulaRef>
                      </c:ext>
                    </c:extLst>
                    <c:strCache>
                      <c:ptCount val="1"/>
                      <c:pt idx="0">
                        <c:v>Q1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'Kommun, förv &gt; sektor, verks'!$B$6:$B$29</c15:sqref>
                        </c15:formulaRef>
                      </c:ext>
                    </c:extLst>
                    <c:strCache>
                      <c:ptCount val="1"/>
                      <c:pt idx="0">
                        <c:v>Produktion omsorg</c:v>
                      </c:pt>
                    </c:strCache>
                  </c:strRef>
                </c:cat>
                <c:val>
                  <c:numRef>
                    <c:extLst>
                      <c:ext uri="{02D57815-91ED-43cb-92C2-25804820EDAC}">
                        <c15:formulaRef>
                          <c15:sqref>'Kommun, förv &gt; sektor, verks'!$C$6:$C$29</c15:sqref>
                        </c15:formulaRef>
                      </c:ext>
                    </c:extLst>
                    <c:numCache>
                      <c:formatCode>General</c:formatCode>
                      <c:ptCount val="1"/>
                    </c:numCache>
                  </c:numRef>
                </c:val>
                <c:extLst>
                  <c:ext xmlns:c16="http://schemas.microsoft.com/office/drawing/2014/chart" uri="{C3380CC4-5D6E-409C-BE32-E72D297353CC}">
                    <c16:uniqueId val="{00000000-0EF6-4412-AA4C-90004B5C8B23}"/>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'Kommun, förv &gt; sektor, verks'!$D$5</c15:sqref>
                        </c15:formulaRef>
                      </c:ext>
                    </c:extLst>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verks'!$D$6:$D$29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1-0EF6-4412-AA4C-90004B5C8B23}"/>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'Kommun, förv &gt; sektor, verks'!$E$5</c15:sqref>
                        </c15:formulaRef>
                      </c:ext>
                    </c:extLst>
                    <c:strCache>
                      <c:ptCount val="1"/>
                      <c:pt idx="0">
                        <c:v>Q3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verks'!$E$6:$E$29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2-0EF6-4412-AA4C-90004B5C8B23}"/>
                  </c:ext>
                </c:extLst>
              </c15:ser>
            </c15:filteredBarSeries>
            <c15:filteredBarSeries>
              <c15:ser>
                <c:idx val="6"/>
                <c:order val="3"/>
                <c:tx>
                  <c:strRef>
                    <c:extLst xmlns:c15="http://schemas.microsoft.com/office/drawing/2012/chart">
                      <c:ext xmlns:c15="http://schemas.microsoft.com/office/drawing/2012/chart" uri="{02D57815-91ED-43cb-92C2-25804820EDAC}">
                        <c15:formulaRef>
                          <c15:sqref>'Kommun, förv &gt; sektor, verks'!$F$5</c15:sqref>
                        </c15:formulaRef>
                      </c:ext>
                    </c:extLst>
                    <c:strCache>
                      <c:ptCount val="1"/>
                      <c:pt idx="0">
                        <c:v>Q4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verks'!$F$6:$F$29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0EF6-4412-AA4C-90004B5C8B2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verks'!$G$6:$G$29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0EF6-4412-AA4C-90004B5C8B2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'Kommun, förv &gt; sektor, verks'!$H$5</c15:sqref>
                        </c15:formulaRef>
                      </c:ext>
                    </c:extLst>
                    <c:strCache>
                      <c:ptCount val="1"/>
                      <c:pt idx="0">
                        <c:v>Q1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verks'!$H$6:$H$29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5-0EF6-4412-AA4C-90004B5C8B23}"/>
                  </c:ext>
                </c:extLst>
              </c15:ser>
            </c15:filteredBarSeries>
            <c15:filteredBarSeries>
              <c15:ser>
                <c:idx val="0"/>
                <c:order val="6"/>
                <c:tx>
                  <c:strRef>
                    <c:extLst xmlns:c15="http://schemas.microsoft.com/office/drawing/2012/chart">
                      <c:ext xmlns:c15="http://schemas.microsoft.com/office/drawing/2012/chart" uri="{02D57815-91ED-43cb-92C2-25804820EDAC}">
                        <c15:formulaRef>
                          <c15:sqref>'Kommun, förv &gt; sektor, verks'!$I$5</c15:sqref>
                        </c15:formulaRef>
                      </c:ext>
                    </c:extLst>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verks'!$I$6:$I$29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6-0EF6-4412-AA4C-90004B5C8B2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'Kommun, förv &gt; sektor, verks'!$J$5</c15:sqref>
                        </c15:formulaRef>
                      </c:ext>
                    </c:extLst>
                    <c:strCache>
                      <c:ptCount val="1"/>
                      <c:pt idx="0">
                        <c:v>Q3 !2018!</c:v>
                      </c:pt>
                    </c:strCache>
                  </c:strRef>
                </c:tx>
                <c:spPr>
                  <a:solidFill>
                    <a:schemeClr val="bg1"/>
                  </a:solidFill>
                  <a:ln>
                    <a:solidFill>
                      <a:schemeClr val="accent5"/>
                    </a:solid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verks'!$J$6:$J$29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7-0EF6-4412-AA4C-90004B5C8B2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'Kommun, förv &gt; sektor, verks'!$K$5</c15:sqref>
                        </c15:formulaRef>
                      </c:ext>
                    </c:extLst>
                    <c:strCache>
                      <c:ptCount val="1"/>
                      <c:pt idx="0">
                        <c:v>Q4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verks'!$K$6:$K$29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8-0EF6-4412-AA4C-90004B5C8B2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0EF6-4412-AA4C-90004B5C8B2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'Kommun, förv &gt; sektor, verks'!$M$5</c15:sqref>
                        </c15:formulaRef>
                      </c:ext>
                    </c:extLst>
                    <c:strCache>
                      <c:ptCount val="1"/>
                      <c:pt idx="0">
                        <c:v>Q1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verks'!$M$6:$M$29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A-0EF6-4412-AA4C-90004B5C8B2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'Kommun, förv &gt; sektor, verks'!$N$5</c15:sqref>
                        </c15:formulaRef>
                      </c:ext>
                    </c:extLst>
                    <c:strCache>
                      <c:ptCount val="1"/>
                      <c:pt idx="0">
                        <c:v>Q2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verks'!$N$6:$N$29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B-0EF6-4412-AA4C-90004B5C8B2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'Kommun, förv &gt; sektor, verks'!$O$5</c15:sqref>
                        </c15:formulaRef>
                      </c:ext>
                    </c:extLst>
                    <c:strCache>
                      <c:ptCount val="1"/>
                      <c:pt idx="0">
                        <c:v>Q3 2020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verks'!$O$6:$O$29</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C-0EF6-4412-AA4C-90004B5C8B2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'Kommun, förv &gt; sektor, verks'!$P$5</c15:sqref>
                        </c15:formulaRef>
                      </c:ext>
                    </c:extLst>
                    <c:strCache>
                      <c:ptCount val="1"/>
                      <c:pt idx="0">
                        <c:v>Q4 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verks'!$P$6:$P$29</c15:sqref>
                        </c15:formulaRef>
                      </c:ext>
                    </c:extLst>
                    <c:numCache>
                      <c:formatCode>0.0</c:formatCode>
                      <c:ptCount val="1"/>
                      <c:pt idx="0">
                        <c:v>9.94</c:v>
                      </c:pt>
                    </c:numCache>
                  </c:numRef>
                </c:val>
                <c:extLst xmlns:c15="http://schemas.microsoft.com/office/drawing/2012/chart">
                  <c:ext xmlns:c16="http://schemas.microsoft.com/office/drawing/2014/chart" uri="{C3380CC4-5D6E-409C-BE32-E72D297353CC}">
                    <c16:uniqueId val="{0000000D-0EF6-4412-AA4C-90004B5C8B23}"/>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12-0EF6-4412-AA4C-90004B5C8B23}"/>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Produktion omsorg</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0EF6-4412-AA4C-90004B5C8B23}"/>
                  </c:ext>
                </c:extLst>
              </c15:ser>
            </c15:filteredBarSeries>
          </c:ext>
        </c:extLst>
      </c:barChart>
      <c:catAx>
        <c:axId val="178038272"/>
        <c:scaling>
          <c:orientation val="minMax"/>
        </c:scaling>
        <c:delete val="1"/>
        <c:axPos val="b"/>
        <c:numFmt formatCode="General" sourceLinked="1"/>
        <c:majorTickMark val="none"/>
        <c:minorTickMark val="none"/>
        <c:tickLblPos val="nextTo"/>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manualLayout>
          <c:xMode val="edge"/>
          <c:yMode val="edge"/>
          <c:x val="0.75575207179611947"/>
          <c:y val="0.48183817128589446"/>
          <c:w val="0.24276425163739535"/>
          <c:h val="0.245685354255333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IFO &gt;</a:t>
            </a:r>
            <a:r>
              <a:rPr lang="sv-SE" baseline="0" dirty="0" smtClean="0"/>
              <a:t> Myndighet</a:t>
            </a:r>
            <a:endParaRPr lang="sv-SE" dirty="0"/>
          </a:p>
        </c:rich>
      </c:tx>
      <c:layout>
        <c:manualLayout>
          <c:xMode val="edge"/>
          <c:yMode val="edge"/>
          <c:x val="0.3518787863941662"/>
          <c:y val="2.579807456695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verks'!$B$6:$B$29</c:f>
              <c:strCache>
                <c:ptCount val="1"/>
                <c:pt idx="0">
                  <c:v>IFO &gt; Myndighet</c:v>
                </c:pt>
              </c:strCache>
            </c:strRef>
          </c:cat>
          <c:val>
            <c:numRef>
              <c:f>'Kommun, förv &gt; sektor, verks'!$C$6:$C$29</c:f>
              <c:numCache>
                <c:formatCode>General</c:formatCode>
                <c:ptCount val="1"/>
                <c:pt idx="0">
                  <c:v>10.7</c:v>
                </c:pt>
              </c:numCache>
            </c:numRef>
          </c:val>
          <c:extLst xmlns:c15="http://schemas.microsoft.com/office/drawing/2012/chart">
            <c:ext xmlns:c16="http://schemas.microsoft.com/office/drawing/2014/chart" uri="{C3380CC4-5D6E-409C-BE32-E72D297353CC}">
              <c16:uniqueId val="{00000000-1094-4C7E-BAF0-01A5C564DF94}"/>
            </c:ext>
          </c:extLst>
        </c:ser>
        <c:ser>
          <c:idx val="2"/>
          <c:order val="1"/>
          <c:tx>
            <c:strRef>
              <c:f>'Kommun, förv &gt; sektor, verks'!$D$5</c:f>
              <c:strCache>
                <c:ptCount val="1"/>
                <c:pt idx="0">
                  <c:v>Q2 2018</c:v>
                </c:pt>
              </c:strCache>
            </c:strRef>
          </c:tx>
          <c:spPr>
            <a:solidFill>
              <a:schemeClr val="accent3"/>
            </a:solidFill>
            <a:ln>
              <a:noFill/>
            </a:ln>
            <a:effectLst/>
          </c:spPr>
          <c:invertIfNegative val="0"/>
          <c:cat>
            <c:strRef>
              <c:f>'Kommun, förv &gt; sektor, verks'!$B$6:$B$29</c:f>
              <c:strCache>
                <c:ptCount val="1"/>
                <c:pt idx="0">
                  <c:v>IFO &gt; Myndighet</c:v>
                </c:pt>
              </c:strCache>
            </c:strRef>
          </c:cat>
          <c:val>
            <c:numRef>
              <c:f>'Kommun, förv &gt; sektor, verks'!$D$6:$D$29</c:f>
              <c:numCache>
                <c:formatCode>General</c:formatCode>
                <c:ptCount val="1"/>
                <c:pt idx="0">
                  <c:v>7.2</c:v>
                </c:pt>
              </c:numCache>
            </c:numRef>
          </c:val>
          <c:extLst xmlns:c15="http://schemas.microsoft.com/office/drawing/2012/chart">
            <c:ext xmlns:c16="http://schemas.microsoft.com/office/drawing/2014/chart" uri="{C3380CC4-5D6E-409C-BE32-E72D297353CC}">
              <c16:uniqueId val="{00000001-1094-4C7E-BAF0-01A5C564DF94}"/>
            </c:ext>
          </c:extLst>
        </c:ser>
        <c:ser>
          <c:idx val="3"/>
          <c:order val="2"/>
          <c:tx>
            <c:strRef>
              <c:f>'Kommun, förv &gt; sektor, verks'!$E$5</c:f>
              <c:strCache>
                <c:ptCount val="1"/>
                <c:pt idx="0">
                  <c:v>Q3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IFO &gt; Myndighet</c:v>
                </c:pt>
              </c:strCache>
            </c:strRef>
          </c:cat>
          <c:val>
            <c:numRef>
              <c:f>'Kommun, förv &gt; sektor, verks'!$E$6:$E$29</c:f>
              <c:numCache>
                <c:formatCode>General</c:formatCode>
                <c:ptCount val="1"/>
                <c:pt idx="0">
                  <c:v>4.9000000000000004</c:v>
                </c:pt>
              </c:numCache>
            </c:numRef>
          </c:val>
          <c:extLst xmlns:c15="http://schemas.microsoft.com/office/drawing/2012/chart">
            <c:ext xmlns:c16="http://schemas.microsoft.com/office/drawing/2014/chart" uri="{C3380CC4-5D6E-409C-BE32-E72D297353CC}">
              <c16:uniqueId val="{00000002-1094-4C7E-BAF0-01A5C564DF94}"/>
            </c:ext>
          </c:extLst>
        </c:ser>
        <c:ser>
          <c:idx val="6"/>
          <c:order val="3"/>
          <c:tx>
            <c:strRef>
              <c:f>'Kommun, förv &gt; sektor, verks'!$F$5</c:f>
              <c:strCache>
                <c:ptCount val="1"/>
                <c:pt idx="0">
                  <c:v>Q4 2018</c:v>
                </c:pt>
              </c:strCache>
            </c:strRef>
          </c:tx>
          <c:spPr>
            <a:solidFill>
              <a:schemeClr val="accent3"/>
            </a:solidFill>
            <a:ln>
              <a:noFill/>
            </a:ln>
            <a:effectLst/>
          </c:spPr>
          <c:invertIfNegative val="0"/>
          <c:cat>
            <c:strRef>
              <c:f>'Kommun, förv &gt; sektor, verks'!$B$6:$B$29</c:f>
              <c:strCache>
                <c:ptCount val="1"/>
                <c:pt idx="0">
                  <c:v>IFO &gt; Myndighet</c:v>
                </c:pt>
              </c:strCache>
            </c:strRef>
          </c:cat>
          <c:val>
            <c:numRef>
              <c:f>'Kommun, förv &gt; sektor, verks'!$F$6:$F$29</c:f>
              <c:numCache>
                <c:formatCode>General</c:formatCode>
                <c:ptCount val="1"/>
                <c:pt idx="0">
                  <c:v>7.4</c:v>
                </c:pt>
              </c:numCache>
            </c:numRef>
          </c:val>
          <c:extLst xmlns:c15="http://schemas.microsoft.com/office/drawing/2012/chart">
            <c:ext xmlns:c16="http://schemas.microsoft.com/office/drawing/2014/chart" uri="{C3380CC4-5D6E-409C-BE32-E72D297353CC}">
              <c16:uniqueId val="{00000003-1094-4C7E-BAF0-01A5C564DF94}"/>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verks'!$B$6:$B$29</c:f>
              <c:strCache>
                <c:ptCount val="1"/>
                <c:pt idx="0">
                  <c:v>IFO &gt; Myndighet</c:v>
                </c:pt>
              </c:strCache>
            </c:strRef>
          </c:cat>
          <c:val>
            <c:numRef>
              <c:f>'Kommun, förv &gt; sektor, verks'!$H$6:$H$29</c:f>
              <c:numCache>
                <c:formatCode>0.0</c:formatCode>
                <c:ptCount val="1"/>
                <c:pt idx="0">
                  <c:v>7.2</c:v>
                </c:pt>
              </c:numCache>
            </c:numRef>
          </c:val>
          <c:extLst xmlns:c15="http://schemas.microsoft.com/office/drawing/2012/chart">
            <c:ext xmlns:c16="http://schemas.microsoft.com/office/drawing/2014/chart" uri="{C3380CC4-5D6E-409C-BE32-E72D297353CC}">
              <c16:uniqueId val="{00000005-1094-4C7E-BAF0-01A5C564DF94}"/>
            </c:ext>
          </c:extLst>
        </c:ser>
        <c:ser>
          <c:idx val="0"/>
          <c:order val="6"/>
          <c:tx>
            <c:strRef>
              <c:f>'Kommun, förv &gt; sektor, verks'!$I$5</c:f>
              <c:strCache>
                <c:ptCount val="1"/>
                <c:pt idx="0">
                  <c:v>Q2 2019</c:v>
                </c:pt>
              </c:strCache>
            </c:strRef>
          </c:tx>
          <c:spPr>
            <a:solidFill>
              <a:schemeClr val="accent6"/>
            </a:solidFill>
            <a:ln>
              <a:noFill/>
            </a:ln>
            <a:effectLst/>
          </c:spPr>
          <c:invertIfNegative val="0"/>
          <c:cat>
            <c:strRef>
              <c:f>'Kommun, förv &gt; sektor, verks'!$B$6:$B$29</c:f>
              <c:strCache>
                <c:ptCount val="1"/>
                <c:pt idx="0">
                  <c:v>IFO &gt; Myndighet</c:v>
                </c:pt>
              </c:strCache>
            </c:strRef>
          </c:cat>
          <c:val>
            <c:numRef>
              <c:f>'Kommun, förv &gt; sektor, verks'!$I$6:$I$29</c:f>
              <c:numCache>
                <c:formatCode>0.0</c:formatCode>
                <c:ptCount val="1"/>
                <c:pt idx="0">
                  <c:v>6.7</c:v>
                </c:pt>
              </c:numCache>
            </c:numRef>
          </c:val>
          <c:extLst xmlns:c15="http://schemas.microsoft.com/office/drawing/2012/chart">
            <c:ext xmlns:c16="http://schemas.microsoft.com/office/drawing/2014/chart" uri="{C3380CC4-5D6E-409C-BE32-E72D297353CC}">
              <c16:uniqueId val="{00000006-1094-4C7E-BAF0-01A5C564DF94}"/>
            </c:ext>
          </c:extLst>
        </c:ser>
        <c:ser>
          <c:idx val="7"/>
          <c:order val="7"/>
          <c:tx>
            <c:strRef>
              <c:f>'Kommun, förv &gt; sektor, verks'!$J$5</c:f>
              <c:strCache>
                <c:ptCount val="1"/>
                <c:pt idx="0">
                  <c:v>Q3 !2018!</c:v>
                </c:pt>
              </c:strCache>
            </c:strRef>
          </c:tx>
          <c:spPr>
            <a:solidFill>
              <a:schemeClr val="bg1"/>
            </a:solidFill>
            <a:ln>
              <a:solidFill>
                <a:schemeClr val="accent5"/>
              </a:solidFill>
              <a:prstDash val="sysDash"/>
            </a:ln>
            <a:effectLst/>
          </c:spPr>
          <c:invertIfNegative val="0"/>
          <c:cat>
            <c:strRef>
              <c:f>'Kommun, förv &gt; sektor, verks'!$B$6:$B$29</c:f>
              <c:strCache>
                <c:ptCount val="1"/>
                <c:pt idx="0">
                  <c:v>IFO &gt; Myndighet</c:v>
                </c:pt>
              </c:strCache>
            </c:strRef>
          </c:cat>
          <c:val>
            <c:numRef>
              <c:f>'Kommun, förv &gt; sektor, verks'!$J$6:$J$29</c:f>
              <c:numCache>
                <c:formatCode>0.0</c:formatCode>
                <c:ptCount val="1"/>
                <c:pt idx="0">
                  <c:v>4.9000000000000004</c:v>
                </c:pt>
              </c:numCache>
            </c:numRef>
          </c:val>
          <c:extLst xmlns:c15="http://schemas.microsoft.com/office/drawing/2012/chart">
            <c:ext xmlns:c16="http://schemas.microsoft.com/office/drawing/2014/chart" uri="{C3380CC4-5D6E-409C-BE32-E72D297353CC}">
              <c16:uniqueId val="{00000007-1094-4C7E-BAF0-01A5C564DF94}"/>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verks'!$B$6:$B$29</c:f>
              <c:strCache>
                <c:ptCount val="1"/>
                <c:pt idx="0">
                  <c:v>IFO &gt; Myndighet</c:v>
                </c:pt>
              </c:strCache>
            </c:strRef>
          </c:cat>
          <c:val>
            <c:numRef>
              <c:f>'Kommun, förv &gt; sektor, verks'!$K$6:$K$29</c:f>
              <c:numCache>
                <c:formatCode>0.0</c:formatCode>
                <c:ptCount val="1"/>
                <c:pt idx="0">
                  <c:v>8.44</c:v>
                </c:pt>
              </c:numCache>
            </c:numRef>
          </c:val>
          <c:extLst xmlns:c15="http://schemas.microsoft.com/office/drawing/2012/chart">
            <c:ext xmlns:c16="http://schemas.microsoft.com/office/drawing/2014/chart" uri="{C3380CC4-5D6E-409C-BE32-E72D297353CC}">
              <c16:uniqueId val="{00000008-1094-4C7E-BAF0-01A5C564DF94}"/>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verks'!$B$6:$B$29</c:f>
              <c:strCache>
                <c:ptCount val="1"/>
                <c:pt idx="0">
                  <c:v>IFO &gt; Myndighet</c:v>
                </c:pt>
              </c:strCache>
            </c:strRef>
          </c:cat>
          <c:val>
            <c:numRef>
              <c:f>'Kommun, förv &gt; sektor, verks'!$M$6:$M$29</c:f>
              <c:numCache>
                <c:formatCode>0.0</c:formatCode>
                <c:ptCount val="1"/>
                <c:pt idx="0">
                  <c:v>10.31</c:v>
                </c:pt>
              </c:numCache>
            </c:numRef>
          </c:val>
          <c:extLst xmlns:c15="http://schemas.microsoft.com/office/drawing/2012/chart">
            <c:ext xmlns:c16="http://schemas.microsoft.com/office/drawing/2014/chart" uri="{C3380CC4-5D6E-409C-BE32-E72D297353CC}">
              <c16:uniqueId val="{0000000A-1094-4C7E-BAF0-01A5C564DF94}"/>
            </c:ext>
          </c:extLst>
        </c:ser>
        <c:ser>
          <c:idx val="11"/>
          <c:order val="11"/>
          <c:tx>
            <c:strRef>
              <c:f>'Kommun, förv &gt; sektor, verks'!$N$5</c:f>
              <c:strCache>
                <c:ptCount val="1"/>
                <c:pt idx="0">
                  <c:v>Q2 2020</c:v>
                </c:pt>
              </c:strCache>
            </c:strRef>
          </c:tx>
          <c:spPr>
            <a:solidFill>
              <a:schemeClr val="accent5"/>
            </a:solidFill>
            <a:ln>
              <a:noFill/>
            </a:ln>
            <a:effectLst/>
          </c:spPr>
          <c:invertIfNegative val="0"/>
          <c:cat>
            <c:strRef>
              <c:f>'Kommun, förv &gt; sektor, verks'!$B$6:$B$29</c:f>
              <c:strCache>
                <c:ptCount val="1"/>
                <c:pt idx="0">
                  <c:v>IFO &gt; Myndighet</c:v>
                </c:pt>
              </c:strCache>
            </c:strRef>
          </c:cat>
          <c:val>
            <c:numRef>
              <c:f>'Kommun, förv &gt; sektor, verks'!$N$6:$N$29</c:f>
              <c:numCache>
                <c:formatCode>0.0</c:formatCode>
                <c:ptCount val="1"/>
                <c:pt idx="0">
                  <c:v>9.52</c:v>
                </c:pt>
              </c:numCache>
            </c:numRef>
          </c:val>
          <c:extLst xmlns:c15="http://schemas.microsoft.com/office/drawing/2012/chart">
            <c:ext xmlns:c16="http://schemas.microsoft.com/office/drawing/2014/chart" uri="{C3380CC4-5D6E-409C-BE32-E72D297353CC}">
              <c16:uniqueId val="{0000000B-1094-4C7E-BAF0-01A5C564DF94}"/>
            </c:ext>
          </c:extLst>
        </c:ser>
        <c:ser>
          <c:idx val="12"/>
          <c:order val="12"/>
          <c:tx>
            <c:strRef>
              <c:f>'Kommun, förv &gt; sektor, verks'!$O$5</c:f>
              <c:strCache>
                <c:ptCount val="1"/>
                <c:pt idx="0">
                  <c:v>Q3 2020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IFO &gt; Myndighet</c:v>
                </c:pt>
              </c:strCache>
            </c:strRef>
          </c:cat>
          <c:val>
            <c:numRef>
              <c:f>'Kommun, förv &gt; sektor, verks'!$O$6:$O$29</c:f>
              <c:numCache>
                <c:formatCode>0.0</c:formatCode>
                <c:ptCount val="1"/>
                <c:pt idx="0">
                  <c:v>7.58</c:v>
                </c:pt>
              </c:numCache>
            </c:numRef>
          </c:val>
          <c:extLst xmlns:c15="http://schemas.microsoft.com/office/drawing/2012/chart">
            <c:ext xmlns:c16="http://schemas.microsoft.com/office/drawing/2014/chart" uri="{C3380CC4-5D6E-409C-BE32-E72D297353CC}">
              <c16:uniqueId val="{0000000C-1094-4C7E-BAF0-01A5C564DF94}"/>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verks'!$B$6:$B$29</c:f>
              <c:strCache>
                <c:ptCount val="1"/>
                <c:pt idx="0">
                  <c:v>IFO &gt; Myndighet</c:v>
                </c:pt>
              </c:strCache>
            </c:strRef>
          </c:cat>
          <c:val>
            <c:numRef>
              <c:f>'Kommun, förv &gt; sektor, verks'!$P$6:$P$29</c:f>
              <c:numCache>
                <c:formatCode>0.0</c:formatCode>
                <c:ptCount val="1"/>
                <c:pt idx="0">
                  <c:v>7.19</c:v>
                </c:pt>
              </c:numCache>
            </c:numRef>
          </c:val>
          <c:extLst xmlns:c15="http://schemas.microsoft.com/office/drawing/2012/chart">
            <c:ext xmlns:c16="http://schemas.microsoft.com/office/drawing/2014/chart" uri="{C3380CC4-5D6E-409C-BE32-E72D297353CC}">
              <c16:uniqueId val="{0000000D-1094-4C7E-BAF0-01A5C564DF94}"/>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verks'!$B$6:$B$29</c:f>
              <c:strCache>
                <c:ptCount val="1"/>
                <c:pt idx="0">
                  <c:v>IFO &gt; Myndighet</c:v>
                </c:pt>
              </c:strCache>
            </c:strRef>
          </c:cat>
          <c:val>
            <c:numRef>
              <c:f>'Kommun, förv &gt; sektor, verks'!$R$6:$R$29</c:f>
              <c:numCache>
                <c:formatCode>0.0</c:formatCode>
                <c:ptCount val="1"/>
                <c:pt idx="0">
                  <c:v>8.1999999999999993</c:v>
                </c:pt>
              </c:numCache>
            </c:numRef>
          </c:val>
          <c:extLst xmlns:c15="http://schemas.microsoft.com/office/drawing/2012/chart">
            <c:ext xmlns:c16="http://schemas.microsoft.com/office/drawing/2014/chart" uri="{C3380CC4-5D6E-409C-BE32-E72D297353CC}">
              <c16:uniqueId val="{0000000F-1094-4C7E-BAF0-01A5C564DF94}"/>
            </c:ext>
          </c:extLst>
        </c:ser>
        <c:ser>
          <c:idx val="16"/>
          <c:order val="16"/>
          <c:tx>
            <c:strRef>
              <c:f>'Kommun, förv &gt; sektor, verks'!$S$5</c:f>
              <c:strCache>
                <c:ptCount val="1"/>
                <c:pt idx="0">
                  <c:v>Q2 2021</c:v>
                </c:pt>
              </c:strCache>
            </c:strRef>
          </c:tx>
          <c:spPr>
            <a:solidFill>
              <a:schemeClr val="accent2"/>
            </a:solidFill>
            <a:ln>
              <a:noFill/>
            </a:ln>
            <a:effectLst/>
          </c:spPr>
          <c:invertIfNegative val="0"/>
          <c:cat>
            <c:strRef>
              <c:f>'Kommun, förv &gt; sektor, verks'!$B$6:$B$29</c:f>
              <c:strCache>
                <c:ptCount val="1"/>
                <c:pt idx="0">
                  <c:v>IFO &gt; Myndighet</c:v>
                </c:pt>
              </c:strCache>
            </c:strRef>
          </c:cat>
          <c:val>
            <c:numRef>
              <c:f>'Kommun, förv &gt; sektor, verks'!$S$6:$S$29</c:f>
              <c:numCache>
                <c:formatCode>0.0</c:formatCode>
                <c:ptCount val="1"/>
                <c:pt idx="0">
                  <c:v>9.3865272514369593</c:v>
                </c:pt>
              </c:numCache>
            </c:numRef>
          </c:val>
          <c:extLst xmlns:c15="http://schemas.microsoft.com/office/drawing/2012/chart">
            <c:ext xmlns:c16="http://schemas.microsoft.com/office/drawing/2014/chart" uri="{C3380CC4-5D6E-409C-BE32-E72D297353CC}">
              <c16:uniqueId val="{00000010-1094-4C7E-BAF0-01A5C564DF94}"/>
            </c:ext>
          </c:extLst>
        </c:ser>
        <c:ser>
          <c:idx val="17"/>
          <c:order val="17"/>
          <c:tx>
            <c:strRef>
              <c:f>'Kommun, förv &gt; sektor, verks'!$T$5</c:f>
              <c:strCache>
                <c:ptCount val="1"/>
                <c:pt idx="0">
                  <c:v>Q3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 förv &gt; sektor, verks'!$B$6:$B$29</c:f>
              <c:strCache>
                <c:ptCount val="1"/>
                <c:pt idx="0">
                  <c:v>IFO &gt; Myndighet</c:v>
                </c:pt>
              </c:strCache>
            </c:strRef>
          </c:cat>
          <c:val>
            <c:numRef>
              <c:f>'Kommun, förv &gt; sektor, verks'!$T$6:$T$29</c:f>
              <c:numCache>
                <c:formatCode>0.0</c:formatCode>
                <c:ptCount val="1"/>
                <c:pt idx="0">
                  <c:v>4.5999999999999996</c:v>
                </c:pt>
              </c:numCache>
            </c:numRef>
          </c:val>
          <c:extLst xmlns:c15="http://schemas.microsoft.com/office/drawing/2012/chart">
            <c:ext xmlns:c16="http://schemas.microsoft.com/office/drawing/2014/chart" uri="{C3380CC4-5D6E-409C-BE32-E72D297353CC}">
              <c16:uniqueId val="{00000011-1094-4C7E-BAF0-01A5C564DF94}"/>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verks'!$B$6:$B$29</c15:sqref>
                        </c15:formulaRef>
                      </c:ext>
                    </c:extLst>
                    <c:strCache>
                      <c:ptCount val="1"/>
                      <c:pt idx="0">
                        <c:v>IFO &gt; Myndighet</c:v>
                      </c:pt>
                    </c:strCache>
                  </c:strRef>
                </c:cat>
                <c:val>
                  <c:numRef>
                    <c:extLst>
                      <c:ext uri="{02D57815-91ED-43cb-92C2-25804820EDAC}">
                        <c15:formulaRef>
                          <c15:sqref>'Kommun, förv &gt; sektor, verks'!$G$6:$G$29</c15:sqref>
                        </c15:formulaRef>
                      </c:ext>
                    </c:extLst>
                    <c:numCache>
                      <c:formatCode>General</c:formatCode>
                      <c:ptCount val="1"/>
                      <c:pt idx="0">
                        <c:v>7.6</c:v>
                      </c:pt>
                    </c:numCache>
                  </c:numRef>
                </c:val>
                <c:extLst>
                  <c:ext xmlns:c16="http://schemas.microsoft.com/office/drawing/2014/chart" uri="{C3380CC4-5D6E-409C-BE32-E72D297353CC}">
                    <c16:uniqueId val="{00000004-1094-4C7E-BAF0-01A5C564DF9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'Kommun, förv &gt; sektor, verks'!$L$6:$L$29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1094-4C7E-BAF0-01A5C564DF9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'Kommun, förv &gt; sektor, verks'!$Q$6:$Q$29</c15:sqref>
                        </c15:formulaRef>
                      </c:ext>
                    </c:extLst>
                    <c:numCache>
                      <c:formatCode>0.0</c:formatCode>
                      <c:ptCount val="1"/>
                      <c:pt idx="0">
                        <c:v>7.13</c:v>
                      </c:pt>
                    </c:numCache>
                  </c:numRef>
                </c:val>
                <c:extLst xmlns:c15="http://schemas.microsoft.com/office/drawing/2012/chart">
                  <c:ext xmlns:c16="http://schemas.microsoft.com/office/drawing/2014/chart" uri="{C3380CC4-5D6E-409C-BE32-E72D297353CC}">
                    <c16:uniqueId val="{0000000E-1094-4C7E-BAF0-01A5C564DF94}"/>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'Kommun, förv &gt; sektor, verks'!$U$6:$U$29</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12-1094-4C7E-BAF0-01A5C564DF94}"/>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verks'!$B$6:$B$29</c15:sqref>
                        </c15:formulaRef>
                      </c:ext>
                    </c:extLst>
                    <c:strCache>
                      <c:ptCount val="1"/>
                      <c:pt idx="0">
                        <c:v>IFO &gt; Myndighet</c:v>
                      </c:pt>
                    </c:strCache>
                  </c:strRef>
                </c:cat>
                <c:val>
                  <c:numRef>
                    <c:extLst xmlns:c15="http://schemas.microsoft.com/office/drawing/2012/chart">
                      <c:ext xmlns:c15="http://schemas.microsoft.com/office/drawing/2012/chart" uri="{02D57815-91ED-43cb-92C2-25804820EDAC}">
                        <c15:formulaRef>
                          <c15:sqref>'Kommun, förv &gt; sektor, verks'!$V$6:$V$29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1094-4C7E-BAF0-01A5C564DF94}"/>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layout>
        <c:manualLayout>
          <c:xMode val="edge"/>
          <c:yMode val="edge"/>
          <c:x val="0.87639346268350571"/>
          <c:y val="3.3995787951655754E-2"/>
          <c:w val="0.11790203047197076"/>
          <c:h val="0.932307563350988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smtClean="0"/>
              <a:t>Samhälle och V-stöd i ett längre perspektiv,</a:t>
            </a:r>
            <a:r>
              <a:rPr lang="sv-SE" baseline="0" dirty="0" smtClean="0"/>
              <a:t> 2018-2021</a:t>
            </a:r>
            <a:endParaRPr lang="sv-SE" dirty="0"/>
          </a:p>
        </c:rich>
      </c:tx>
      <c:layout>
        <c:manualLayout>
          <c:xMode val="edge"/>
          <c:yMode val="edge"/>
          <c:x val="0.26982813722189114"/>
          <c:y val="6.31546841162073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6.8396194058880158E-2"/>
          <c:y val="0.26469556306415781"/>
          <c:w val="0.91651286764447737"/>
          <c:h val="0.67605458917500494"/>
        </c:manualLayout>
      </c:layout>
      <c:barChart>
        <c:barDir val="col"/>
        <c:grouping val="clustered"/>
        <c:varyColors val="0"/>
        <c:ser>
          <c:idx val="2"/>
          <c:order val="0"/>
          <c:tx>
            <c:strRef>
              <c:f>'Kommun, förv &gt; sektor, verks'!$C$5</c:f>
              <c:strCache>
                <c:ptCount val="1"/>
                <c:pt idx="0">
                  <c:v>Q1 2018</c:v>
                </c:pt>
              </c:strCache>
            </c:strRef>
          </c:tx>
          <c:spPr>
            <a:solidFill>
              <a:schemeClr val="accent3"/>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verks'!$C$6:$C$27</c:f>
              <c:numCache>
                <c:formatCode>General</c:formatCode>
                <c:ptCount val="6"/>
                <c:pt idx="0">
                  <c:v>9.6</c:v>
                </c:pt>
                <c:pt idx="1">
                  <c:v>9.1</c:v>
                </c:pt>
                <c:pt idx="2">
                  <c:v>8.6999999999999993</c:v>
                </c:pt>
                <c:pt idx="3">
                  <c:v>10.5</c:v>
                </c:pt>
                <c:pt idx="4">
                  <c:v>0</c:v>
                </c:pt>
                <c:pt idx="5">
                  <c:v>0</c:v>
                </c:pt>
              </c:numCache>
            </c:numRef>
          </c:val>
          <c:extLst xmlns:c15="http://schemas.microsoft.com/office/drawing/2012/chart">
            <c:ext xmlns:c16="http://schemas.microsoft.com/office/drawing/2014/chart" uri="{C3380CC4-5D6E-409C-BE32-E72D297353CC}">
              <c16:uniqueId val="{00000000-069F-47F2-AED0-38FC886E1542}"/>
            </c:ext>
          </c:extLst>
        </c:ser>
        <c:ser>
          <c:idx val="3"/>
          <c:order val="1"/>
          <c:tx>
            <c:strRef>
              <c:f>'Kommun, förv &gt; sektor, verks'!$D$5</c:f>
              <c:strCache>
                <c:ptCount val="1"/>
                <c:pt idx="0">
                  <c:v>Q2 2018</c:v>
                </c:pt>
              </c:strCache>
            </c:strRef>
          </c:tx>
          <c:spPr>
            <a:solidFill>
              <a:schemeClr val="accent3"/>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verks'!$D$6:$D$27</c:f>
              <c:numCache>
                <c:formatCode>General</c:formatCode>
                <c:ptCount val="6"/>
                <c:pt idx="0">
                  <c:v>6.5</c:v>
                </c:pt>
                <c:pt idx="1">
                  <c:v>8.3000000000000007</c:v>
                </c:pt>
                <c:pt idx="2">
                  <c:v>4.8</c:v>
                </c:pt>
                <c:pt idx="3">
                  <c:v>8</c:v>
                </c:pt>
                <c:pt idx="4" formatCode="0.0">
                  <c:v>0</c:v>
                </c:pt>
                <c:pt idx="5" formatCode="0.0">
                  <c:v>0</c:v>
                </c:pt>
              </c:numCache>
            </c:numRef>
          </c:val>
          <c:extLst xmlns:c15="http://schemas.microsoft.com/office/drawing/2012/chart">
            <c:ext xmlns:c16="http://schemas.microsoft.com/office/drawing/2014/chart" uri="{C3380CC4-5D6E-409C-BE32-E72D297353CC}">
              <c16:uniqueId val="{00000001-069F-47F2-AED0-38FC886E1542}"/>
            </c:ext>
          </c:extLst>
        </c:ser>
        <c:ser>
          <c:idx val="6"/>
          <c:order val="2"/>
          <c:tx>
            <c:strRef>
              <c:f>'Kommun, förv &gt; sektor, verks'!$E$5</c:f>
              <c:strCache>
                <c:ptCount val="1"/>
                <c:pt idx="0">
                  <c:v>Q3 2018</c:v>
                </c:pt>
              </c:strCache>
            </c:strRef>
          </c:tx>
          <c:spPr>
            <a:solidFill>
              <a:schemeClr val="accent3"/>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verks'!$E$6:$E$27</c:f>
              <c:numCache>
                <c:formatCode>General</c:formatCode>
                <c:ptCount val="6"/>
                <c:pt idx="0">
                  <c:v>5.7</c:v>
                </c:pt>
                <c:pt idx="1">
                  <c:v>5.5</c:v>
                </c:pt>
                <c:pt idx="2">
                  <c:v>4.7</c:v>
                </c:pt>
                <c:pt idx="3">
                  <c:v>7.9</c:v>
                </c:pt>
                <c:pt idx="4">
                  <c:v>0</c:v>
                </c:pt>
                <c:pt idx="5">
                  <c:v>0</c:v>
                </c:pt>
              </c:numCache>
            </c:numRef>
          </c:val>
          <c:extLst xmlns:c15="http://schemas.microsoft.com/office/drawing/2012/chart">
            <c:ext xmlns:c16="http://schemas.microsoft.com/office/drawing/2014/chart" uri="{C3380CC4-5D6E-409C-BE32-E72D297353CC}">
              <c16:uniqueId val="{00000002-069F-47F2-AED0-38FC886E1542}"/>
            </c:ext>
          </c:extLst>
        </c:ser>
        <c:ser>
          <c:idx val="4"/>
          <c:order val="3"/>
          <c:tx>
            <c:strRef>
              <c:f>'Kommun, förv &gt; sektor, verks'!$F$5</c:f>
              <c:strCache>
                <c:ptCount val="1"/>
                <c:pt idx="0">
                  <c:v>Q4 2018</c:v>
                </c:pt>
              </c:strCache>
            </c:strRef>
          </c:tx>
          <c:spPr>
            <a:solidFill>
              <a:schemeClr val="accent3"/>
            </a:solidFill>
            <a:ln>
              <a:solidFill>
                <a:schemeClr val="accent1"/>
              </a:solid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verks'!$F$6:$F$27</c:f>
              <c:numCache>
                <c:formatCode>General</c:formatCode>
                <c:ptCount val="6"/>
                <c:pt idx="0">
                  <c:v>8</c:v>
                </c:pt>
                <c:pt idx="1">
                  <c:v>6.9</c:v>
                </c:pt>
                <c:pt idx="2">
                  <c:v>4</c:v>
                </c:pt>
                <c:pt idx="3">
                  <c:v>9.6999999999999993</c:v>
                </c:pt>
                <c:pt idx="4">
                  <c:v>0</c:v>
                </c:pt>
                <c:pt idx="5">
                  <c:v>0</c:v>
                </c:pt>
              </c:numCache>
            </c:numRef>
          </c:val>
          <c:extLst xmlns:c15="http://schemas.microsoft.com/office/drawing/2012/chart">
            <c:ext xmlns:c16="http://schemas.microsoft.com/office/drawing/2014/chart" uri="{C3380CC4-5D6E-409C-BE32-E72D297353CC}">
              <c16:uniqueId val="{00000003-069F-47F2-AED0-38FC886E1542}"/>
            </c:ext>
          </c:extLst>
        </c:ser>
        <c:ser>
          <c:idx val="5"/>
          <c:order val="5"/>
          <c:tx>
            <c:strRef>
              <c:f>'Kommun, förv &gt; sektor, verks'!$H$5</c:f>
              <c:strCache>
                <c:ptCount val="1"/>
                <c:pt idx="0">
                  <c:v>Q1 2019</c:v>
                </c:pt>
              </c:strCache>
            </c:strRef>
          </c:tx>
          <c:spPr>
            <a:solidFill>
              <a:schemeClr val="accent6"/>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verks'!$H$6:$H$27</c:f>
              <c:numCache>
                <c:formatCode>0.0</c:formatCode>
                <c:ptCount val="6"/>
                <c:pt idx="0">
                  <c:v>7.7</c:v>
                </c:pt>
                <c:pt idx="1">
                  <c:v>4.7</c:v>
                </c:pt>
                <c:pt idx="2">
                  <c:v>7.5</c:v>
                </c:pt>
                <c:pt idx="3">
                  <c:v>11</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5-069F-47F2-AED0-38FC886E1542}"/>
            </c:ext>
          </c:extLst>
        </c:ser>
        <c:ser>
          <c:idx val="0"/>
          <c:order val="6"/>
          <c:tx>
            <c:strRef>
              <c:f>'Kommun, förv &gt; sektor, verks'!$I$5</c:f>
              <c:strCache>
                <c:ptCount val="1"/>
                <c:pt idx="0">
                  <c:v>Q2 2019</c:v>
                </c:pt>
              </c:strCache>
            </c:strRef>
          </c:tx>
          <c:spPr>
            <a:solidFill>
              <a:schemeClr val="accent6"/>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verks'!$I$6:$I$27</c:f>
              <c:numCache>
                <c:formatCode>0.0</c:formatCode>
                <c:ptCount val="6"/>
                <c:pt idx="0">
                  <c:v>6.2</c:v>
                </c:pt>
                <c:pt idx="1">
                  <c:v>3.8</c:v>
                </c:pt>
                <c:pt idx="2">
                  <c:v>2.4</c:v>
                </c:pt>
                <c:pt idx="3">
                  <c:v>7.5</c:v>
                </c:pt>
                <c:pt idx="4">
                  <c:v>0</c:v>
                </c:pt>
                <c:pt idx="5">
                  <c:v>0</c:v>
                </c:pt>
              </c:numCache>
            </c:numRef>
          </c:val>
          <c:extLst xmlns:c15="http://schemas.microsoft.com/office/drawing/2012/chart">
            <c:ext xmlns:c16="http://schemas.microsoft.com/office/drawing/2014/chart" uri="{C3380CC4-5D6E-409C-BE32-E72D297353CC}">
              <c16:uniqueId val="{00000006-069F-47F2-AED0-38FC886E1542}"/>
            </c:ext>
          </c:extLst>
        </c:ser>
        <c:ser>
          <c:idx val="7"/>
          <c:order val="7"/>
          <c:tx>
            <c:strRef>
              <c:f>'Kommun, förv &gt; sektor, verks'!$J$5</c:f>
              <c:strCache>
                <c:ptCount val="1"/>
                <c:pt idx="0">
                  <c:v>Q3 !2018!</c:v>
                </c:pt>
              </c:strCache>
            </c:strRef>
          </c:tx>
          <c:spPr>
            <a:noFill/>
            <a:ln w="12700">
              <a:solidFill>
                <a:schemeClr val="accent1"/>
              </a:solidFill>
              <a:prstDash val="sysDash"/>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verks'!$J$6:$J$27</c:f>
              <c:numCache>
                <c:formatCode>0.0</c:formatCode>
                <c:ptCount val="6"/>
                <c:pt idx="0">
                  <c:v>5.7</c:v>
                </c:pt>
                <c:pt idx="1">
                  <c:v>5.5</c:v>
                </c:pt>
                <c:pt idx="2">
                  <c:v>4.7</c:v>
                </c:pt>
                <c:pt idx="3">
                  <c:v>7.9</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7-069F-47F2-AED0-38FC886E1542}"/>
            </c:ext>
          </c:extLst>
        </c:ser>
        <c:ser>
          <c:idx val="8"/>
          <c:order val="8"/>
          <c:tx>
            <c:strRef>
              <c:f>'Kommun, förv &gt; sektor, verks'!$K$5</c:f>
              <c:strCache>
                <c:ptCount val="1"/>
                <c:pt idx="0">
                  <c:v>Q4 2019</c:v>
                </c:pt>
              </c:strCache>
            </c:strRef>
          </c:tx>
          <c:spPr>
            <a:solidFill>
              <a:schemeClr val="accent6"/>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verks'!$K$6:$K$27</c:f>
              <c:numCache>
                <c:formatCode>0.0</c:formatCode>
                <c:ptCount val="6"/>
                <c:pt idx="0">
                  <c:v>7.87</c:v>
                </c:pt>
                <c:pt idx="1">
                  <c:v>4.72</c:v>
                </c:pt>
                <c:pt idx="2">
                  <c:v>2.93</c:v>
                </c:pt>
                <c:pt idx="3">
                  <c:v>6.64</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8-069F-47F2-AED0-38FC886E1542}"/>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verks'!$M$6:$M$27</c:f>
              <c:numCache>
                <c:formatCode>0.0</c:formatCode>
                <c:ptCount val="6"/>
                <c:pt idx="0">
                  <c:v>8.74</c:v>
                </c:pt>
                <c:pt idx="1">
                  <c:v>9.5</c:v>
                </c:pt>
                <c:pt idx="2">
                  <c:v>3.5</c:v>
                </c:pt>
                <c:pt idx="3">
                  <c:v>8.9700000000000006</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A-069F-47F2-AED0-38FC886E1542}"/>
            </c:ext>
          </c:extLst>
        </c:ser>
        <c:ser>
          <c:idx val="11"/>
          <c:order val="11"/>
          <c:tx>
            <c:strRef>
              <c:f>'Kommun, förv &gt; sektor, verks'!$N$5</c:f>
              <c:strCache>
                <c:ptCount val="1"/>
                <c:pt idx="0">
                  <c:v>Q2 2020</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verks'!$N$6:$N$27</c:f>
              <c:numCache>
                <c:formatCode>0.0</c:formatCode>
                <c:ptCount val="6"/>
                <c:pt idx="0">
                  <c:v>6.31</c:v>
                </c:pt>
                <c:pt idx="1">
                  <c:v>9.61</c:v>
                </c:pt>
                <c:pt idx="2">
                  <c:v>3.32</c:v>
                </c:pt>
                <c:pt idx="3">
                  <c:v>8.11</c:v>
                </c:pt>
                <c:pt idx="4">
                  <c:v>0</c:v>
                </c:pt>
                <c:pt idx="5">
                  <c:v>0</c:v>
                </c:pt>
              </c:numCache>
            </c:numRef>
          </c:val>
          <c:extLst xmlns:c15="http://schemas.microsoft.com/office/drawing/2012/chart">
            <c:ext xmlns:c16="http://schemas.microsoft.com/office/drawing/2014/chart" uri="{C3380CC4-5D6E-409C-BE32-E72D297353CC}">
              <c16:uniqueId val="{0000000B-069F-47F2-AED0-38FC886E1542}"/>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verks'!$O$6:$O$27</c:f>
              <c:numCache>
                <c:formatCode>0.0</c:formatCode>
                <c:ptCount val="6"/>
                <c:pt idx="0">
                  <c:v>4.8600000000000003</c:v>
                </c:pt>
                <c:pt idx="1">
                  <c:v>7.1</c:v>
                </c:pt>
                <c:pt idx="2">
                  <c:v>2.4900000000000002</c:v>
                </c:pt>
                <c:pt idx="3">
                  <c:v>6.57</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C-069F-47F2-AED0-38FC886E1542}"/>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verks'!$P$6:$P$27</c:f>
              <c:numCache>
                <c:formatCode>0.0</c:formatCode>
                <c:ptCount val="6"/>
                <c:pt idx="0">
                  <c:v>6.33</c:v>
                </c:pt>
                <c:pt idx="1">
                  <c:v>11.41</c:v>
                </c:pt>
                <c:pt idx="2">
                  <c:v>3.43</c:v>
                </c:pt>
                <c:pt idx="3">
                  <c:v>7.79</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D-069F-47F2-AED0-38FC886E1542}"/>
            </c:ext>
          </c:extLst>
        </c:ser>
        <c:ser>
          <c:idx val="14"/>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verks'!$R$6:$R$27</c:f>
              <c:numCache>
                <c:formatCode>General</c:formatCode>
                <c:ptCount val="6"/>
                <c:pt idx="0">
                  <c:v>0</c:v>
                </c:pt>
                <c:pt idx="1">
                  <c:v>6.6</c:v>
                </c:pt>
                <c:pt idx="2">
                  <c:v>0</c:v>
                </c:pt>
                <c:pt idx="3">
                  <c:v>0</c:v>
                </c:pt>
                <c:pt idx="4" formatCode="0.0">
                  <c:v>4.7</c:v>
                </c:pt>
                <c:pt idx="5" formatCode="0.0">
                  <c:v>4.9000000000000004</c:v>
                </c:pt>
              </c:numCache>
            </c:numRef>
          </c:val>
          <c:extLst xmlns:c15="http://schemas.microsoft.com/office/drawing/2012/chart">
            <c:ext xmlns:c16="http://schemas.microsoft.com/office/drawing/2014/chart" uri="{C3380CC4-5D6E-409C-BE32-E72D297353CC}">
              <c16:uniqueId val="{0000000F-069F-47F2-AED0-38FC886E1542}"/>
            </c:ext>
          </c:extLst>
        </c:ser>
        <c:ser>
          <c:idx val="15"/>
          <c:order val="16"/>
          <c:tx>
            <c:strRef>
              <c:f>'Kommun, förv &gt; sektor, verks'!$S$5</c:f>
              <c:strCache>
                <c:ptCount val="1"/>
                <c:pt idx="0">
                  <c:v>Q2 2021</c:v>
                </c:pt>
              </c:strCache>
            </c:strRef>
          </c:tx>
          <c:spPr>
            <a:solidFill>
              <a:schemeClr val="accent2"/>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verks'!$S$6:$S$27</c:f>
              <c:numCache>
                <c:formatCode>0.0</c:formatCode>
                <c:ptCount val="6"/>
                <c:pt idx="0">
                  <c:v>0</c:v>
                </c:pt>
                <c:pt idx="1">
                  <c:v>4.5999999999999996</c:v>
                </c:pt>
                <c:pt idx="2">
                  <c:v>0</c:v>
                </c:pt>
                <c:pt idx="3">
                  <c:v>0</c:v>
                </c:pt>
                <c:pt idx="4">
                  <c:v>3.8</c:v>
                </c:pt>
                <c:pt idx="5">
                  <c:v>5.4</c:v>
                </c:pt>
              </c:numCache>
            </c:numRef>
          </c:val>
          <c:extLst xmlns:c15="http://schemas.microsoft.com/office/drawing/2012/chart">
            <c:ext xmlns:c16="http://schemas.microsoft.com/office/drawing/2014/chart" uri="{C3380CC4-5D6E-409C-BE32-E72D297353CC}">
              <c16:uniqueId val="{00000010-069F-47F2-AED0-38FC886E1542}"/>
            </c:ext>
          </c:extLst>
        </c:ser>
        <c:ser>
          <c:idx val="16"/>
          <c:order val="17"/>
          <c:tx>
            <c:strRef>
              <c:f>'Kommun, förv &gt; sektor, verks'!$T$5</c:f>
              <c:strCache>
                <c:ptCount val="1"/>
                <c:pt idx="0">
                  <c:v>Q3 2021</c:v>
                </c:pt>
              </c:strCache>
              <c:extLst xmlns:c15="http://schemas.microsoft.com/office/drawing/2012/chart"/>
            </c:strRef>
          </c:tx>
          <c:spPr>
            <a:solidFill>
              <a:schemeClr val="accent2"/>
            </a:solidFill>
            <a:ln>
              <a:noFill/>
            </a:ln>
            <a:effectLst/>
          </c:spPr>
          <c:invertIfNegative val="0"/>
          <c:cat>
            <c:strRef>
              <c:f>'Kommun, förv &gt; sektor, verks'!$B$6:$B$27</c:f>
              <c:strCache>
                <c:ptCount val="6"/>
                <c:pt idx="0">
                  <c:v>Kommunledning</c:v>
                </c:pt>
                <c:pt idx="1">
                  <c:v>Kultur- och fritid &gt; Attraktivitet</c:v>
                </c:pt>
                <c:pt idx="2">
                  <c:v>Samhällsbygg</c:v>
                </c:pt>
                <c:pt idx="3">
                  <c:v>Tekniska</c:v>
                </c:pt>
                <c:pt idx="4">
                  <c:v>Sektor samhälle</c:v>
                </c:pt>
                <c:pt idx="5">
                  <c:v>Sektor verksamhetsstöd</c:v>
                </c:pt>
              </c:strCache>
            </c:strRef>
          </c:cat>
          <c:val>
            <c:numRef>
              <c:f>'Kommun, förv &gt; sektor, verks'!$T$6:$T$27</c:f>
              <c:numCache>
                <c:formatCode>General</c:formatCode>
                <c:ptCount val="6"/>
                <c:pt idx="0">
                  <c:v>0</c:v>
                </c:pt>
                <c:pt idx="1">
                  <c:v>4</c:v>
                </c:pt>
                <c:pt idx="2">
                  <c:v>0</c:v>
                </c:pt>
                <c:pt idx="3">
                  <c:v>0</c:v>
                </c:pt>
                <c:pt idx="4">
                  <c:v>3.4</c:v>
                </c:pt>
                <c:pt idx="5">
                  <c:v>4.7</c:v>
                </c:pt>
              </c:numCache>
            </c:numRef>
          </c:val>
          <c:extLst xmlns:c15="http://schemas.microsoft.com/office/drawing/2012/chart">
            <c:ext xmlns:c16="http://schemas.microsoft.com/office/drawing/2014/chart" uri="{C3380CC4-5D6E-409C-BE32-E72D297353CC}">
              <c16:uniqueId val="{00000011-069F-47F2-AED0-38FC886E1542}"/>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c:ext uri="{02D57815-91ED-43cb-92C2-25804820EDAC}">
                        <c15:formulaRef>
                          <c15:sqref>'Kommun, förv &gt; sektor, verks'!$G$6:$G$27</c15:sqref>
                        </c15:formulaRef>
                      </c:ext>
                    </c:extLst>
                    <c:numCache>
                      <c:formatCode>General</c:formatCode>
                      <c:ptCount val="6"/>
                      <c:pt idx="0">
                        <c:v>7.3</c:v>
                      </c:pt>
                      <c:pt idx="1">
                        <c:v>7.5</c:v>
                      </c:pt>
                      <c:pt idx="2">
                        <c:v>5.5</c:v>
                      </c:pt>
                      <c:pt idx="3">
                        <c:v>9.1</c:v>
                      </c:pt>
                      <c:pt idx="4">
                        <c:v>0</c:v>
                      </c:pt>
                      <c:pt idx="5">
                        <c:v>0</c:v>
                      </c:pt>
                    </c:numCache>
                  </c:numRef>
                </c:val>
                <c:extLst>
                  <c:ext xmlns:c16="http://schemas.microsoft.com/office/drawing/2014/chart" uri="{C3380CC4-5D6E-409C-BE32-E72D297353CC}">
                    <c16:uniqueId val="{00000004-069F-47F2-AED0-38FC886E154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6">
                      <a:lumMod val="40000"/>
                      <a:lumOff val="60000"/>
                    </a:schemeClr>
                  </a:solidFill>
                  <a:ln>
                    <a:solidFill>
                      <a:schemeClr val="accent6"/>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xmlns:c15="http://schemas.microsoft.com/office/drawing/2012/chart">
                      <c:ext xmlns:c15="http://schemas.microsoft.com/office/drawing/2012/chart" uri="{02D57815-91ED-43cb-92C2-25804820EDAC}">
                        <c15:formulaRef>
                          <c15:sqref>'Kommun, förv &gt; sektor, verks'!$L$6:$L$27</c15:sqref>
                        </c15:formulaRef>
                      </c:ext>
                    </c:extLst>
                    <c:numCache>
                      <c:formatCode>General</c:formatCode>
                      <c:ptCount val="6"/>
                      <c:pt idx="0">
                        <c:v>8.5</c:v>
                      </c:pt>
                      <c:pt idx="1">
                        <c:v>4.3</c:v>
                      </c:pt>
                      <c:pt idx="2">
                        <c:v>4.2</c:v>
                      </c:pt>
                      <c:pt idx="3">
                        <c:v>7.7</c:v>
                      </c:pt>
                      <c:pt idx="4">
                        <c:v>0</c:v>
                      </c:pt>
                      <c:pt idx="5">
                        <c:v>0</c:v>
                      </c:pt>
                    </c:numCache>
                  </c:numRef>
                </c:val>
                <c:extLst xmlns:c15="http://schemas.microsoft.com/office/drawing/2012/chart">
                  <c:ext xmlns:c16="http://schemas.microsoft.com/office/drawing/2014/chart" uri="{C3380CC4-5D6E-409C-BE32-E72D297353CC}">
                    <c16:uniqueId val="{00000009-069F-47F2-AED0-38FC886E1542}"/>
                  </c:ext>
                </c:extLst>
              </c15:ser>
            </c15:filteredBarSeries>
            <c15:filteredBarSeries>
              <c15:ser>
                <c:idx val="18"/>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40000"/>
                      <a:lumOff val="60000"/>
                    </a:schemeClr>
                  </a:solidFill>
                  <a:ln>
                    <a:solidFill>
                      <a:schemeClr val="accent5">
                        <a:lumMod val="75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xmlns:c15="http://schemas.microsoft.com/office/drawing/2012/chart">
                      <c:ext xmlns:c15="http://schemas.microsoft.com/office/drawing/2012/chart" uri="{02D57815-91ED-43cb-92C2-25804820EDAC}">
                        <c15:formulaRef>
                          <c15:sqref>'Kommun, förv &gt; sektor, verks'!$Q$6:$Q$27</c15:sqref>
                        </c15:formulaRef>
                      </c:ext>
                    </c:extLst>
                    <c:numCache>
                      <c:formatCode>0.0</c:formatCode>
                      <c:ptCount val="6"/>
                      <c:pt idx="0">
                        <c:v>6.9</c:v>
                      </c:pt>
                      <c:pt idx="1">
                        <c:v>9.5500000000000007</c:v>
                      </c:pt>
                      <c:pt idx="2">
                        <c:v>3.45</c:v>
                      </c:pt>
                      <c:pt idx="3">
                        <c:v>8.2799999999999994</c:v>
                      </c:pt>
                      <c:pt idx="4" formatCode="General">
                        <c:v>0</c:v>
                      </c:pt>
                      <c:pt idx="5" formatCode="General">
                        <c:v>0</c:v>
                      </c:pt>
                    </c:numCache>
                  </c:numRef>
                </c:val>
                <c:extLst xmlns:c15="http://schemas.microsoft.com/office/drawing/2012/chart">
                  <c:ext xmlns:c16="http://schemas.microsoft.com/office/drawing/2014/chart" uri="{C3380CC4-5D6E-409C-BE32-E72D297353CC}">
                    <c16:uniqueId val="{0000000E-069F-47F2-AED0-38FC886E1542}"/>
                  </c:ext>
                </c:extLst>
              </c15:ser>
            </c15:filteredBarSeries>
            <c15:filteredBarSeries>
              <c15:ser>
                <c:idx val="17"/>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5">
                      <a:shade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xmlns:c15="http://schemas.microsoft.com/office/drawing/2012/chart">
                      <c:ext xmlns:c15="http://schemas.microsoft.com/office/drawing/2012/chart" uri="{02D57815-91ED-43cb-92C2-25804820EDAC}">
                        <c15:formulaRef>
                          <c15:sqref>'Kommun, förv &gt; sektor, verks'!$U$6:$U$27</c15:sqref>
                        </c15:formulaRef>
                      </c:ext>
                    </c:extLst>
                    <c:numCache>
                      <c:formatCode>General</c:formatCode>
                      <c:ptCount val="6"/>
                      <c:pt idx="0">
                        <c:v>0</c:v>
                      </c:pt>
                      <c:pt idx="2">
                        <c:v>0</c:v>
                      </c:pt>
                      <c:pt idx="3">
                        <c:v>0</c:v>
                      </c:pt>
                    </c:numCache>
                  </c:numRef>
                </c:val>
                <c:extLst xmlns:c15="http://schemas.microsoft.com/office/drawing/2012/chart">
                  <c:ext xmlns:c16="http://schemas.microsoft.com/office/drawing/2014/chart" uri="{C3380CC4-5D6E-409C-BE32-E72D297353CC}">
                    <c16:uniqueId val="{00000012-069F-47F2-AED0-38FC886E1542}"/>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5">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6"/>
                      <c:pt idx="0">
                        <c:v>Kommunledning</c:v>
                      </c:pt>
                      <c:pt idx="1">
                        <c:v>Kultur- och fritid &gt; Attraktivitet</c:v>
                      </c:pt>
                      <c:pt idx="2">
                        <c:v>Samhällsbygg</c:v>
                      </c:pt>
                      <c:pt idx="3">
                        <c:v>Tekniska</c:v>
                      </c:pt>
                      <c:pt idx="4">
                        <c:v>Sektor samhälle</c:v>
                      </c:pt>
                      <c:pt idx="5">
                        <c:v>Sektor verksamhetsstöd</c:v>
                      </c:pt>
                    </c:strCache>
                  </c:strRef>
                </c:cat>
                <c:val>
                  <c:numRef>
                    <c:extLst xmlns:c15="http://schemas.microsoft.com/office/drawing/2012/chart">
                      <c:ext xmlns:c15="http://schemas.microsoft.com/office/drawing/2012/chart" uri="{02D57815-91ED-43cb-92C2-25804820EDAC}">
                        <c15:formulaRef>
                          <c15:sqref>'Kommun, förv &gt; sektor, verks'!$V$6:$V$27</c15:sqref>
                        </c15:formulaRef>
                      </c:ext>
                    </c:extLst>
                    <c:numCache>
                      <c:formatCode>General</c:formatCode>
                      <c:ptCount val="6"/>
                      <c:pt idx="0">
                        <c:v>0</c:v>
                      </c:pt>
                      <c:pt idx="2">
                        <c:v>0</c:v>
                      </c:pt>
                      <c:pt idx="3">
                        <c:v>0</c:v>
                      </c:pt>
                    </c:numCache>
                  </c:numRef>
                </c:val>
                <c:extLst xmlns:c15="http://schemas.microsoft.com/office/drawing/2012/chart">
                  <c:ext xmlns:c16="http://schemas.microsoft.com/office/drawing/2014/chart" uri="{C3380CC4-5D6E-409C-BE32-E72D297353CC}">
                    <c16:uniqueId val="{00000013-069F-47F2-AED0-38FC886E1542}"/>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t"/>
      <c:layout>
        <c:manualLayout>
          <c:xMode val="edge"/>
          <c:yMode val="edge"/>
          <c:x val="7.6066214759499373E-2"/>
          <c:y val="0.14583333775529111"/>
          <c:w val="0.80945427299863859"/>
          <c:h val="0.10229771294220728"/>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a:t>
            </a:r>
            <a:r>
              <a:rPr lang="sv-SE" baseline="0" dirty="0"/>
              <a:t> stora</a:t>
            </a:r>
            <a:r>
              <a:rPr lang="sv-SE" dirty="0"/>
              <a:t> </a:t>
            </a:r>
            <a:r>
              <a:rPr lang="sv-SE" dirty="0" smtClean="0"/>
              <a:t>verksamheter inom Samhälle</a:t>
            </a:r>
            <a:endParaRPr lang="sv-SE" dirty="0"/>
          </a:p>
        </c:rich>
      </c:tx>
      <c:layout>
        <c:manualLayout>
          <c:xMode val="edge"/>
          <c:yMode val="edge"/>
          <c:x val="0.22839941676723785"/>
          <c:y val="1.7605951031197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
          <c:order val="0"/>
          <c:tx>
            <c:strRef>
              <c:f>'Kommun, förv &gt; sektor, verks'!$C$5</c:f>
              <c:strCache>
                <c:ptCount val="1"/>
                <c:pt idx="0">
                  <c:v>Q1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verks'!$C$6:$C$27</c:f>
              <c:numCache>
                <c:formatCode>General</c:formatCode>
                <c:ptCount val="2"/>
                <c:pt idx="0">
                  <c:v>9.1</c:v>
                </c:pt>
                <c:pt idx="1">
                  <c:v>0</c:v>
                </c:pt>
              </c:numCache>
            </c:numRef>
          </c:val>
          <c:extLst xmlns:c15="http://schemas.microsoft.com/office/drawing/2012/chart">
            <c:ext xmlns:c16="http://schemas.microsoft.com/office/drawing/2014/chart" uri="{C3380CC4-5D6E-409C-BE32-E72D297353CC}">
              <c16:uniqueId val="{00000000-CEC8-40D6-813C-22C07827717A}"/>
            </c:ext>
          </c:extLst>
        </c:ser>
        <c:ser>
          <c:idx val="2"/>
          <c:order val="1"/>
          <c:tx>
            <c:strRef>
              <c:f>'Kommun, förv &gt; sektor, verks'!$D$5</c:f>
              <c:strCache>
                <c:ptCount val="1"/>
                <c:pt idx="0">
                  <c:v>Q2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verks'!$D$6:$D$27</c:f>
              <c:numCache>
                <c:formatCode>0.0</c:formatCode>
                <c:ptCount val="2"/>
                <c:pt idx="0" formatCode="General">
                  <c:v>8.3000000000000007</c:v>
                </c:pt>
                <c:pt idx="1">
                  <c:v>0</c:v>
                </c:pt>
              </c:numCache>
            </c:numRef>
          </c:val>
          <c:extLst xmlns:c15="http://schemas.microsoft.com/office/drawing/2012/chart">
            <c:ext xmlns:c16="http://schemas.microsoft.com/office/drawing/2014/chart" uri="{C3380CC4-5D6E-409C-BE32-E72D297353CC}">
              <c16:uniqueId val="{00000001-CEC8-40D6-813C-22C07827717A}"/>
            </c:ext>
          </c:extLst>
        </c:ser>
        <c:ser>
          <c:idx val="3"/>
          <c:order val="2"/>
          <c:tx>
            <c:strRef>
              <c:f>'Kommun, förv &gt; sektor, verks'!$E$5</c:f>
              <c:strCache>
                <c:ptCount val="1"/>
                <c:pt idx="0">
                  <c:v>Q3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verks'!$E$6:$E$27</c:f>
              <c:numCache>
                <c:formatCode>General</c:formatCode>
                <c:ptCount val="2"/>
                <c:pt idx="0">
                  <c:v>5.5</c:v>
                </c:pt>
                <c:pt idx="1">
                  <c:v>0</c:v>
                </c:pt>
              </c:numCache>
            </c:numRef>
          </c:val>
          <c:extLst xmlns:c15="http://schemas.microsoft.com/office/drawing/2012/chart">
            <c:ext xmlns:c16="http://schemas.microsoft.com/office/drawing/2014/chart" uri="{C3380CC4-5D6E-409C-BE32-E72D297353CC}">
              <c16:uniqueId val="{00000002-CEC8-40D6-813C-22C07827717A}"/>
            </c:ext>
          </c:extLst>
        </c:ser>
        <c:ser>
          <c:idx val="6"/>
          <c:order val="3"/>
          <c:tx>
            <c:strRef>
              <c:f>'Kommun, förv &gt; sektor, verks'!$F$5</c:f>
              <c:strCache>
                <c:ptCount val="1"/>
                <c:pt idx="0">
                  <c:v>Q4 2018</c:v>
                </c:pt>
              </c:strCache>
              <c:extLst xmlns:c15="http://schemas.microsoft.com/office/drawing/2012/chart"/>
            </c:strRef>
          </c:tx>
          <c:spPr>
            <a:solidFill>
              <a:schemeClr val="accent3"/>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verks'!$F$6:$F$27</c:f>
              <c:numCache>
                <c:formatCode>General</c:formatCode>
                <c:ptCount val="2"/>
                <c:pt idx="0">
                  <c:v>6.9</c:v>
                </c:pt>
                <c:pt idx="1">
                  <c:v>0</c:v>
                </c:pt>
              </c:numCache>
            </c:numRef>
          </c:val>
          <c:extLst xmlns:c15="http://schemas.microsoft.com/office/drawing/2012/chart">
            <c:ext xmlns:c16="http://schemas.microsoft.com/office/drawing/2014/chart" uri="{C3380CC4-5D6E-409C-BE32-E72D297353CC}">
              <c16:uniqueId val="{00000003-CEC8-40D6-813C-22C07827717A}"/>
            </c:ext>
          </c:extLst>
        </c:ser>
        <c:ser>
          <c:idx val="5"/>
          <c:order val="5"/>
          <c:tx>
            <c:strRef>
              <c:f>'Kommun, förv &gt; sektor, verks'!$H$5</c:f>
              <c:strCache>
                <c:ptCount val="1"/>
                <c:pt idx="0">
                  <c:v>Q1 2019</c:v>
                </c:pt>
              </c:strCache>
              <c:extLst xmlns:c15="http://schemas.microsoft.com/office/drawing/2012/chart"/>
            </c:strRef>
          </c:tx>
          <c:spPr>
            <a:solidFill>
              <a:schemeClr val="accent6"/>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verks'!$H$6:$H$27</c:f>
              <c:numCache>
                <c:formatCode>General</c:formatCode>
                <c:ptCount val="2"/>
                <c:pt idx="0" formatCode="0.0">
                  <c:v>4.7</c:v>
                </c:pt>
                <c:pt idx="1">
                  <c:v>0</c:v>
                </c:pt>
              </c:numCache>
            </c:numRef>
          </c:val>
          <c:extLst xmlns:c15="http://schemas.microsoft.com/office/drawing/2012/chart">
            <c:ext xmlns:c16="http://schemas.microsoft.com/office/drawing/2014/chart" uri="{C3380CC4-5D6E-409C-BE32-E72D297353CC}">
              <c16:uniqueId val="{00000005-CEC8-40D6-813C-22C07827717A}"/>
            </c:ext>
          </c:extLst>
        </c:ser>
        <c:ser>
          <c:idx val="0"/>
          <c:order val="6"/>
          <c:tx>
            <c:strRef>
              <c:f>'Kommun, förv &gt; sektor, verks'!$I$5</c:f>
              <c:strCache>
                <c:ptCount val="1"/>
                <c:pt idx="0">
                  <c:v>Q2 2019</c:v>
                </c:pt>
              </c:strCache>
              <c:extLst xmlns:c15="http://schemas.microsoft.com/office/drawing/2012/chart"/>
            </c:strRef>
          </c:tx>
          <c:spPr>
            <a:solidFill>
              <a:schemeClr val="accent6"/>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verks'!$I$6:$I$27</c:f>
              <c:numCache>
                <c:formatCode>0.0</c:formatCode>
                <c:ptCount val="2"/>
                <c:pt idx="0">
                  <c:v>3.8</c:v>
                </c:pt>
                <c:pt idx="1">
                  <c:v>0</c:v>
                </c:pt>
              </c:numCache>
            </c:numRef>
          </c:val>
          <c:extLst xmlns:c15="http://schemas.microsoft.com/office/drawing/2012/chart">
            <c:ext xmlns:c16="http://schemas.microsoft.com/office/drawing/2014/chart" uri="{C3380CC4-5D6E-409C-BE32-E72D297353CC}">
              <c16:uniqueId val="{00000006-CEC8-40D6-813C-22C07827717A}"/>
            </c:ext>
          </c:extLst>
        </c:ser>
        <c:ser>
          <c:idx val="7"/>
          <c:order val="7"/>
          <c:tx>
            <c:strRef>
              <c:f>'Kommun, förv &gt; sektor, verks'!$J$5</c:f>
              <c:strCache>
                <c:ptCount val="1"/>
                <c:pt idx="0">
                  <c:v>Q3 !2018!</c:v>
                </c:pt>
              </c:strCache>
              <c:extLst xmlns:c15="http://schemas.microsoft.com/office/drawing/2012/chart"/>
            </c:strRef>
          </c:tx>
          <c:spPr>
            <a:solidFill>
              <a:schemeClr val="accent6"/>
            </a:solidFill>
            <a:ln>
              <a:solidFill>
                <a:schemeClr val="accent5"/>
              </a:solidFill>
              <a:prstDash val="sysDash"/>
            </a:ln>
            <a:effectLst/>
          </c:spPr>
          <c:invertIfNegative val="0"/>
          <c:dPt>
            <c:idx val="0"/>
            <c:invertIfNegative val="0"/>
            <c:bubble3D val="0"/>
            <c:spPr>
              <a:solidFill>
                <a:schemeClr val="bg1"/>
              </a:solidFill>
              <a:ln>
                <a:solidFill>
                  <a:schemeClr val="accent5"/>
                </a:solidFill>
                <a:prstDash val="sysDash"/>
              </a:ln>
              <a:effectLst/>
            </c:spPr>
            <c:extLst>
              <c:ext xmlns:c16="http://schemas.microsoft.com/office/drawing/2014/chart" uri="{C3380CC4-5D6E-409C-BE32-E72D297353CC}">
                <c16:uniqueId val="{00000000-CC00-469F-AEEF-90185CF96B4E}"/>
              </c:ext>
            </c:extLst>
          </c:dPt>
          <c:cat>
            <c:strRef>
              <c:f>'Kommun, förv &gt; sektor, verks'!$B$6:$B$27</c:f>
              <c:strCache>
                <c:ptCount val="2"/>
                <c:pt idx="0">
                  <c:v>Kultur- och fritid &gt; Attraktivitet</c:v>
                </c:pt>
                <c:pt idx="1">
                  <c:v>Växande</c:v>
                </c:pt>
              </c:strCache>
            </c:strRef>
          </c:cat>
          <c:val>
            <c:numRef>
              <c:f>'Kommun, förv &gt; sektor, verks'!$J$6:$J$27</c:f>
              <c:numCache>
                <c:formatCode>General</c:formatCode>
                <c:ptCount val="2"/>
                <c:pt idx="0" formatCode="0.0">
                  <c:v>5.5</c:v>
                </c:pt>
                <c:pt idx="1">
                  <c:v>0</c:v>
                </c:pt>
              </c:numCache>
            </c:numRef>
          </c:val>
          <c:extLst xmlns:c15="http://schemas.microsoft.com/office/drawing/2012/chart">
            <c:ext xmlns:c16="http://schemas.microsoft.com/office/drawing/2014/chart" uri="{C3380CC4-5D6E-409C-BE32-E72D297353CC}">
              <c16:uniqueId val="{00000007-CEC8-40D6-813C-22C07827717A}"/>
            </c:ext>
          </c:extLst>
        </c:ser>
        <c:ser>
          <c:idx val="8"/>
          <c:order val="8"/>
          <c:tx>
            <c:strRef>
              <c:f>'Kommun, förv &gt; sektor, verks'!$K$5</c:f>
              <c:strCache>
                <c:ptCount val="1"/>
                <c:pt idx="0">
                  <c:v>Q4 2019</c:v>
                </c:pt>
              </c:strCache>
              <c:extLst xmlns:c15="http://schemas.microsoft.com/office/drawing/2012/chart"/>
            </c:strRef>
          </c:tx>
          <c:spPr>
            <a:solidFill>
              <a:schemeClr val="accent6"/>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verks'!$K$6:$K$27</c:f>
              <c:numCache>
                <c:formatCode>General</c:formatCode>
                <c:ptCount val="2"/>
                <c:pt idx="0" formatCode="0.0">
                  <c:v>4.72</c:v>
                </c:pt>
                <c:pt idx="1">
                  <c:v>0</c:v>
                </c:pt>
              </c:numCache>
            </c:numRef>
          </c:val>
          <c:extLst xmlns:c15="http://schemas.microsoft.com/office/drawing/2012/chart">
            <c:ext xmlns:c16="http://schemas.microsoft.com/office/drawing/2014/chart" uri="{C3380CC4-5D6E-409C-BE32-E72D297353CC}">
              <c16:uniqueId val="{00000008-CEC8-40D6-813C-22C07827717A}"/>
            </c:ext>
          </c:extLst>
        </c:ser>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verks'!$M$6:$M$27</c:f>
              <c:numCache>
                <c:formatCode>0.0</c:formatCode>
                <c:ptCount val="2"/>
                <c:pt idx="0">
                  <c:v>9.5</c:v>
                </c:pt>
                <c:pt idx="1">
                  <c:v>2.1</c:v>
                </c:pt>
              </c:numCache>
            </c:numRef>
          </c:val>
          <c:extLst xmlns:c15="http://schemas.microsoft.com/office/drawing/2012/chart">
            <c:ext xmlns:c16="http://schemas.microsoft.com/office/drawing/2014/chart" uri="{C3380CC4-5D6E-409C-BE32-E72D297353CC}">
              <c16:uniqueId val="{0000000A-CEC8-40D6-813C-22C07827717A}"/>
            </c:ext>
          </c:extLst>
        </c:ser>
        <c:ser>
          <c:idx val="11"/>
          <c:order val="11"/>
          <c:tx>
            <c:strRef>
              <c:f>'Kommun, förv &gt; sektor, verks'!$N$5</c:f>
              <c:strCache>
                <c:ptCount val="1"/>
                <c:pt idx="0">
                  <c:v>Q2 2020</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verks'!$N$6:$N$27</c:f>
              <c:numCache>
                <c:formatCode>0.0</c:formatCode>
                <c:ptCount val="2"/>
                <c:pt idx="0">
                  <c:v>9.61</c:v>
                </c:pt>
                <c:pt idx="1">
                  <c:v>2</c:v>
                </c:pt>
              </c:numCache>
            </c:numRef>
          </c:val>
          <c:extLst xmlns:c15="http://schemas.microsoft.com/office/drawing/2012/chart">
            <c:ext xmlns:c16="http://schemas.microsoft.com/office/drawing/2014/chart" uri="{C3380CC4-5D6E-409C-BE32-E72D297353CC}">
              <c16:uniqueId val="{0000000B-CEC8-40D6-813C-22C07827717A}"/>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verks'!$O$6:$O$27</c:f>
              <c:numCache>
                <c:formatCode>General</c:formatCode>
                <c:ptCount val="2"/>
                <c:pt idx="0" formatCode="0.0">
                  <c:v>7.1</c:v>
                </c:pt>
                <c:pt idx="1">
                  <c:v>5.4</c:v>
                </c:pt>
              </c:numCache>
            </c:numRef>
          </c:val>
          <c:extLst xmlns:c15="http://schemas.microsoft.com/office/drawing/2012/chart">
            <c:ext xmlns:c16="http://schemas.microsoft.com/office/drawing/2014/chart" uri="{C3380CC4-5D6E-409C-BE32-E72D297353CC}">
              <c16:uniqueId val="{0000000C-CEC8-40D6-813C-22C07827717A}"/>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verks'!$P$6:$P$27</c:f>
              <c:numCache>
                <c:formatCode>General</c:formatCode>
                <c:ptCount val="2"/>
                <c:pt idx="0" formatCode="0.0">
                  <c:v>11.41</c:v>
                </c:pt>
                <c:pt idx="1">
                  <c:v>9.4</c:v>
                </c:pt>
              </c:numCache>
            </c:numRef>
          </c:val>
          <c:extLst xmlns:c15="http://schemas.microsoft.com/office/drawing/2012/chart">
            <c:ext xmlns:c16="http://schemas.microsoft.com/office/drawing/2014/chart" uri="{C3380CC4-5D6E-409C-BE32-E72D297353CC}">
              <c16:uniqueId val="{0000000D-CEC8-40D6-813C-22C07827717A}"/>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verks'!$R$6:$R$27</c:f>
              <c:numCache>
                <c:formatCode>General</c:formatCode>
                <c:ptCount val="2"/>
                <c:pt idx="0">
                  <c:v>6.6</c:v>
                </c:pt>
                <c:pt idx="1">
                  <c:v>6.2</c:v>
                </c:pt>
              </c:numCache>
            </c:numRef>
          </c:val>
          <c:extLst xmlns:c15="http://schemas.microsoft.com/office/drawing/2012/chart">
            <c:ext xmlns:c16="http://schemas.microsoft.com/office/drawing/2014/chart" uri="{C3380CC4-5D6E-409C-BE32-E72D297353CC}">
              <c16:uniqueId val="{0000000F-CEC8-40D6-813C-22C07827717A}"/>
            </c:ext>
          </c:extLst>
        </c:ser>
        <c:ser>
          <c:idx val="16"/>
          <c:order val="16"/>
          <c:tx>
            <c:strRef>
              <c:f>'Kommun, förv &gt; sektor, verks'!$S$5</c:f>
              <c:strCache>
                <c:ptCount val="1"/>
                <c:pt idx="0">
                  <c:v>Q2 2021</c:v>
                </c:pt>
              </c:strCache>
            </c:strRef>
          </c:tx>
          <c:spPr>
            <a:solidFill>
              <a:schemeClr val="accent2"/>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verks'!$S$6:$S$27</c:f>
              <c:numCache>
                <c:formatCode>0.0</c:formatCode>
                <c:ptCount val="2"/>
                <c:pt idx="0">
                  <c:v>4.5999999999999996</c:v>
                </c:pt>
                <c:pt idx="1">
                  <c:v>3.7</c:v>
                </c:pt>
              </c:numCache>
            </c:numRef>
          </c:val>
          <c:extLst xmlns:c15="http://schemas.microsoft.com/office/drawing/2012/chart">
            <c:ext xmlns:c16="http://schemas.microsoft.com/office/drawing/2014/chart" uri="{C3380CC4-5D6E-409C-BE32-E72D297353CC}">
              <c16:uniqueId val="{00000010-CEC8-40D6-813C-22C07827717A}"/>
            </c:ext>
          </c:extLst>
        </c:ser>
        <c:ser>
          <c:idx val="17"/>
          <c:order val="17"/>
          <c:tx>
            <c:strRef>
              <c:f>'Kommun, förv &gt; sektor, verks'!$T$5</c:f>
              <c:strCache>
                <c:ptCount val="1"/>
                <c:pt idx="0">
                  <c:v>Q3 2021</c:v>
                </c:pt>
              </c:strCache>
              <c:extLst xmlns:c15="http://schemas.microsoft.com/office/drawing/2012/chart"/>
            </c:strRef>
          </c:tx>
          <c:spPr>
            <a:solidFill>
              <a:schemeClr val="accent2"/>
            </a:solidFill>
            <a:ln>
              <a:noFill/>
            </a:ln>
            <a:effectLst/>
          </c:spPr>
          <c:invertIfNegative val="0"/>
          <c:cat>
            <c:strRef>
              <c:f>'Kommun, förv &gt; sektor, verks'!$B$6:$B$27</c:f>
              <c:strCache>
                <c:ptCount val="2"/>
                <c:pt idx="0">
                  <c:v>Kultur- och fritid &gt; Attraktivitet</c:v>
                </c:pt>
                <c:pt idx="1">
                  <c:v>Växande</c:v>
                </c:pt>
              </c:strCache>
            </c:strRef>
          </c:cat>
          <c:val>
            <c:numRef>
              <c:f>'Kommun, förv &gt; sektor, verks'!$T$6:$T$27</c:f>
              <c:numCache>
                <c:formatCode>General</c:formatCode>
                <c:ptCount val="2"/>
                <c:pt idx="0">
                  <c:v>4</c:v>
                </c:pt>
                <c:pt idx="1">
                  <c:v>4</c:v>
                </c:pt>
              </c:numCache>
            </c:numRef>
          </c:val>
          <c:extLst xmlns:c15="http://schemas.microsoft.com/office/drawing/2012/chart">
            <c:ext xmlns:c16="http://schemas.microsoft.com/office/drawing/2014/chart" uri="{C3380CC4-5D6E-409C-BE32-E72D297353CC}">
              <c16:uniqueId val="{00000011-CEC8-40D6-813C-22C07827717A}"/>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4"/>
                <c:order val="4"/>
                <c:tx>
                  <c:strRef>
                    <c:extLst>
                      <c:ex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c:ext uri="{02D57815-91ED-43cb-92C2-25804820EDAC}">
                        <c15:formulaRef>
                          <c15:sqref>'Kommun, förv &gt; sektor, verks'!$B$6:$B$27</c15:sqref>
                        </c15:formulaRef>
                      </c:ext>
                    </c:extLst>
                    <c:strCache>
                      <c:ptCount val="2"/>
                      <c:pt idx="0">
                        <c:v>Kultur- och fritid &gt; Attraktivitet</c:v>
                      </c:pt>
                      <c:pt idx="1">
                        <c:v>Växande</c:v>
                      </c:pt>
                    </c:strCache>
                  </c:strRef>
                </c:cat>
                <c:val>
                  <c:numRef>
                    <c:extLst>
                      <c:ext uri="{02D57815-91ED-43cb-92C2-25804820EDAC}">
                        <c15:formulaRef>
                          <c15:sqref>'Kommun, förv &gt; sektor, verks'!$G$6:$G$27</c15:sqref>
                        </c15:formulaRef>
                      </c:ext>
                    </c:extLst>
                    <c:numCache>
                      <c:formatCode>General</c:formatCode>
                      <c:ptCount val="2"/>
                      <c:pt idx="0">
                        <c:v>7.5</c:v>
                      </c:pt>
                      <c:pt idx="1">
                        <c:v>0</c:v>
                      </c:pt>
                    </c:numCache>
                  </c:numRef>
                </c:val>
                <c:extLst>
                  <c:ext xmlns:c16="http://schemas.microsoft.com/office/drawing/2014/chart" uri="{C3380CC4-5D6E-409C-BE32-E72D297353CC}">
                    <c16:uniqueId val="{00000004-CEC8-40D6-813C-22C07827717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xmlns:c15="http://schemas.microsoft.com/office/drawing/2012/chart">
                      <c:ext xmlns:c15="http://schemas.microsoft.com/office/drawing/2012/chart" uri="{02D57815-91ED-43cb-92C2-25804820EDAC}">
                        <c15:formulaRef>
                          <c15:sqref>'Kommun, förv &gt; sektor, verks'!$L$6:$L$27</c15:sqref>
                        </c15:formulaRef>
                      </c:ext>
                    </c:extLst>
                    <c:numCache>
                      <c:formatCode>General</c:formatCode>
                      <c:ptCount val="2"/>
                      <c:pt idx="0">
                        <c:v>4.3</c:v>
                      </c:pt>
                      <c:pt idx="1">
                        <c:v>0</c:v>
                      </c:pt>
                    </c:numCache>
                  </c:numRef>
                </c:val>
                <c:extLst xmlns:c15="http://schemas.microsoft.com/office/drawing/2012/chart">
                  <c:ext xmlns:c16="http://schemas.microsoft.com/office/drawing/2014/chart" uri="{C3380CC4-5D6E-409C-BE32-E72D297353CC}">
                    <c16:uniqueId val="{00000009-CEC8-40D6-813C-22C07827717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xmlns:c15="http://schemas.microsoft.com/office/drawing/2012/chart">
                      <c:ext xmlns:c15="http://schemas.microsoft.com/office/drawing/2012/chart" uri="{02D57815-91ED-43cb-92C2-25804820EDAC}">
                        <c15:formulaRef>
                          <c15:sqref>'Kommun, förv &gt; sektor, verks'!$Q$6:$Q$27</c15:sqref>
                        </c15:formulaRef>
                      </c:ext>
                    </c:extLst>
                    <c:numCache>
                      <c:formatCode>General</c:formatCode>
                      <c:ptCount val="2"/>
                      <c:pt idx="0" formatCode="0.0">
                        <c:v>9.5500000000000007</c:v>
                      </c:pt>
                      <c:pt idx="1">
                        <c:v>4.7</c:v>
                      </c:pt>
                    </c:numCache>
                  </c:numRef>
                </c:val>
                <c:extLst xmlns:c15="http://schemas.microsoft.com/office/drawing/2012/chart">
                  <c:ext xmlns:c16="http://schemas.microsoft.com/office/drawing/2014/chart" uri="{C3380CC4-5D6E-409C-BE32-E72D297353CC}">
                    <c16:uniqueId val="{0000000E-CEC8-40D6-813C-22C07827717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xmlns:c15="http://schemas.microsoft.com/office/drawing/2012/chart">
                      <c:ext xmlns:c15="http://schemas.microsoft.com/office/drawing/2012/chart" uri="{02D57815-91ED-43cb-92C2-25804820EDAC}">
                        <c15:formulaRef>
                          <c15:sqref>'Kommun, förv &gt; sektor, verks'!$U$6:$U$27</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2-CEC8-40D6-813C-22C07827717A}"/>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2"/>
                      <c:pt idx="0">
                        <c:v>Kultur- och fritid &gt; Attraktivitet</c:v>
                      </c:pt>
                      <c:pt idx="1">
                        <c:v>Växande</c:v>
                      </c:pt>
                    </c:strCache>
                  </c:strRef>
                </c:cat>
                <c:val>
                  <c:numRef>
                    <c:extLst xmlns:c15="http://schemas.microsoft.com/office/drawing/2012/chart">
                      <c:ext xmlns:c15="http://schemas.microsoft.com/office/drawing/2012/chart" uri="{02D57815-91ED-43cb-92C2-25804820EDAC}">
                        <c15:formulaRef>
                          <c15:sqref>'Kommun, förv &gt; sektor, verks'!$V$6:$V$27</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3-CEC8-40D6-813C-22C07827717A}"/>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Sjukfrånvaro,</a:t>
            </a:r>
            <a:r>
              <a:rPr lang="sv-SE" baseline="0" dirty="0"/>
              <a:t> stora</a:t>
            </a:r>
            <a:r>
              <a:rPr lang="sv-SE" dirty="0"/>
              <a:t> </a:t>
            </a:r>
            <a:r>
              <a:rPr lang="sv-SE" dirty="0" smtClean="0"/>
              <a:t>verksamheter inom Verksamhetsstöd</a:t>
            </a:r>
            <a:endParaRPr lang="sv-SE" dirty="0"/>
          </a:p>
        </c:rich>
      </c:tx>
      <c:layout>
        <c:manualLayout>
          <c:xMode val="edge"/>
          <c:yMode val="edge"/>
          <c:x val="0.10350079352422542"/>
          <c:y val="1.7605951031197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10"/>
          <c:order val="10"/>
          <c:tx>
            <c:strRef>
              <c:f>'Kommun, förv &gt; sektor, verks'!$M$5</c:f>
              <c:strCache>
                <c:ptCount val="1"/>
                <c:pt idx="0">
                  <c:v>Q1 2020</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verks'!$M$6:$M$27</c:f>
              <c:numCache>
                <c:formatCode>0.0</c:formatCode>
                <c:ptCount val="1"/>
                <c:pt idx="0">
                  <c:v>12.2</c:v>
                </c:pt>
              </c:numCache>
            </c:numRef>
          </c:val>
          <c:extLst xmlns:c15="http://schemas.microsoft.com/office/drawing/2012/chart">
            <c:ext xmlns:c16="http://schemas.microsoft.com/office/drawing/2014/chart" uri="{C3380CC4-5D6E-409C-BE32-E72D297353CC}">
              <c16:uniqueId val="{0000000A-CEC8-40D6-813C-22C07827717A}"/>
            </c:ext>
          </c:extLst>
        </c:ser>
        <c:ser>
          <c:idx val="11"/>
          <c:order val="11"/>
          <c:tx>
            <c:strRef>
              <c:f>'Kommun, förv &gt; sektor, verks'!$N$5</c:f>
              <c:strCache>
                <c:ptCount val="1"/>
                <c:pt idx="0">
                  <c:v>Q2 2020</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verks'!$N$6:$N$27</c:f>
              <c:numCache>
                <c:formatCode>0.0</c:formatCode>
                <c:ptCount val="1"/>
                <c:pt idx="0">
                  <c:v>9.9</c:v>
                </c:pt>
              </c:numCache>
            </c:numRef>
          </c:val>
          <c:extLst xmlns:c15="http://schemas.microsoft.com/office/drawing/2012/chart">
            <c:ext xmlns:c16="http://schemas.microsoft.com/office/drawing/2014/chart" uri="{C3380CC4-5D6E-409C-BE32-E72D297353CC}">
              <c16:uniqueId val="{0000000B-CEC8-40D6-813C-22C07827717A}"/>
            </c:ext>
          </c:extLst>
        </c:ser>
        <c:ser>
          <c:idx val="12"/>
          <c:order val="12"/>
          <c:tx>
            <c:strRef>
              <c:f>'Kommun, förv &gt; sektor, verks'!$O$5</c:f>
              <c:strCache>
                <c:ptCount val="1"/>
                <c:pt idx="0">
                  <c:v>Q3 2020 </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verks'!$O$6:$O$27</c:f>
              <c:numCache>
                <c:formatCode>General</c:formatCode>
                <c:ptCount val="1"/>
                <c:pt idx="0">
                  <c:v>8.8000000000000007</c:v>
                </c:pt>
              </c:numCache>
            </c:numRef>
          </c:val>
          <c:extLst xmlns:c15="http://schemas.microsoft.com/office/drawing/2012/chart">
            <c:ext xmlns:c16="http://schemas.microsoft.com/office/drawing/2014/chart" uri="{C3380CC4-5D6E-409C-BE32-E72D297353CC}">
              <c16:uniqueId val="{0000000C-CEC8-40D6-813C-22C07827717A}"/>
            </c:ext>
          </c:extLst>
        </c:ser>
        <c:ser>
          <c:idx val="13"/>
          <c:order val="13"/>
          <c:tx>
            <c:strRef>
              <c:f>'Kommun, förv &gt; sektor, verks'!$P$5</c:f>
              <c:strCache>
                <c:ptCount val="1"/>
                <c:pt idx="0">
                  <c:v>Q4 2020</c:v>
                </c:pt>
              </c:strCache>
            </c:strRef>
          </c:tx>
          <c:spPr>
            <a:solidFill>
              <a:schemeClr val="accent5"/>
            </a:solidFill>
            <a:ln>
              <a:noFill/>
            </a:ln>
            <a:effectLst/>
          </c:spPr>
          <c:invertIfNegative val="0"/>
          <c:cat>
            <c:strRef>
              <c:f>'Kommun, förv &gt; sektor, verks'!$B$6:$B$27</c:f>
              <c:strCache>
                <c:ptCount val="1"/>
                <c:pt idx="0">
                  <c:v>Måltid och städ</c:v>
                </c:pt>
              </c:strCache>
            </c:strRef>
          </c:cat>
          <c:val>
            <c:numRef>
              <c:f>'Kommun, förv &gt; sektor, verks'!$P$6:$P$27</c:f>
              <c:numCache>
                <c:formatCode>General</c:formatCode>
                <c:ptCount val="1"/>
                <c:pt idx="0">
                  <c:v>9.1</c:v>
                </c:pt>
              </c:numCache>
            </c:numRef>
          </c:val>
          <c:extLst xmlns:c15="http://schemas.microsoft.com/office/drawing/2012/chart">
            <c:ext xmlns:c16="http://schemas.microsoft.com/office/drawing/2014/chart" uri="{C3380CC4-5D6E-409C-BE32-E72D297353CC}">
              <c16:uniqueId val="{0000000D-CEC8-40D6-813C-22C07827717A}"/>
            </c:ext>
          </c:extLst>
        </c:ser>
        <c:ser>
          <c:idx val="15"/>
          <c:order val="15"/>
          <c:tx>
            <c:strRef>
              <c:f>'Kommun, förv &gt; sektor, verks'!$R$5</c:f>
              <c:strCache>
                <c:ptCount val="1"/>
                <c:pt idx="0">
                  <c:v>Q1 2021</c:v>
                </c:pt>
              </c:strCache>
            </c:strRef>
          </c:tx>
          <c:spPr>
            <a:solidFill>
              <a:schemeClr val="accent2"/>
            </a:solidFill>
            <a:ln>
              <a:noFill/>
            </a:ln>
            <a:effectLst/>
          </c:spPr>
          <c:invertIfNegative val="0"/>
          <c:cat>
            <c:strRef>
              <c:f>'Kommun, förv &gt; sektor, verks'!$B$6:$B$27</c:f>
              <c:strCache>
                <c:ptCount val="1"/>
                <c:pt idx="0">
                  <c:v>Måltid och städ</c:v>
                </c:pt>
              </c:strCache>
            </c:strRef>
          </c:cat>
          <c:val>
            <c:numRef>
              <c:f>'Kommun, förv &gt; sektor, verks'!$R$6:$R$27</c:f>
              <c:numCache>
                <c:formatCode>General</c:formatCode>
                <c:ptCount val="1"/>
                <c:pt idx="0">
                  <c:v>7.9</c:v>
                </c:pt>
              </c:numCache>
            </c:numRef>
          </c:val>
          <c:extLst xmlns:c15="http://schemas.microsoft.com/office/drawing/2012/chart">
            <c:ext xmlns:c16="http://schemas.microsoft.com/office/drawing/2014/chart" uri="{C3380CC4-5D6E-409C-BE32-E72D297353CC}">
              <c16:uniqueId val="{0000000F-CEC8-40D6-813C-22C07827717A}"/>
            </c:ext>
          </c:extLst>
        </c:ser>
        <c:ser>
          <c:idx val="16"/>
          <c:order val="16"/>
          <c:tx>
            <c:strRef>
              <c:f>'Kommun, förv &gt; sektor, verks'!$S$5</c:f>
              <c:strCache>
                <c:ptCount val="1"/>
                <c:pt idx="0">
                  <c:v>Q2 2021</c:v>
                </c:pt>
              </c:strCache>
            </c:strRef>
          </c:tx>
          <c:spPr>
            <a:solidFill>
              <a:schemeClr val="accent2"/>
            </a:solidFill>
            <a:ln>
              <a:noFill/>
            </a:ln>
            <a:effectLst/>
          </c:spPr>
          <c:invertIfNegative val="0"/>
          <c:cat>
            <c:strRef>
              <c:f>'Kommun, förv &gt; sektor, verks'!$B$6:$B$27</c:f>
              <c:strCache>
                <c:ptCount val="1"/>
                <c:pt idx="0">
                  <c:v>Måltid och städ</c:v>
                </c:pt>
              </c:strCache>
            </c:strRef>
          </c:cat>
          <c:val>
            <c:numRef>
              <c:f>'Kommun, förv &gt; sektor, verks'!$S$6:$S$27</c:f>
              <c:numCache>
                <c:formatCode>0.0</c:formatCode>
                <c:ptCount val="1"/>
                <c:pt idx="0">
                  <c:v>9.6</c:v>
                </c:pt>
              </c:numCache>
            </c:numRef>
          </c:val>
          <c:extLst xmlns:c15="http://schemas.microsoft.com/office/drawing/2012/chart">
            <c:ext xmlns:c16="http://schemas.microsoft.com/office/drawing/2014/chart" uri="{C3380CC4-5D6E-409C-BE32-E72D297353CC}">
              <c16:uniqueId val="{00000010-CEC8-40D6-813C-22C07827717A}"/>
            </c:ext>
          </c:extLst>
        </c:ser>
        <c:ser>
          <c:idx val="17"/>
          <c:order val="17"/>
          <c:tx>
            <c:strRef>
              <c:f>'Kommun, förv &gt; sektor, verks'!$T$5</c:f>
              <c:strCache>
                <c:ptCount val="1"/>
                <c:pt idx="0">
                  <c:v>Q3 2021</c:v>
                </c:pt>
              </c:strCache>
              <c:extLst xmlns:c15="http://schemas.microsoft.com/office/drawing/2012/chart"/>
            </c:strRef>
          </c:tx>
          <c:spPr>
            <a:solidFill>
              <a:schemeClr val="accent2"/>
            </a:solidFill>
            <a:ln>
              <a:noFill/>
            </a:ln>
            <a:effectLst/>
          </c:spPr>
          <c:invertIfNegative val="0"/>
          <c:cat>
            <c:strRef>
              <c:f>'Kommun, förv &gt; sektor, verks'!$B$6:$B$27</c:f>
              <c:strCache>
                <c:ptCount val="1"/>
                <c:pt idx="0">
                  <c:v>Måltid och städ</c:v>
                </c:pt>
              </c:strCache>
            </c:strRef>
          </c:cat>
          <c:val>
            <c:numRef>
              <c:f>'Kommun, förv &gt; sektor, verks'!$T$6:$T$27</c:f>
              <c:numCache>
                <c:formatCode>General</c:formatCode>
                <c:ptCount val="1"/>
                <c:pt idx="0">
                  <c:v>8.6999999999999993</c:v>
                </c:pt>
              </c:numCache>
            </c:numRef>
          </c:val>
          <c:extLst xmlns:c15="http://schemas.microsoft.com/office/drawing/2012/chart">
            <c:ext xmlns:c16="http://schemas.microsoft.com/office/drawing/2014/chart" uri="{C3380CC4-5D6E-409C-BE32-E72D297353CC}">
              <c16:uniqueId val="{00000011-CEC8-40D6-813C-22C07827717A}"/>
            </c:ext>
          </c:extLst>
        </c:ser>
        <c:dLbls>
          <c:showLegendKey val="0"/>
          <c:showVal val="0"/>
          <c:showCatName val="0"/>
          <c:showSerName val="0"/>
          <c:showPercent val="0"/>
          <c:showBubbleSize val="0"/>
        </c:dLbls>
        <c:gapWidth val="219"/>
        <c:overlap val="-27"/>
        <c:axId val="178038272"/>
        <c:axId val="178039808"/>
        <c:extLst>
          <c:ext xmlns:c15="http://schemas.microsoft.com/office/drawing/2012/chart" uri="{02D57815-91ED-43cb-92C2-25804820EDAC}">
            <c15:filteredBarSeries>
              <c15:ser>
                <c:idx val="1"/>
                <c:order val="0"/>
                <c:tx>
                  <c:strRef>
                    <c:extLst>
                      <c:ext uri="{02D57815-91ED-43cb-92C2-25804820EDAC}">
                        <c15:formulaRef>
                          <c15:sqref>'Kommun, förv &gt; sektor, verks'!$C$5</c15:sqref>
                        </c15:formulaRef>
                      </c:ext>
                    </c:extLst>
                    <c:strCache>
                      <c:ptCount val="1"/>
                      <c:pt idx="0">
                        <c:v>Q1 2018</c:v>
                      </c:pt>
                    </c:strCache>
                  </c:strRef>
                </c:tx>
                <c:spPr>
                  <a:solidFill>
                    <a:schemeClr val="accent3"/>
                  </a:solidFill>
                  <a:ln>
                    <a:noFill/>
                  </a:ln>
                  <a:effectLst/>
                </c:spPr>
                <c:invertIfNegative val="0"/>
                <c:cat>
                  <c:strRef>
                    <c:extLst>
                      <c:ext uri="{02D57815-91ED-43cb-92C2-25804820EDAC}">
                        <c15:formulaRef>
                          <c15:sqref>'Kommun, förv &gt; sektor, verks'!$B$6:$B$27</c15:sqref>
                        </c15:formulaRef>
                      </c:ext>
                    </c:extLst>
                    <c:strCache>
                      <c:ptCount val="1"/>
                      <c:pt idx="0">
                        <c:v>Måltid och städ</c:v>
                      </c:pt>
                    </c:strCache>
                  </c:strRef>
                </c:cat>
                <c:val>
                  <c:numRef>
                    <c:extLst>
                      <c:ext uri="{02D57815-91ED-43cb-92C2-25804820EDAC}">
                        <c15:formulaRef>
                          <c15:sqref>'Kommun, förv &gt; sektor, verks'!$C$6:$C$27</c15:sqref>
                        </c15:formulaRef>
                      </c:ext>
                    </c:extLst>
                    <c:numCache>
                      <c:formatCode>General</c:formatCode>
                      <c:ptCount val="1"/>
                    </c:numCache>
                  </c:numRef>
                </c:val>
                <c:extLst>
                  <c:ext xmlns:c16="http://schemas.microsoft.com/office/drawing/2014/chart" uri="{C3380CC4-5D6E-409C-BE32-E72D297353CC}">
                    <c16:uniqueId val="{00000000-CEC8-40D6-813C-22C07827717A}"/>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'Kommun, förv &gt; sektor, verks'!$D$5</c15:sqref>
                        </c15:formulaRef>
                      </c:ext>
                    </c:extLst>
                    <c:strCache>
                      <c:ptCount val="1"/>
                      <c:pt idx="0">
                        <c:v>Q2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verks'!$D$6:$D$27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1-CEC8-40D6-813C-22C07827717A}"/>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'Kommun, förv &gt; sektor, verks'!$E$5</c15:sqref>
                        </c15:formulaRef>
                      </c:ext>
                    </c:extLst>
                    <c:strCache>
                      <c:ptCount val="1"/>
                      <c:pt idx="0">
                        <c:v>Q3 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verks'!$E$6:$E$27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2-CEC8-40D6-813C-22C07827717A}"/>
                  </c:ext>
                </c:extLst>
              </c15:ser>
            </c15:filteredBarSeries>
            <c15:filteredBarSeries>
              <c15:ser>
                <c:idx val="6"/>
                <c:order val="3"/>
                <c:tx>
                  <c:strRef>
                    <c:extLst xmlns:c15="http://schemas.microsoft.com/office/drawing/2012/chart">
                      <c:ext xmlns:c15="http://schemas.microsoft.com/office/drawing/2012/chart" uri="{02D57815-91ED-43cb-92C2-25804820EDAC}">
                        <c15:formulaRef>
                          <c15:sqref>'Kommun, förv &gt; sektor, verks'!$F$5</c15:sqref>
                        </c15:formulaRef>
                      </c:ext>
                    </c:extLst>
                    <c:strCache>
                      <c:ptCount val="1"/>
                      <c:pt idx="0">
                        <c:v>Q4 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verks'!$F$6:$F$27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CEC8-40D6-813C-22C07827717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'Kommun, förv &gt; sektor, verks'!$G$5</c15:sqref>
                        </c15:formulaRef>
                      </c:ext>
                    </c:extLst>
                    <c:strCache>
                      <c:ptCount val="1"/>
                      <c:pt idx="0">
                        <c:v>Helår 2018</c:v>
                      </c:pt>
                    </c:strCache>
                  </c:strRef>
                </c:tx>
                <c:spPr>
                  <a:solidFill>
                    <a:schemeClr val="accent3">
                      <a:lumMod val="20000"/>
                      <a:lumOff val="80000"/>
                    </a:schemeClr>
                  </a:solidFill>
                  <a:ln>
                    <a:solidFill>
                      <a:schemeClr val="accent3"/>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verks'!$G$6:$G$27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CEC8-40D6-813C-22C07827717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'Kommun, förv &gt; sektor, verks'!$H$5</c15:sqref>
                        </c15:formulaRef>
                      </c:ext>
                    </c:extLst>
                    <c:strCache>
                      <c:ptCount val="1"/>
                      <c:pt idx="0">
                        <c:v>Q1 2019</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verks'!$H$6:$H$27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5-CEC8-40D6-813C-22C07827717A}"/>
                  </c:ext>
                </c:extLst>
              </c15:ser>
            </c15:filteredBarSeries>
            <c15:filteredBarSeries>
              <c15:ser>
                <c:idx val="0"/>
                <c:order val="6"/>
                <c:tx>
                  <c:strRef>
                    <c:extLst xmlns:c15="http://schemas.microsoft.com/office/drawing/2012/chart">
                      <c:ext xmlns:c15="http://schemas.microsoft.com/office/drawing/2012/chart" uri="{02D57815-91ED-43cb-92C2-25804820EDAC}">
                        <c15:formulaRef>
                          <c15:sqref>'Kommun, förv &gt; sektor, verks'!$I$5</c15:sqref>
                        </c15:formulaRef>
                      </c:ext>
                    </c:extLst>
                    <c:strCache>
                      <c:ptCount val="1"/>
                      <c:pt idx="0">
                        <c:v>Q2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verks'!$I$6:$I$27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6-CEC8-40D6-813C-22C07827717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'Kommun, förv &gt; sektor, verks'!$J$5</c15:sqref>
                        </c15:formulaRef>
                      </c:ext>
                    </c:extLst>
                    <c:strCache>
                      <c:ptCount val="1"/>
                      <c:pt idx="0">
                        <c:v>Q3 !2018!</c:v>
                      </c:pt>
                    </c:strCache>
                  </c:strRef>
                </c:tx>
                <c:spPr>
                  <a:solidFill>
                    <a:schemeClr val="accent6"/>
                  </a:solidFill>
                  <a:ln>
                    <a:solidFill>
                      <a:schemeClr val="accent5"/>
                    </a:solidFill>
                    <a:prstDash val="sysDash"/>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verks'!$J$6:$J$27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7-CEC8-40D6-813C-22C07827717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'Kommun, förv &gt; sektor, verks'!$K$5</c15:sqref>
                        </c15:formulaRef>
                      </c:ext>
                    </c:extLst>
                    <c:strCache>
                      <c:ptCount val="1"/>
                      <c:pt idx="0">
                        <c:v>Q4 2019</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verks'!$K$6:$K$27</c15:sqref>
                        </c15:formulaRef>
                      </c:ext>
                    </c:extLst>
                    <c:numCache>
                      <c:formatCode>0.0</c:formatCode>
                      <c:ptCount val="1"/>
                    </c:numCache>
                  </c:numRef>
                </c:val>
                <c:extLst xmlns:c15="http://schemas.microsoft.com/office/drawing/2012/chart">
                  <c:ext xmlns:c16="http://schemas.microsoft.com/office/drawing/2014/chart" uri="{C3380CC4-5D6E-409C-BE32-E72D297353CC}">
                    <c16:uniqueId val="{00000008-CEC8-40D6-813C-22C07827717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'Kommun, förv &gt; sektor, verks'!$L$5</c15:sqref>
                        </c15:formulaRef>
                      </c:ext>
                    </c:extLst>
                    <c:strCache>
                      <c:ptCount val="1"/>
                      <c:pt idx="0">
                        <c:v>Helår 2019</c:v>
                      </c:pt>
                    </c:strCache>
                  </c:strRef>
                </c:tx>
                <c:spPr>
                  <a:solidFill>
                    <a:schemeClr val="accent4">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verks'!$L$6:$L$27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CEC8-40D6-813C-22C07827717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'Kommun, förv &gt; sektor, verks'!$Q$5</c15:sqref>
                        </c15:formulaRef>
                      </c:ext>
                    </c:extLst>
                    <c:strCache>
                      <c:ptCount val="1"/>
                      <c:pt idx="0">
                        <c:v>Helår 2020</c:v>
                      </c:pt>
                    </c:strCache>
                  </c:strRef>
                </c:tx>
                <c:spPr>
                  <a:solidFill>
                    <a:schemeClr val="accent5">
                      <a:lumMod val="20000"/>
                      <a:lumOff val="80000"/>
                    </a:schemeClr>
                  </a:solidFill>
                  <a:ln>
                    <a:solidFill>
                      <a:schemeClr val="accent5">
                        <a:lumMod val="50000"/>
                      </a:schemeClr>
                    </a:solid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verks'!$Q$6:$Q$27</c15:sqref>
                        </c15:formulaRef>
                      </c:ext>
                    </c:extLst>
                    <c:numCache>
                      <c:formatCode>General</c:formatCode>
                      <c:ptCount val="1"/>
                      <c:pt idx="0">
                        <c:v>9.9</c:v>
                      </c:pt>
                    </c:numCache>
                  </c:numRef>
                </c:val>
                <c:extLst xmlns:c15="http://schemas.microsoft.com/office/drawing/2012/chart">
                  <c:ext xmlns:c16="http://schemas.microsoft.com/office/drawing/2014/chart" uri="{C3380CC4-5D6E-409C-BE32-E72D297353CC}">
                    <c16:uniqueId val="{0000000E-CEC8-40D6-813C-22C07827717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'Kommun, förv &gt; sektor, verks'!$U$5</c15:sqref>
                        </c15:formulaRef>
                      </c:ext>
                    </c:extLst>
                    <c:strCache>
                      <c:ptCount val="1"/>
                      <c:pt idx="0">
                        <c:v>Q4 2021</c:v>
                      </c:pt>
                    </c:strCache>
                  </c:strRef>
                </c:tx>
                <c:spPr>
                  <a:solidFill>
                    <a:schemeClr val="accent4">
                      <a:shade val="43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verks'!$U$6:$U$27</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12-CEC8-40D6-813C-22C07827717A}"/>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'Kommun, förv &gt; sektor, verks'!$V$5</c15:sqref>
                        </c15:formulaRef>
                      </c:ext>
                    </c:extLst>
                    <c:strCache>
                      <c:ptCount val="1"/>
                      <c:pt idx="0">
                        <c:v>Helår 2021</c:v>
                      </c:pt>
                    </c:strCache>
                  </c:strRef>
                </c:tx>
                <c:spPr>
                  <a:solidFill>
                    <a:schemeClr val="accent4">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'Kommun, förv &gt; sektor, verks'!$B$6:$B$27</c15:sqref>
                        </c15:formulaRef>
                      </c:ext>
                    </c:extLst>
                    <c:strCache>
                      <c:ptCount val="1"/>
                      <c:pt idx="0">
                        <c:v>Måltid och städ</c:v>
                      </c:pt>
                    </c:strCache>
                  </c:strRef>
                </c:cat>
                <c:val>
                  <c:numRef>
                    <c:extLst xmlns:c15="http://schemas.microsoft.com/office/drawing/2012/chart">
                      <c:ext xmlns:c15="http://schemas.microsoft.com/office/drawing/2012/chart" uri="{02D57815-91ED-43cb-92C2-25804820EDAC}">
                        <c15:formulaRef>
                          <c15:sqref>'Kommun, förv &gt; sektor, verks'!$V$6:$V$27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CEC8-40D6-813C-22C07827717A}"/>
                  </c:ext>
                </c:extLst>
              </c15:ser>
            </c15:filteredBarSeries>
          </c:ext>
        </c:extLst>
      </c:barChart>
      <c:catAx>
        <c:axId val="1780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9808"/>
        <c:crosses val="autoZero"/>
        <c:auto val="1"/>
        <c:lblAlgn val="ctr"/>
        <c:lblOffset val="100"/>
        <c:noMultiLvlLbl val="0"/>
      </c:catAx>
      <c:valAx>
        <c:axId val="178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sv-SE" sz="1100"/>
                  <a:t>Sjukfrånvaro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78038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0.62424</cdr:x>
      <cdr:y>0.41153</cdr:y>
    </cdr:from>
    <cdr:to>
      <cdr:x>0.70795</cdr:x>
      <cdr:y>0.56411</cdr:y>
    </cdr:to>
    <cdr:sp macro="" textlink="">
      <cdr:nvSpPr>
        <cdr:cNvPr id="3" name="textruta 2"/>
        <cdr:cNvSpPr txBox="1"/>
      </cdr:nvSpPr>
      <cdr:spPr>
        <a:xfrm xmlns:a="http://schemas.openxmlformats.org/drawingml/2006/main">
          <a:off x="5688953" y="1710948"/>
          <a:ext cx="762824" cy="634338"/>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square" rtlCol="0"/>
        <a:lstStyle xmlns:a="http://schemas.openxmlformats.org/drawingml/2006/main"/>
        <a:p xmlns:a="http://schemas.openxmlformats.org/drawingml/2006/main">
          <a:r>
            <a:rPr lang="sv-SE" dirty="0" smtClean="0"/>
            <a:t>Ny data</a:t>
          </a:r>
        </a:p>
        <a:p xmlns:a="http://schemas.openxmlformats.org/drawingml/2006/main">
          <a:r>
            <a:rPr lang="sv-SE" dirty="0" smtClean="0"/>
            <a:t>Q2: 8,8%</a:t>
          </a:r>
        </a:p>
        <a:p xmlns:a="http://schemas.openxmlformats.org/drawingml/2006/main">
          <a:r>
            <a:rPr lang="sv-SE" sz="1100" dirty="0" smtClean="0"/>
            <a:t>Q3: 6,5%</a:t>
          </a:r>
          <a:endParaRPr lang="sv-S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0.51917</cdr:x>
      <cdr:y>0.71423</cdr:y>
    </cdr:from>
    <cdr:to>
      <cdr:x>0.59282</cdr:x>
      <cdr:y>0.82262</cdr:y>
    </cdr:to>
    <cdr:sp macro="" textlink="">
      <cdr:nvSpPr>
        <cdr:cNvPr id="3" name="textruta 1"/>
        <cdr:cNvSpPr txBox="1"/>
      </cdr:nvSpPr>
      <cdr:spPr>
        <a:xfrm xmlns:a="http://schemas.openxmlformats.org/drawingml/2006/main">
          <a:off x="4645570" y="3403344"/>
          <a:ext cx="658996" cy="516498"/>
        </a:xfrm>
        <a:prstGeom xmlns:a="http://schemas.openxmlformats.org/drawingml/2006/main" prst="rect">
          <a:avLst/>
        </a:prstGeom>
        <a:solidFill xmlns:a="http://schemas.openxmlformats.org/drawingml/2006/main">
          <a:srgbClr val="FFFFFF"/>
        </a:solidFill>
      </cdr:spPr>
      <cdr:txBody>
        <a:bodyPr xmlns:a="http://schemas.openxmlformats.org/drawingml/2006/main" wrap="square" rtlCol="0"/>
        <a:lstStyle xmlns:a="http://schemas.openxmlformats.org/drawingml/2006/main">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sv-SE" sz="900" dirty="0" smtClean="0"/>
            <a:t>Ny data</a:t>
          </a:r>
        </a:p>
        <a:p xmlns:a="http://schemas.openxmlformats.org/drawingml/2006/main">
          <a:r>
            <a:rPr lang="sv-SE" sz="900" dirty="0" smtClean="0"/>
            <a:t>Q2 8,6%</a:t>
          </a:r>
        </a:p>
        <a:p xmlns:a="http://schemas.openxmlformats.org/drawingml/2006/main">
          <a:r>
            <a:rPr lang="sv-SE" sz="900" dirty="0" smtClean="0"/>
            <a:t>Q3 5,2%</a:t>
          </a:r>
          <a:endParaRPr lang="sv-SE"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8A3D1-77C1-4DD0-99FC-8A279C45E4FA}" type="datetimeFigureOut">
              <a:rPr lang="sv-SE" smtClean="0"/>
              <a:t>2021-11-09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9DFD6-3536-40E0-BB11-26CFE8862C0F}" type="slidenum">
              <a:rPr lang="sv-SE" smtClean="0"/>
              <a:t>‹#›</a:t>
            </a:fld>
            <a:endParaRPr lang="sv-SE"/>
          </a:p>
        </p:txBody>
      </p:sp>
    </p:spTree>
    <p:extLst>
      <p:ext uri="{BB962C8B-B14F-4D97-AF65-F5344CB8AC3E}">
        <p14:creationId xmlns:p14="http://schemas.microsoft.com/office/powerpoint/2010/main" val="343597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a:t>
            </a:fld>
            <a:endParaRPr lang="sv-SE"/>
          </a:p>
        </p:txBody>
      </p:sp>
    </p:spTree>
    <p:extLst>
      <p:ext uri="{BB962C8B-B14F-4D97-AF65-F5344CB8AC3E}">
        <p14:creationId xmlns:p14="http://schemas.microsoft.com/office/powerpoint/2010/main" val="421349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Oroande</a:t>
            </a:r>
            <a:r>
              <a:rPr lang="sv-SE" baseline="0" dirty="0" smtClean="0"/>
              <a:t> hög sjukfrånvaro på måltid och städ. Obs att det är en verksamhet som (åtminstone inom måltid) kräver hemgång vid </a:t>
            </a:r>
            <a:r>
              <a:rPr lang="sv-SE" baseline="0" dirty="0" err="1" smtClean="0"/>
              <a:t>coronasymptom</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10</a:t>
            </a:fld>
            <a:endParaRPr lang="sv-SE"/>
          </a:p>
        </p:txBody>
      </p:sp>
    </p:spTree>
    <p:extLst>
      <p:ext uri="{BB962C8B-B14F-4D97-AF65-F5344CB8AC3E}">
        <p14:creationId xmlns:p14="http://schemas.microsoft.com/office/powerpoint/2010/main" val="214612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Snart dags för tertial</a:t>
            </a:r>
            <a:r>
              <a:rPr lang="sv-SE" baseline="0" dirty="0" smtClean="0"/>
              <a:t> 2/Delårsrapport! Viktigt att inte </a:t>
            </a:r>
            <a:r>
              <a:rPr lang="sv-SE" baseline="0" smtClean="0"/>
              <a:t>jämföra äpplen och päron då.</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11</a:t>
            </a:fld>
            <a:endParaRPr lang="sv-SE"/>
          </a:p>
        </p:txBody>
      </p:sp>
    </p:spTree>
    <p:extLst>
      <p:ext uri="{BB962C8B-B14F-4D97-AF65-F5344CB8AC3E}">
        <p14:creationId xmlns:p14="http://schemas.microsoft.com/office/powerpoint/2010/main" val="190934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solidFill>
                  <a:schemeClr val="tx1"/>
                </a:solidFill>
              </a:rPr>
              <a:t>Sjukstatistik uppdelad per sektor, verksamhet, enhet </a:t>
            </a:r>
            <a:r>
              <a:rPr lang="sv-SE" dirty="0" err="1" smtClean="0">
                <a:solidFill>
                  <a:schemeClr val="tx1"/>
                </a:solidFill>
              </a:rPr>
              <a:t>etc</a:t>
            </a:r>
            <a:r>
              <a:rPr lang="sv-SE" dirty="0" smtClean="0">
                <a:solidFill>
                  <a:schemeClr val="tx1"/>
                </a:solidFill>
              </a:rPr>
              <a:t> bygger på information om vilken arbetsplats medarbetare tillhör.</a:t>
            </a:r>
          </a:p>
          <a:p>
            <a:pPr marL="0" indent="0">
              <a:buNone/>
            </a:pPr>
            <a:endParaRPr lang="sv-SE" dirty="0" smtClean="0">
              <a:solidFill>
                <a:schemeClr val="tx1"/>
              </a:solidFill>
            </a:endParaRPr>
          </a:p>
          <a:p>
            <a:pPr marL="0" indent="0">
              <a:buNone/>
            </a:pPr>
            <a:r>
              <a:rPr lang="sv-SE" dirty="0" smtClean="0">
                <a:solidFill>
                  <a:schemeClr val="tx1"/>
                </a:solidFill>
              </a:rPr>
              <a:t>När vi delar upp sjukstatistiken per nämnd ”följer vi pengarna”, alltså var lönen kommer ifrån. Överensstämmer inte alltid med vilken arbetsplats medarbetaren tillhör. </a:t>
            </a:r>
          </a:p>
          <a:p>
            <a:endParaRPr lang="sv-SE" dirty="0" smtClean="0"/>
          </a:p>
          <a:p>
            <a:r>
              <a:rPr lang="sv-SE" dirty="0" smtClean="0"/>
              <a:t>Exempel</a:t>
            </a:r>
            <a:r>
              <a:rPr lang="sv-SE" baseline="0" dirty="0" smtClean="0"/>
              <a:t> 1: </a:t>
            </a:r>
            <a:r>
              <a:rPr lang="sv-SE" dirty="0" smtClean="0"/>
              <a:t>de</a:t>
            </a:r>
            <a:r>
              <a:rPr lang="sv-SE" baseline="0" dirty="0" smtClean="0"/>
              <a:t> flesta timvikarier tillhör inte en arbetsplats utan ligger på en egen gren utanför det vanliga organisationsträdet. De ingår i kommunens totala sjukstatistik, men syns inte alltid i </a:t>
            </a:r>
            <a:r>
              <a:rPr lang="sv-SE" baseline="0" dirty="0" err="1" smtClean="0"/>
              <a:t>sektorsstatistik</a:t>
            </a:r>
            <a:r>
              <a:rPr lang="sv-SE" baseline="0" dirty="0" smtClean="0"/>
              <a:t>. </a:t>
            </a:r>
          </a:p>
          <a:p>
            <a:endParaRPr lang="sv-SE" baseline="0" dirty="0" smtClean="0"/>
          </a:p>
          <a:p>
            <a:r>
              <a:rPr lang="sv-SE" baseline="0" dirty="0" smtClean="0"/>
              <a:t>Exempel 2: en del medarbetares lön är uppdelad på flera ställen med hjälp av bland annat ansvarskoder. När vi tar ut nämnstatistik använder vi ansvarskoder för att veta vem som tillhör vad och då kan medarbetarens timmar bli fördelade på flera nämnder. </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13</a:t>
            </a:fld>
            <a:endParaRPr lang="sv-SE"/>
          </a:p>
        </p:txBody>
      </p:sp>
    </p:spTree>
    <p:extLst>
      <p:ext uri="{BB962C8B-B14F-4D97-AF65-F5344CB8AC3E}">
        <p14:creationId xmlns:p14="http://schemas.microsoft.com/office/powerpoint/2010/main" val="329091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Kvartal 3 2019 har en streckad</a:t>
            </a:r>
            <a:r>
              <a:rPr lang="sv-SE" baseline="0" dirty="0" smtClean="0"/>
              <a:t> linje runt stapeln. Det beror på att </a:t>
            </a:r>
            <a:r>
              <a:rPr lang="sv-SE" baseline="0" dirty="0" err="1" smtClean="0"/>
              <a:t>datan</a:t>
            </a:r>
            <a:r>
              <a:rPr lang="sv-SE" baseline="0" dirty="0" smtClean="0"/>
              <a:t> egentligen är lånad från kvartal 3 2018. På grund av bytet av personalsystem kunde vi inte räkna fram statistik för kvartal 3 2019. Bra att veta om nån frågar. </a:t>
            </a:r>
          </a:p>
          <a:p>
            <a:endParaRPr lang="sv-SE" baseline="0" dirty="0" smtClean="0"/>
          </a:p>
          <a:p>
            <a:r>
              <a:rPr lang="sv-SE" baseline="0" dirty="0" smtClean="0"/>
              <a:t>Q2 2021 har justerats ned lite efter att ett fel upptäcktes i statistiken som gjorde att sjukfrånvaron för ferien (lärare) beräknads för högt. </a:t>
            </a:r>
          </a:p>
          <a:p>
            <a:endParaRPr lang="sv-SE" baseline="0" dirty="0" smtClean="0"/>
          </a:p>
          <a:p>
            <a:r>
              <a:rPr lang="sv-SE" baseline="0" dirty="0" smtClean="0"/>
              <a:t>Rimligt att tro att sjukfrånvaron på året kommer landa på 7-7,5%.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Ny data för Q2-Q3 2020 (</a:t>
            </a:r>
            <a:r>
              <a:rPr lang="sv-SE" baseline="0" dirty="0" err="1" smtClean="0"/>
              <a:t>pga</a:t>
            </a:r>
            <a:r>
              <a:rPr lang="sv-SE" baseline="0" dirty="0" smtClean="0"/>
              <a:t> tidigare beräkningsfel i </a:t>
            </a:r>
            <a:r>
              <a:rPr lang="sv-SE" baseline="0" dirty="0" err="1" smtClean="0"/>
              <a:t>Personec</a:t>
            </a:r>
            <a:r>
              <a:rPr lang="sv-SE" baseline="0" dirty="0" smtClean="0"/>
              <a:t> kopplat till lärare/ferien). Q2 dock justerats upp istället för ner, troligen </a:t>
            </a:r>
            <a:r>
              <a:rPr lang="sv-SE" baseline="0" dirty="0" err="1" smtClean="0"/>
              <a:t>pga</a:t>
            </a:r>
            <a:r>
              <a:rPr lang="sv-SE" baseline="0" dirty="0" smtClean="0"/>
              <a:t> retroaktiva sjukfrånvaroregistreringar</a:t>
            </a:r>
          </a:p>
          <a:p>
            <a:endParaRPr lang="sv-SE" baseline="0" dirty="0" smtClean="0"/>
          </a:p>
        </p:txBody>
      </p:sp>
      <p:sp>
        <p:nvSpPr>
          <p:cNvPr id="4" name="Platshållare för bildnummer 3"/>
          <p:cNvSpPr>
            <a:spLocks noGrp="1"/>
          </p:cNvSpPr>
          <p:nvPr>
            <p:ph type="sldNum" sz="quarter" idx="10"/>
          </p:nvPr>
        </p:nvSpPr>
        <p:spPr/>
        <p:txBody>
          <a:bodyPr/>
          <a:lstStyle/>
          <a:p>
            <a:fld id="{DFA9DFD6-3536-40E0-BB11-26CFE8862C0F}" type="slidenum">
              <a:rPr lang="sv-SE" smtClean="0"/>
              <a:t>2</a:t>
            </a:fld>
            <a:endParaRPr lang="sv-SE"/>
          </a:p>
        </p:txBody>
      </p:sp>
    </p:spTree>
    <p:extLst>
      <p:ext uri="{BB962C8B-B14F-4D97-AF65-F5344CB8AC3E}">
        <p14:creationId xmlns:p14="http://schemas.microsoft.com/office/powerpoint/2010/main" val="426536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visar de här staplarna?”</a:t>
            </a:r>
          </a:p>
          <a:p>
            <a:endParaRPr lang="sv-SE" dirty="0" smtClean="0"/>
          </a:p>
          <a:p>
            <a:r>
              <a:rPr lang="sv-SE" dirty="0" smtClean="0"/>
              <a:t>Synliggör att det kan variera stort INO</a:t>
            </a:r>
            <a:r>
              <a:rPr lang="sv-SE" baseline="0" dirty="0" smtClean="0"/>
              <a:t>M ett kvartal</a:t>
            </a:r>
          </a:p>
          <a:p>
            <a:r>
              <a:rPr lang="sv-SE" baseline="0" dirty="0" smtClean="0"/>
              <a:t>Diagrammet exporterat ur </a:t>
            </a:r>
            <a:r>
              <a:rPr lang="sv-SE" baseline="0" dirty="0" err="1" smtClean="0"/>
              <a:t>Stratsys</a:t>
            </a:r>
            <a:r>
              <a:rPr lang="sv-SE" baseline="0" dirty="0" smtClean="0"/>
              <a:t> där jag rapporterar kommunens totala sjukfrånvaro månadsvis som nyckeltal</a:t>
            </a:r>
          </a:p>
          <a:p>
            <a:endParaRPr lang="sv-SE" baseline="0" dirty="0" smtClean="0"/>
          </a:p>
          <a:p>
            <a:r>
              <a:rPr lang="sv-SE" baseline="0" dirty="0" smtClean="0"/>
              <a:t>Jämfört med 2020 är det april och juni som sticker ut. April är lägre men juni högre än 2020.</a:t>
            </a:r>
          </a:p>
          <a:p>
            <a:endParaRPr lang="sv-SE" baseline="0" dirty="0" smtClean="0"/>
          </a:p>
          <a:p>
            <a:r>
              <a:rPr lang="sv-SE" baseline="0" dirty="0" smtClean="0"/>
              <a:t>Juni-augusti 2020 visar lite högre sjukfrånvaro än verkligheten (</a:t>
            </a:r>
            <a:r>
              <a:rPr lang="sv-SE" baseline="0" dirty="0" err="1" smtClean="0"/>
              <a:t>pga</a:t>
            </a:r>
            <a:r>
              <a:rPr lang="sv-SE" baseline="0" dirty="0" smtClean="0"/>
              <a:t> beräkningsfel i </a:t>
            </a:r>
            <a:r>
              <a:rPr lang="sv-SE" baseline="0" dirty="0" err="1" smtClean="0"/>
              <a:t>Personec</a:t>
            </a:r>
            <a:r>
              <a:rPr lang="sv-SE" baseline="0" dirty="0" smtClean="0"/>
              <a:t> kopplat till lärare/ferien). Diagrammet har inte justerats med de nya siffrorna.</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3</a:t>
            </a:fld>
            <a:endParaRPr lang="sv-SE"/>
          </a:p>
        </p:txBody>
      </p:sp>
    </p:spTree>
    <p:extLst>
      <p:ext uri="{BB962C8B-B14F-4D97-AF65-F5344CB8AC3E}">
        <p14:creationId xmlns:p14="http://schemas.microsoft.com/office/powerpoint/2010/main" val="67399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Bildning har högre sjukfrånvaro i Q2 2021</a:t>
            </a:r>
            <a:r>
              <a:rPr lang="sv-SE" baseline="0" dirty="0" smtClean="0"/>
              <a:t> än i Q1 2021. Q2 2021 ligger dock fortfarande på ungefär samma nivå som Q2 2020. </a:t>
            </a:r>
          </a:p>
          <a:p>
            <a:r>
              <a:rPr lang="sv-SE" baseline="0" dirty="0" smtClean="0"/>
              <a:t>Omsorg ligger lägre i Q2 än i Q3 och även lägre jämfört med Q2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Q3 2020 visar lite högre sjukfrånvaro än verkligheten (</a:t>
            </a:r>
            <a:r>
              <a:rPr lang="sv-SE" baseline="0" dirty="0" err="1" smtClean="0"/>
              <a:t>pga</a:t>
            </a:r>
            <a:r>
              <a:rPr lang="sv-SE" baseline="0" dirty="0" smtClean="0"/>
              <a:t> beräkningsfel i </a:t>
            </a:r>
            <a:r>
              <a:rPr lang="sv-SE" baseline="0" dirty="0" err="1" smtClean="0"/>
              <a:t>Personec</a:t>
            </a:r>
            <a:r>
              <a:rPr lang="sv-SE" baseline="0" dirty="0" smtClean="0"/>
              <a:t> kopplat till lärare/ferien). Diagrammet har inte justerats med de nya siffrorna som tagits fram efter att felet rättades till. </a:t>
            </a:r>
            <a:r>
              <a:rPr lang="sv-SE" baseline="0" dirty="0" smtClean="0"/>
              <a:t> Den nya siffran gäller såsom organisationen såg ut oktober 2021, alltså sektor bildning inklusive arbetsmarknadsenheten.</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Uppjustering av Q2 2020, troligen på grund av retroaktiva registreringar av sjukfrånvaro.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4</a:t>
            </a:fld>
            <a:endParaRPr lang="sv-SE"/>
          </a:p>
        </p:txBody>
      </p:sp>
    </p:spTree>
    <p:extLst>
      <p:ext uri="{BB962C8B-B14F-4D97-AF65-F5344CB8AC3E}">
        <p14:creationId xmlns:p14="http://schemas.microsoft.com/office/powerpoint/2010/main" val="38746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AME ingår i samma</a:t>
            </a:r>
            <a:r>
              <a:rPr lang="sv-SE" baseline="0" dirty="0" smtClean="0"/>
              <a:t> verksamhet som gymnasieskolan/Vuxenutbildningen kan ha bidragit till höjd sjukfrånvaro. Handledare kan inte arbeta hemifrån vid </a:t>
            </a:r>
            <a:r>
              <a:rPr lang="sv-SE" baseline="0" dirty="0" err="1" smtClean="0"/>
              <a:t>covidsymtom</a:t>
            </a:r>
            <a:r>
              <a:rPr lang="sv-SE" baseline="0" dirty="0" smtClean="0"/>
              <a:t> till exempel. </a:t>
            </a:r>
          </a:p>
          <a:p>
            <a:endParaRPr lang="sv-SE" baseline="0" dirty="0" smtClean="0"/>
          </a:p>
          <a:p>
            <a:r>
              <a:rPr lang="sv-SE" baseline="0" dirty="0" smtClean="0"/>
              <a:t>Fritidshem ingår från 2021 i samma verksamhet som grundskolan. Kan det bidra till höjd sjukfrånvaro där? Fritids har tidigare legat lite högre än grundskolan.</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Q3 2020 visar lite högre sjukfrånvaro än verkligheten (</a:t>
            </a:r>
            <a:r>
              <a:rPr lang="sv-SE" baseline="0" dirty="0" err="1" smtClean="0"/>
              <a:t>pga</a:t>
            </a:r>
            <a:r>
              <a:rPr lang="sv-SE" baseline="0" dirty="0" smtClean="0"/>
              <a:t> beräkningsfel i </a:t>
            </a:r>
            <a:r>
              <a:rPr lang="sv-SE" baseline="0" dirty="0" err="1" smtClean="0"/>
              <a:t>Personec</a:t>
            </a:r>
            <a:r>
              <a:rPr lang="sv-SE" baseline="0" dirty="0" smtClean="0"/>
              <a:t> kopplat till lärare/ferien). Diagrammet har inte justerats med de nya siffrorna som tagits fram efter att felet rättades till. </a:t>
            </a:r>
            <a:r>
              <a:rPr lang="sv-SE" baseline="0" dirty="0" smtClean="0"/>
              <a:t>Den nya siffran gäller såsom organisationen såg ut oktober 2021, alltså sektor bildning inklusive arbetsmarknadsenheten.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smtClean="0"/>
          </a:p>
          <a:p>
            <a:r>
              <a:rPr lang="sv-SE" dirty="0" smtClean="0"/>
              <a:t>Även</a:t>
            </a:r>
            <a:r>
              <a:rPr lang="sv-SE" baseline="0" dirty="0" smtClean="0"/>
              <a:t> </a:t>
            </a:r>
            <a:r>
              <a:rPr lang="sv-SE" baseline="0" dirty="0" err="1" smtClean="0"/>
              <a:t>g</a:t>
            </a:r>
            <a:r>
              <a:rPr lang="sv-SE" dirty="0" err="1" smtClean="0"/>
              <a:t>ymansieskolans</a:t>
            </a:r>
            <a:r>
              <a:rPr lang="sv-SE" dirty="0" smtClean="0"/>
              <a:t> sjukfrånvaro påverkas</a:t>
            </a:r>
            <a:r>
              <a:rPr lang="sv-SE" baseline="0" dirty="0" smtClean="0"/>
              <a:t> egentligen av den tidigare felberäkningen under ferien. Eftersom </a:t>
            </a:r>
            <a:r>
              <a:rPr lang="sv-SE" baseline="0" dirty="0" err="1" smtClean="0"/>
              <a:t>gymansieskolan</a:t>
            </a:r>
            <a:r>
              <a:rPr lang="sv-SE" baseline="0" dirty="0" smtClean="0"/>
              <a:t> och AME slagits ihop från 2021 går det inte att se ”vad som är vad”. Sjukfrånvaron är högre i den nya </a:t>
            </a:r>
            <a:r>
              <a:rPr lang="sv-SE" baseline="0" dirty="0" err="1" smtClean="0"/>
              <a:t>datan</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5</a:t>
            </a:fld>
            <a:endParaRPr lang="sv-SE"/>
          </a:p>
        </p:txBody>
      </p:sp>
    </p:spTree>
    <p:extLst>
      <p:ext uri="{BB962C8B-B14F-4D97-AF65-F5344CB8AC3E}">
        <p14:creationId xmlns:p14="http://schemas.microsoft.com/office/powerpoint/2010/main" val="312764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På grund av att vi bytte personalsystem 2019 har vi inte sjukstatistik uppdelat per kvartal på verksamhetsnivå. Även omorganisationer inom vård och omsorg försvårade att få fram denna data. </a:t>
            </a:r>
          </a:p>
          <a:p>
            <a:endParaRPr lang="sv-SE" baseline="0" dirty="0" smtClean="0"/>
          </a:p>
          <a:p>
            <a:r>
              <a:rPr lang="sv-SE" baseline="0" dirty="0" smtClean="0"/>
              <a:t>Samma problem som föregående bild!</a:t>
            </a:r>
          </a:p>
          <a:p>
            <a:endParaRPr lang="sv-SE" baseline="0" dirty="0" smtClean="0"/>
          </a:p>
        </p:txBody>
      </p:sp>
      <p:sp>
        <p:nvSpPr>
          <p:cNvPr id="4" name="Platshållare för bildnummer 3"/>
          <p:cNvSpPr>
            <a:spLocks noGrp="1"/>
          </p:cNvSpPr>
          <p:nvPr>
            <p:ph type="sldNum" sz="quarter" idx="10"/>
          </p:nvPr>
        </p:nvSpPr>
        <p:spPr/>
        <p:txBody>
          <a:bodyPr/>
          <a:lstStyle/>
          <a:p>
            <a:fld id="{DFA9DFD6-3536-40E0-BB11-26CFE8862C0F}" type="slidenum">
              <a:rPr lang="sv-SE" smtClean="0"/>
              <a:t>6</a:t>
            </a:fld>
            <a:endParaRPr lang="sv-SE"/>
          </a:p>
        </p:txBody>
      </p:sp>
    </p:spTree>
    <p:extLst>
      <p:ext uri="{BB962C8B-B14F-4D97-AF65-F5344CB8AC3E}">
        <p14:creationId xmlns:p14="http://schemas.microsoft.com/office/powerpoint/2010/main" val="174468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solidFill>
                  <a:srgbClr val="FF0000"/>
                </a:solidFill>
              </a:rPr>
              <a:t>PROMPLEM: Här kunde jag tyvärr inte uppdatera i diagrammet som jag gjort tidigare men den röda stolpen ska beskriva 02 2021. (Vet att jag fick denna bild av dig medan de innan är Annelis bilder där jag kan redigera genom design </a:t>
            </a:r>
            <a:r>
              <a:rPr lang="sv-SE" baseline="0" dirty="0" smtClean="0">
                <a:solidFill>
                  <a:srgbClr val="FF0000"/>
                </a:solidFill>
                <a:sym typeface="Wingdings" panose="05000000000000000000" pitchFamily="2" charset="2"/>
              </a:rPr>
              <a:t> redigera data</a:t>
            </a:r>
            <a:r>
              <a:rPr lang="sv-SE" baseline="0" dirty="0" smtClean="0">
                <a:solidFill>
                  <a:srgbClr val="FF0000"/>
                </a:solidFill>
              </a:rPr>
              <a:t>)</a:t>
            </a:r>
          </a:p>
        </p:txBody>
      </p:sp>
      <p:sp>
        <p:nvSpPr>
          <p:cNvPr id="4" name="Platshållare för bildnummer 3"/>
          <p:cNvSpPr>
            <a:spLocks noGrp="1"/>
          </p:cNvSpPr>
          <p:nvPr>
            <p:ph type="sldNum" sz="quarter" idx="10"/>
          </p:nvPr>
        </p:nvSpPr>
        <p:spPr/>
        <p:txBody>
          <a:bodyPr/>
          <a:lstStyle/>
          <a:p>
            <a:fld id="{DFA9DFD6-3536-40E0-BB11-26CFE8862C0F}" type="slidenum">
              <a:rPr lang="sv-SE" smtClean="0"/>
              <a:t>7</a:t>
            </a:fld>
            <a:endParaRPr lang="sv-SE"/>
          </a:p>
        </p:txBody>
      </p:sp>
    </p:spTree>
    <p:extLst>
      <p:ext uri="{BB962C8B-B14F-4D97-AF65-F5344CB8AC3E}">
        <p14:creationId xmlns:p14="http://schemas.microsoft.com/office/powerpoint/2010/main" val="360588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8</a:t>
            </a:fld>
            <a:endParaRPr lang="sv-SE"/>
          </a:p>
        </p:txBody>
      </p:sp>
    </p:spTree>
    <p:extLst>
      <p:ext uri="{BB962C8B-B14F-4D97-AF65-F5344CB8AC3E}">
        <p14:creationId xmlns:p14="http://schemas.microsoft.com/office/powerpoint/2010/main" val="28561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Obs! Det finns ytterligare verksamheter inom samhälle som inte är sorterad under attraktivitet respektive växande</a:t>
            </a:r>
          </a:p>
          <a:p>
            <a:endParaRPr lang="sv-SE" dirty="0"/>
          </a:p>
        </p:txBody>
      </p:sp>
      <p:sp>
        <p:nvSpPr>
          <p:cNvPr id="4" name="Platshållare för bildnummer 3"/>
          <p:cNvSpPr>
            <a:spLocks noGrp="1"/>
          </p:cNvSpPr>
          <p:nvPr>
            <p:ph type="sldNum" sz="quarter" idx="10"/>
          </p:nvPr>
        </p:nvSpPr>
        <p:spPr/>
        <p:txBody>
          <a:bodyPr/>
          <a:lstStyle/>
          <a:p>
            <a:fld id="{DFA9DFD6-3536-40E0-BB11-26CFE8862C0F}" type="slidenum">
              <a:rPr lang="sv-SE" smtClean="0"/>
              <a:t>9</a:t>
            </a:fld>
            <a:endParaRPr lang="sv-SE"/>
          </a:p>
        </p:txBody>
      </p:sp>
    </p:spTree>
    <p:extLst>
      <p:ext uri="{BB962C8B-B14F-4D97-AF65-F5344CB8AC3E}">
        <p14:creationId xmlns:p14="http://schemas.microsoft.com/office/powerpoint/2010/main" val="3534185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r>
              <a:rPr lang="sv-SE" smtClean="0"/>
              <a:t>Klicka på ikonen för att lägga till en bild</a:t>
            </a:r>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r>
              <a:rPr lang="sv-SE" smtClean="0"/>
              <a:t>Klicka på ikonen för att lägga till en bild</a:t>
            </a:r>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0" y="2798295"/>
            <a:ext cx="9144000" cy="348854"/>
          </a:xfrm>
        </p:spPr>
        <p:txBody>
          <a:bodyPr/>
          <a:lstStyle/>
          <a:p>
            <a:r>
              <a:rPr lang="sv-SE" dirty="0" smtClean="0"/>
              <a:t>PU 2021-11-16</a:t>
            </a:r>
            <a:endParaRPr lang="sv-SE" dirty="0"/>
          </a:p>
        </p:txBody>
      </p:sp>
      <p:sp>
        <p:nvSpPr>
          <p:cNvPr id="3" name="Platshållare för text 2"/>
          <p:cNvSpPr>
            <a:spLocks noGrp="1"/>
          </p:cNvSpPr>
          <p:nvPr>
            <p:ph type="body" sz="quarter" idx="12"/>
          </p:nvPr>
        </p:nvSpPr>
        <p:spPr>
          <a:xfrm>
            <a:off x="-109057" y="1645921"/>
            <a:ext cx="9144000" cy="786384"/>
          </a:xfrm>
        </p:spPr>
        <p:txBody>
          <a:bodyPr/>
          <a:lstStyle/>
          <a:p>
            <a:r>
              <a:rPr lang="sv-SE" sz="4000" dirty="0" smtClean="0"/>
              <a:t>Sjukfrånvaro Q3 2021</a:t>
            </a:r>
          </a:p>
        </p:txBody>
      </p:sp>
    </p:spTree>
    <p:extLst>
      <p:ext uri="{BB962C8B-B14F-4D97-AF65-F5344CB8AC3E}">
        <p14:creationId xmlns:p14="http://schemas.microsoft.com/office/powerpoint/2010/main" val="362268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2464229667"/>
              </p:ext>
            </p:extLst>
          </p:nvPr>
        </p:nvGraphicFramePr>
        <p:xfrm>
          <a:off x="2428875" y="378443"/>
          <a:ext cx="4010025" cy="46507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p:cNvSpPr txBox="1"/>
          <p:nvPr/>
        </p:nvSpPr>
        <p:spPr>
          <a:xfrm>
            <a:off x="6945749" y="135847"/>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inte retroaktiva justeringar.</a:t>
            </a:r>
            <a:endParaRPr lang="sv-SE" sz="1200" dirty="0"/>
          </a:p>
        </p:txBody>
      </p:sp>
    </p:spTree>
    <p:extLst>
      <p:ext uri="{BB962C8B-B14F-4D97-AF65-F5344CB8AC3E}">
        <p14:creationId xmlns:p14="http://schemas.microsoft.com/office/powerpoint/2010/main" val="80359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endParaRPr lang="sv-SE"/>
          </a:p>
        </p:txBody>
      </p:sp>
      <p:sp>
        <p:nvSpPr>
          <p:cNvPr id="3" name="Platshållare för text 2"/>
          <p:cNvSpPr>
            <a:spLocks noGrp="1"/>
          </p:cNvSpPr>
          <p:nvPr>
            <p:ph type="body" sz="quarter" idx="12"/>
          </p:nvPr>
        </p:nvSpPr>
        <p:spPr/>
        <p:txBody>
          <a:bodyPr/>
          <a:lstStyle/>
          <a:p>
            <a:r>
              <a:rPr lang="sv-SE" dirty="0" smtClean="0"/>
              <a:t>Håll isär nämnd och sektor</a:t>
            </a:r>
            <a:endParaRPr lang="sv-SE" dirty="0"/>
          </a:p>
        </p:txBody>
      </p:sp>
    </p:spTree>
    <p:extLst>
      <p:ext uri="{BB962C8B-B14F-4D97-AF65-F5344CB8AC3E}">
        <p14:creationId xmlns:p14="http://schemas.microsoft.com/office/powerpoint/2010/main" val="362235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4"/>
          </p:nvPr>
        </p:nvSpPr>
        <p:spPr/>
        <p:txBody>
          <a:bodyPr/>
          <a:lstStyle/>
          <a:p>
            <a:endParaRPr lang="sv-SE"/>
          </a:p>
        </p:txBody>
      </p:sp>
      <p:sp>
        <p:nvSpPr>
          <p:cNvPr id="6" name="Platshållare för text 5"/>
          <p:cNvSpPr>
            <a:spLocks noGrp="1"/>
          </p:cNvSpPr>
          <p:nvPr>
            <p:ph type="body" sz="quarter" idx="15"/>
          </p:nvPr>
        </p:nvSpPr>
        <p:spPr/>
        <p:txBody>
          <a:bodyPr/>
          <a:lstStyle/>
          <a:p>
            <a:r>
              <a:rPr lang="sv-SE" dirty="0" smtClean="0"/>
              <a:t>Vad redovisas var?</a:t>
            </a:r>
            <a:endParaRPr lang="sv-SE" dirty="0"/>
          </a:p>
        </p:txBody>
      </p:sp>
      <p:sp>
        <p:nvSpPr>
          <p:cNvPr id="7" name="Platshållare för text 6"/>
          <p:cNvSpPr>
            <a:spLocks noGrp="1"/>
          </p:cNvSpPr>
          <p:nvPr>
            <p:ph type="body" sz="quarter" idx="18"/>
          </p:nvPr>
        </p:nvSpPr>
        <p:spPr/>
        <p:txBody>
          <a:bodyPr/>
          <a:lstStyle/>
          <a:p>
            <a:pPr marL="0" indent="0">
              <a:buNone/>
            </a:pPr>
            <a:endParaRPr lang="sv-SE" dirty="0" smtClean="0"/>
          </a:p>
          <a:p>
            <a:endParaRPr lang="sv-SE" dirty="0"/>
          </a:p>
        </p:txBody>
      </p:sp>
      <p:graphicFrame>
        <p:nvGraphicFramePr>
          <p:cNvPr id="2" name="Tabell 1"/>
          <p:cNvGraphicFramePr>
            <a:graphicFrameLocks noGrp="1"/>
          </p:cNvGraphicFramePr>
          <p:nvPr>
            <p:extLst/>
          </p:nvPr>
        </p:nvGraphicFramePr>
        <p:xfrm>
          <a:off x="520808" y="1501281"/>
          <a:ext cx="7663974" cy="2080904"/>
        </p:xfrm>
        <a:graphic>
          <a:graphicData uri="http://schemas.openxmlformats.org/drawingml/2006/table">
            <a:tbl>
              <a:tblPr firstRow="1" bandRow="1">
                <a:tableStyleId>{5940675A-B579-460E-94D1-54222C63F5DA}</a:tableStyleId>
              </a:tblPr>
              <a:tblGrid>
                <a:gridCol w="2554658">
                  <a:extLst>
                    <a:ext uri="{9D8B030D-6E8A-4147-A177-3AD203B41FA5}">
                      <a16:colId xmlns:a16="http://schemas.microsoft.com/office/drawing/2014/main" val="3209690666"/>
                    </a:ext>
                  </a:extLst>
                </a:gridCol>
                <a:gridCol w="2554658">
                  <a:extLst>
                    <a:ext uri="{9D8B030D-6E8A-4147-A177-3AD203B41FA5}">
                      <a16:colId xmlns:a16="http://schemas.microsoft.com/office/drawing/2014/main" val="2553335365"/>
                    </a:ext>
                  </a:extLst>
                </a:gridCol>
                <a:gridCol w="2554658">
                  <a:extLst>
                    <a:ext uri="{9D8B030D-6E8A-4147-A177-3AD203B41FA5}">
                      <a16:colId xmlns:a16="http://schemas.microsoft.com/office/drawing/2014/main" val="2073917763"/>
                    </a:ext>
                  </a:extLst>
                </a:gridCol>
              </a:tblGrid>
              <a:tr h="1040452">
                <a:tc>
                  <a:txBody>
                    <a:bodyPr/>
                    <a:lstStyle/>
                    <a:p>
                      <a:r>
                        <a:rPr lang="sv-SE" sz="1800" dirty="0" smtClean="0"/>
                        <a:t>Tertialuppföljning</a:t>
                      </a:r>
                    </a:p>
                    <a:p>
                      <a:r>
                        <a:rPr lang="sv-SE" sz="1800" dirty="0" smtClean="0"/>
                        <a:t>(premiär!)</a:t>
                      </a:r>
                    </a:p>
                  </a:txBody>
                  <a:tcPr/>
                </a:tc>
                <a:tc>
                  <a:txBody>
                    <a:bodyPr/>
                    <a:lstStyle/>
                    <a:p>
                      <a:r>
                        <a:rPr lang="sv-SE" sz="1800" dirty="0" smtClean="0"/>
                        <a:t>Redovisas per </a:t>
                      </a:r>
                      <a:r>
                        <a:rPr lang="sv-SE" sz="1800" b="1" dirty="0" smtClean="0"/>
                        <a:t>nämnd</a:t>
                      </a:r>
                    </a:p>
                  </a:txBody>
                  <a:tcPr/>
                </a:tc>
                <a:tc>
                  <a:txBody>
                    <a:bodyPr/>
                    <a:lstStyle/>
                    <a:p>
                      <a:r>
                        <a:rPr lang="sv-SE" sz="1800" dirty="0" smtClean="0"/>
                        <a:t>kvartalsstatistik</a:t>
                      </a:r>
                      <a:endParaRPr lang="sv-SE" sz="1800" dirty="0"/>
                    </a:p>
                  </a:txBody>
                  <a:tcPr/>
                </a:tc>
                <a:extLst>
                  <a:ext uri="{0D108BD9-81ED-4DB2-BD59-A6C34878D82A}">
                    <a16:rowId xmlns:a16="http://schemas.microsoft.com/office/drawing/2014/main" val="1076558955"/>
                  </a:ext>
                </a:extLst>
              </a:tr>
              <a:tr h="1040452">
                <a:tc>
                  <a:txBody>
                    <a:bodyPr/>
                    <a:lstStyle/>
                    <a:p>
                      <a:r>
                        <a:rPr lang="sv-SE" sz="1800" dirty="0" smtClean="0"/>
                        <a:t>Personalutskott, Central</a:t>
                      </a:r>
                      <a:r>
                        <a:rPr lang="sv-SE" sz="1800" baseline="0" dirty="0" smtClean="0"/>
                        <a:t> samverkan </a:t>
                      </a:r>
                      <a:r>
                        <a:rPr lang="sv-SE" sz="1800" baseline="0" dirty="0" err="1" smtClean="0"/>
                        <a:t>etc</a:t>
                      </a:r>
                      <a:r>
                        <a:rPr lang="sv-SE" sz="1800" baseline="0" dirty="0" smtClean="0"/>
                        <a:t> </a:t>
                      </a:r>
                      <a:endParaRPr lang="sv-SE" sz="1800" dirty="0"/>
                    </a:p>
                  </a:txBody>
                  <a:tcPr/>
                </a:tc>
                <a:tc>
                  <a:txBody>
                    <a:bodyPr/>
                    <a:lstStyle/>
                    <a:p>
                      <a:r>
                        <a:rPr lang="sv-SE" sz="1800" dirty="0" smtClean="0"/>
                        <a:t>Redovisas per </a:t>
                      </a:r>
                      <a:r>
                        <a:rPr lang="sv-SE" sz="1800" b="1" dirty="0" smtClean="0"/>
                        <a:t>sektor</a:t>
                      </a:r>
                      <a:r>
                        <a:rPr lang="sv-SE" sz="1800" b="1" baseline="0" dirty="0" smtClean="0"/>
                        <a:t> </a:t>
                      </a:r>
                      <a:r>
                        <a:rPr lang="sv-SE" sz="1800" b="0" baseline="0" dirty="0" smtClean="0"/>
                        <a:t>och</a:t>
                      </a:r>
                      <a:r>
                        <a:rPr lang="sv-SE" sz="1800" b="1" baseline="0" dirty="0" smtClean="0"/>
                        <a:t> verksamhet</a:t>
                      </a:r>
                      <a:endParaRPr lang="sv-SE" sz="1800" b="1" dirty="0"/>
                    </a:p>
                  </a:txBody>
                  <a:tcPr/>
                </a:tc>
                <a:tc>
                  <a:txBody>
                    <a:bodyPr/>
                    <a:lstStyle/>
                    <a:p>
                      <a:r>
                        <a:rPr lang="sv-SE" sz="1800" dirty="0" smtClean="0"/>
                        <a:t>kvartalsstatistik</a:t>
                      </a:r>
                      <a:endParaRPr lang="sv-SE" sz="1800" dirty="0"/>
                    </a:p>
                  </a:txBody>
                  <a:tcPr/>
                </a:tc>
                <a:extLst>
                  <a:ext uri="{0D108BD9-81ED-4DB2-BD59-A6C34878D82A}">
                    <a16:rowId xmlns:a16="http://schemas.microsoft.com/office/drawing/2014/main" val="51653931"/>
                  </a:ext>
                </a:extLst>
              </a:tr>
            </a:tbl>
          </a:graphicData>
        </a:graphic>
      </p:graphicFrame>
    </p:spTree>
    <p:extLst>
      <p:ext uri="{BB962C8B-B14F-4D97-AF65-F5344CB8AC3E}">
        <p14:creationId xmlns:p14="http://schemas.microsoft.com/office/powerpoint/2010/main" val="333539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544901" y="238682"/>
            <a:ext cx="6427809" cy="214022"/>
          </a:xfrm>
        </p:spPr>
        <p:txBody>
          <a:bodyPr/>
          <a:lstStyle/>
          <a:p>
            <a:r>
              <a:rPr lang="sv-SE" dirty="0" smtClean="0">
                <a:solidFill>
                  <a:srgbClr val="FF0000"/>
                </a:solidFill>
              </a:rPr>
              <a:t>OBS!</a:t>
            </a:r>
            <a:endParaRPr lang="sv-SE" dirty="0">
              <a:solidFill>
                <a:srgbClr val="FF0000"/>
              </a:solidFill>
            </a:endParaRPr>
          </a:p>
        </p:txBody>
      </p:sp>
      <p:sp>
        <p:nvSpPr>
          <p:cNvPr id="3" name="Platshållare för text 2"/>
          <p:cNvSpPr>
            <a:spLocks noGrp="1"/>
          </p:cNvSpPr>
          <p:nvPr>
            <p:ph type="body" sz="quarter" idx="15"/>
          </p:nvPr>
        </p:nvSpPr>
        <p:spPr>
          <a:xfrm>
            <a:off x="520807" y="488168"/>
            <a:ext cx="8065409" cy="457528"/>
          </a:xfrm>
        </p:spPr>
        <p:txBody>
          <a:bodyPr/>
          <a:lstStyle/>
          <a:p>
            <a:r>
              <a:rPr lang="sv-SE" sz="3200" dirty="0"/>
              <a:t>A</a:t>
            </a:r>
            <a:r>
              <a:rPr lang="sv-SE" sz="3200" dirty="0" smtClean="0"/>
              <a:t>tt jämföra äpplen </a:t>
            </a:r>
            <a:r>
              <a:rPr lang="sv-SE" sz="1600" dirty="0" smtClean="0"/>
              <a:t>(sektor) </a:t>
            </a:r>
            <a:r>
              <a:rPr lang="sv-SE" sz="3200" dirty="0" smtClean="0"/>
              <a:t>och päron </a:t>
            </a:r>
            <a:r>
              <a:rPr lang="sv-SE" sz="1600" dirty="0" smtClean="0"/>
              <a:t>(nämnd)</a:t>
            </a:r>
            <a:endParaRPr lang="sv-SE" sz="3200" dirty="0"/>
          </a:p>
        </p:txBody>
      </p:sp>
      <p:sp>
        <p:nvSpPr>
          <p:cNvPr id="4" name="Platshållare för text 3"/>
          <p:cNvSpPr>
            <a:spLocks noGrp="1"/>
          </p:cNvSpPr>
          <p:nvPr>
            <p:ph type="body" sz="quarter" idx="18"/>
          </p:nvPr>
        </p:nvSpPr>
        <p:spPr>
          <a:xfrm>
            <a:off x="544901" y="1162464"/>
            <a:ext cx="6435570" cy="3314286"/>
          </a:xfrm>
        </p:spPr>
        <p:txBody>
          <a:bodyPr/>
          <a:lstStyle/>
          <a:p>
            <a:pPr marL="0" indent="0">
              <a:buNone/>
            </a:pPr>
            <a:r>
              <a:rPr lang="sv-SE" dirty="0" smtClean="0">
                <a:solidFill>
                  <a:schemeClr val="tx1"/>
                </a:solidFill>
              </a:rPr>
              <a:t>Sjukstatistik uppdelad per sektor, verksamhet, enhet </a:t>
            </a:r>
            <a:r>
              <a:rPr lang="sv-SE" dirty="0" err="1" smtClean="0">
                <a:solidFill>
                  <a:schemeClr val="tx1"/>
                </a:solidFill>
              </a:rPr>
              <a:t>etc</a:t>
            </a:r>
            <a:r>
              <a:rPr lang="sv-SE" dirty="0" smtClean="0">
                <a:solidFill>
                  <a:schemeClr val="tx1"/>
                </a:solidFill>
              </a:rPr>
              <a:t> bygger på information om vilken arbetsplats medarbetare tillhör.</a:t>
            </a:r>
          </a:p>
          <a:p>
            <a:pPr marL="0" indent="0">
              <a:buNone/>
            </a:pPr>
            <a:endParaRPr lang="sv-SE" sz="1050" dirty="0">
              <a:solidFill>
                <a:schemeClr val="tx1"/>
              </a:solidFill>
            </a:endParaRPr>
          </a:p>
          <a:p>
            <a:pPr marL="0" indent="0">
              <a:buNone/>
            </a:pPr>
            <a:r>
              <a:rPr lang="sv-SE" dirty="0">
                <a:solidFill>
                  <a:schemeClr val="tx1"/>
                </a:solidFill>
              </a:rPr>
              <a:t>När vi delar upp sjukstatistiken per nämnd ”följer vi pengarna</a:t>
            </a:r>
            <a:r>
              <a:rPr lang="sv-SE" dirty="0" smtClean="0">
                <a:solidFill>
                  <a:schemeClr val="tx1"/>
                </a:solidFill>
              </a:rPr>
              <a:t>”, alltså var lönen kommer ifrån. Överensstämmer inte alltid med vilken arbetsplats medarbetaren tillhör.</a:t>
            </a:r>
          </a:p>
          <a:p>
            <a:pPr marL="0" indent="0">
              <a:buNone/>
            </a:pPr>
            <a:r>
              <a:rPr lang="sv-SE" dirty="0">
                <a:solidFill>
                  <a:srgbClr val="FF0000"/>
                </a:solidFill>
              </a:rPr>
              <a:t> </a:t>
            </a:r>
            <a:r>
              <a:rPr lang="sv-SE" dirty="0" smtClean="0">
                <a:solidFill>
                  <a:srgbClr val="FF0000"/>
                </a:solidFill>
                <a:sym typeface="Wingdings" panose="05000000000000000000" pitchFamily="2" charset="2"/>
              </a:rPr>
              <a:t> Statistik för nämnd och sektor är inte helt jämförbara</a:t>
            </a:r>
            <a:endParaRPr lang="sv-SE" dirty="0">
              <a:solidFill>
                <a:srgbClr val="FF0000"/>
              </a:solidFill>
            </a:endParaRPr>
          </a:p>
          <a:p>
            <a:pPr marL="0" indent="0">
              <a:buNone/>
            </a:pPr>
            <a:endParaRPr lang="sv-SE" dirty="0"/>
          </a:p>
        </p:txBody>
      </p:sp>
    </p:spTree>
    <p:extLst>
      <p:ext uri="{BB962C8B-B14F-4D97-AF65-F5344CB8AC3E}">
        <p14:creationId xmlns:p14="http://schemas.microsoft.com/office/powerpoint/2010/main" val="153885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a:graphicFrameLocks/>
          </p:cNvGraphicFramePr>
          <p:nvPr>
            <p:extLst>
              <p:ext uri="{D42A27DB-BD31-4B8C-83A1-F6EECF244321}">
                <p14:modId xmlns:p14="http://schemas.microsoft.com/office/powerpoint/2010/main" val="1701391698"/>
              </p:ext>
            </p:extLst>
          </p:nvPr>
        </p:nvGraphicFramePr>
        <p:xfrm>
          <a:off x="30666" y="634678"/>
          <a:ext cx="9113334" cy="41575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1"/>
          <p:cNvSpPr txBox="1"/>
          <p:nvPr/>
        </p:nvSpPr>
        <p:spPr>
          <a:xfrm>
            <a:off x="7369482" y="4379305"/>
            <a:ext cx="1541930"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2021</a:t>
            </a:r>
            <a:endParaRPr lang="sv-SE" sz="1800" dirty="0"/>
          </a:p>
        </p:txBody>
      </p:sp>
      <p:sp>
        <p:nvSpPr>
          <p:cNvPr id="6" name="textruta 1"/>
          <p:cNvSpPr txBox="1"/>
          <p:nvPr/>
        </p:nvSpPr>
        <p:spPr>
          <a:xfrm>
            <a:off x="3440979" y="4399096"/>
            <a:ext cx="1541930"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2019</a:t>
            </a:r>
            <a:endParaRPr lang="sv-SE" sz="1800" dirty="0"/>
          </a:p>
        </p:txBody>
      </p:sp>
      <p:sp>
        <p:nvSpPr>
          <p:cNvPr id="12" name="textruta 1"/>
          <p:cNvSpPr txBox="1"/>
          <p:nvPr/>
        </p:nvSpPr>
        <p:spPr>
          <a:xfrm>
            <a:off x="5405204" y="4377707"/>
            <a:ext cx="1541982" cy="340632"/>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2020</a:t>
            </a:r>
            <a:endParaRPr lang="sv-SE" sz="1800" dirty="0"/>
          </a:p>
        </p:txBody>
      </p:sp>
      <p:sp>
        <p:nvSpPr>
          <p:cNvPr id="8" name="Ellips 7"/>
          <p:cNvSpPr/>
          <p:nvPr/>
        </p:nvSpPr>
        <p:spPr>
          <a:xfrm>
            <a:off x="8078875" y="2184262"/>
            <a:ext cx="555812" cy="3227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
        <p:nvSpPr>
          <p:cNvPr id="10" name="Ellips 9"/>
          <p:cNvSpPr/>
          <p:nvPr/>
        </p:nvSpPr>
        <p:spPr>
          <a:xfrm>
            <a:off x="2023421" y="1977253"/>
            <a:ext cx="555812" cy="3227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
        <p:nvSpPr>
          <p:cNvPr id="17" name="textruta 1"/>
          <p:cNvSpPr txBox="1"/>
          <p:nvPr/>
        </p:nvSpPr>
        <p:spPr>
          <a:xfrm>
            <a:off x="1350340" y="4402620"/>
            <a:ext cx="1541930"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2018</a:t>
            </a:r>
            <a:endParaRPr lang="sv-SE" sz="1800" dirty="0"/>
          </a:p>
        </p:txBody>
      </p:sp>
      <p:sp>
        <p:nvSpPr>
          <p:cNvPr id="18" name="Ellips 17"/>
          <p:cNvSpPr/>
          <p:nvPr/>
        </p:nvSpPr>
        <p:spPr>
          <a:xfrm>
            <a:off x="6027213" y="2689014"/>
            <a:ext cx="471558" cy="25012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sv-SE"/>
          </a:p>
        </p:txBody>
      </p:sp>
    </p:spTree>
    <p:extLst>
      <p:ext uri="{BB962C8B-B14F-4D97-AF65-F5344CB8AC3E}">
        <p14:creationId xmlns:p14="http://schemas.microsoft.com/office/powerpoint/2010/main" val="392217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38248" t="4989" r="813" b="12267"/>
          <a:stretch/>
        </p:blipFill>
        <p:spPr>
          <a:xfrm>
            <a:off x="519628" y="925710"/>
            <a:ext cx="7808137" cy="3582495"/>
          </a:xfrm>
          <a:prstGeom prst="rect">
            <a:avLst/>
          </a:prstGeom>
        </p:spPr>
      </p:pic>
      <p:cxnSp>
        <p:nvCxnSpPr>
          <p:cNvPr id="16" name="Rak koppling 15"/>
          <p:cNvCxnSpPr/>
          <p:nvPr/>
        </p:nvCxnSpPr>
        <p:spPr>
          <a:xfrm>
            <a:off x="5000820" y="1145669"/>
            <a:ext cx="0" cy="3769870"/>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ak koppling 16"/>
          <p:cNvCxnSpPr/>
          <p:nvPr/>
        </p:nvCxnSpPr>
        <p:spPr>
          <a:xfrm>
            <a:off x="3882561" y="1128374"/>
            <a:ext cx="0" cy="3623566"/>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Platshållare för text 2"/>
          <p:cNvSpPr>
            <a:spLocks noGrp="1"/>
          </p:cNvSpPr>
          <p:nvPr>
            <p:ph type="body" sz="quarter" idx="16"/>
          </p:nvPr>
        </p:nvSpPr>
        <p:spPr>
          <a:xfrm>
            <a:off x="1000398" y="413536"/>
            <a:ext cx="7298235" cy="457528"/>
          </a:xfrm>
        </p:spPr>
        <p:txBody>
          <a:bodyPr/>
          <a:lstStyle/>
          <a:p>
            <a:r>
              <a:rPr lang="sv-SE" sz="2000" dirty="0" smtClean="0"/>
              <a:t>Sjukfrånvaro hela kommunen, månadsvis jan 2020-mars 2021</a:t>
            </a:r>
          </a:p>
          <a:p>
            <a:endParaRPr lang="sv-SE" sz="2000" dirty="0"/>
          </a:p>
        </p:txBody>
      </p:sp>
      <p:cxnSp>
        <p:nvCxnSpPr>
          <p:cNvPr id="18" name="Rak koppling 17"/>
          <p:cNvCxnSpPr/>
          <p:nvPr/>
        </p:nvCxnSpPr>
        <p:spPr>
          <a:xfrm>
            <a:off x="2779179" y="1128374"/>
            <a:ext cx="0" cy="3696718"/>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Rak koppling 7"/>
          <p:cNvCxnSpPr/>
          <p:nvPr/>
        </p:nvCxnSpPr>
        <p:spPr>
          <a:xfrm>
            <a:off x="6089088" y="1164950"/>
            <a:ext cx="0" cy="3623566"/>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Nedåtpil 3"/>
          <p:cNvSpPr/>
          <p:nvPr/>
        </p:nvSpPr>
        <p:spPr>
          <a:xfrm>
            <a:off x="5802741" y="1832394"/>
            <a:ext cx="211016" cy="4845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cxnSp>
        <p:nvCxnSpPr>
          <p:cNvPr id="11" name="Rak koppling 10"/>
          <p:cNvCxnSpPr/>
          <p:nvPr/>
        </p:nvCxnSpPr>
        <p:spPr>
          <a:xfrm>
            <a:off x="519628" y="1128374"/>
            <a:ext cx="0" cy="3696718"/>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ak koppling 12"/>
          <p:cNvCxnSpPr/>
          <p:nvPr/>
        </p:nvCxnSpPr>
        <p:spPr>
          <a:xfrm>
            <a:off x="1688851" y="1085712"/>
            <a:ext cx="0" cy="3696718"/>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Ellips 13"/>
          <p:cNvSpPr/>
          <p:nvPr/>
        </p:nvSpPr>
        <p:spPr>
          <a:xfrm>
            <a:off x="1212112" y="987394"/>
            <a:ext cx="917021" cy="40055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
        <p:nvSpPr>
          <p:cNvPr id="15" name="Nedåtpil 14"/>
          <p:cNvSpPr/>
          <p:nvPr/>
        </p:nvSpPr>
        <p:spPr>
          <a:xfrm>
            <a:off x="6154742" y="1727150"/>
            <a:ext cx="211016" cy="4845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3" name="textruta 1"/>
          <p:cNvSpPr txBox="1"/>
          <p:nvPr/>
        </p:nvSpPr>
        <p:spPr>
          <a:xfrm>
            <a:off x="738457" y="4512299"/>
            <a:ext cx="871499" cy="34066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Q1</a:t>
            </a:r>
            <a:endParaRPr lang="sv-SE" sz="1800" dirty="0"/>
          </a:p>
        </p:txBody>
      </p:sp>
      <p:sp>
        <p:nvSpPr>
          <p:cNvPr id="24" name="textruta 1"/>
          <p:cNvSpPr txBox="1"/>
          <p:nvPr/>
        </p:nvSpPr>
        <p:spPr>
          <a:xfrm>
            <a:off x="1819891" y="4506465"/>
            <a:ext cx="871499" cy="34066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Q2</a:t>
            </a:r>
            <a:endParaRPr lang="sv-SE" sz="1800" dirty="0"/>
          </a:p>
        </p:txBody>
      </p:sp>
      <p:sp>
        <p:nvSpPr>
          <p:cNvPr id="25" name="textruta 1"/>
          <p:cNvSpPr txBox="1"/>
          <p:nvPr/>
        </p:nvSpPr>
        <p:spPr>
          <a:xfrm>
            <a:off x="2910219" y="4512299"/>
            <a:ext cx="871499" cy="34066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Q3</a:t>
            </a:r>
            <a:endParaRPr lang="sv-SE" sz="1800" dirty="0"/>
          </a:p>
        </p:txBody>
      </p:sp>
      <p:sp>
        <p:nvSpPr>
          <p:cNvPr id="26" name="textruta 1"/>
          <p:cNvSpPr txBox="1"/>
          <p:nvPr/>
        </p:nvSpPr>
        <p:spPr>
          <a:xfrm>
            <a:off x="3990794" y="4508643"/>
            <a:ext cx="871499" cy="34066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Q4</a:t>
            </a:r>
            <a:endParaRPr lang="sv-SE" sz="1800" dirty="0"/>
          </a:p>
        </p:txBody>
      </p:sp>
      <p:sp>
        <p:nvSpPr>
          <p:cNvPr id="27" name="textruta 1"/>
          <p:cNvSpPr txBox="1"/>
          <p:nvPr/>
        </p:nvSpPr>
        <p:spPr>
          <a:xfrm>
            <a:off x="5123137" y="4526252"/>
            <a:ext cx="871499"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Q1</a:t>
            </a:r>
            <a:endParaRPr lang="sv-SE" sz="1800" dirty="0"/>
          </a:p>
        </p:txBody>
      </p:sp>
      <p:sp>
        <p:nvSpPr>
          <p:cNvPr id="28" name="textruta 1"/>
          <p:cNvSpPr txBox="1"/>
          <p:nvPr/>
        </p:nvSpPr>
        <p:spPr>
          <a:xfrm>
            <a:off x="6197321" y="4526252"/>
            <a:ext cx="871499"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Q2</a:t>
            </a:r>
            <a:endParaRPr lang="sv-SE" sz="1800" dirty="0"/>
          </a:p>
        </p:txBody>
      </p:sp>
      <p:cxnSp>
        <p:nvCxnSpPr>
          <p:cNvPr id="29" name="Rak koppling 28"/>
          <p:cNvCxnSpPr/>
          <p:nvPr/>
        </p:nvCxnSpPr>
        <p:spPr>
          <a:xfrm>
            <a:off x="7177053" y="1164950"/>
            <a:ext cx="0" cy="3623566"/>
          </a:xfrm>
          <a:prstGeom prst="lin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extruta 1"/>
          <p:cNvSpPr txBox="1"/>
          <p:nvPr/>
        </p:nvSpPr>
        <p:spPr>
          <a:xfrm>
            <a:off x="7335714" y="4508643"/>
            <a:ext cx="871499" cy="340660"/>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sv-SE" sz="1800" dirty="0" smtClean="0"/>
              <a:t>Q3</a:t>
            </a:r>
            <a:endParaRPr lang="sv-SE" sz="1800" dirty="0"/>
          </a:p>
        </p:txBody>
      </p:sp>
      <p:sp>
        <p:nvSpPr>
          <p:cNvPr id="7" name="textruta 6"/>
          <p:cNvSpPr txBox="1"/>
          <p:nvPr/>
        </p:nvSpPr>
        <p:spPr>
          <a:xfrm>
            <a:off x="1000398" y="743360"/>
            <a:ext cx="2065589" cy="276999"/>
          </a:xfrm>
          <a:prstGeom prst="rect">
            <a:avLst/>
          </a:prstGeom>
          <a:noFill/>
        </p:spPr>
        <p:txBody>
          <a:bodyPr wrap="square" rtlCol="0">
            <a:spAutoFit/>
          </a:bodyPr>
          <a:lstStyle/>
          <a:p>
            <a:r>
              <a:rPr lang="sv-SE" sz="1200" dirty="0" smtClean="0"/>
              <a:t>Karensavdraget!</a:t>
            </a:r>
            <a:endParaRPr lang="sv-SE" sz="1200" dirty="0"/>
          </a:p>
        </p:txBody>
      </p:sp>
      <p:sp>
        <p:nvSpPr>
          <p:cNvPr id="31" name="Ellips 30"/>
          <p:cNvSpPr/>
          <p:nvPr/>
        </p:nvSpPr>
        <p:spPr>
          <a:xfrm>
            <a:off x="7846786" y="1969427"/>
            <a:ext cx="513806" cy="350802"/>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dirty="0"/>
          </a:p>
        </p:txBody>
      </p:sp>
      <p:sp>
        <p:nvSpPr>
          <p:cNvPr id="33" name="Ellips 32"/>
          <p:cNvSpPr/>
          <p:nvPr/>
        </p:nvSpPr>
        <p:spPr>
          <a:xfrm>
            <a:off x="3448912" y="1917093"/>
            <a:ext cx="513806" cy="350802"/>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dirty="0"/>
          </a:p>
        </p:txBody>
      </p:sp>
      <p:sp>
        <p:nvSpPr>
          <p:cNvPr id="32" name="textruta 1"/>
          <p:cNvSpPr txBox="1"/>
          <p:nvPr/>
        </p:nvSpPr>
        <p:spPr>
          <a:xfrm>
            <a:off x="2609850" y="3030604"/>
            <a:ext cx="1016000" cy="1030821"/>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dirty="0" smtClean="0"/>
              <a:t>Ny data visar lite lägre siffror för </a:t>
            </a:r>
            <a:r>
              <a:rPr lang="sv-SE" dirty="0" smtClean="0"/>
              <a:t>juli-aug </a:t>
            </a:r>
            <a:r>
              <a:rPr lang="sv-SE" dirty="0" smtClean="0"/>
              <a:t>2020 än i diagrammet</a:t>
            </a:r>
            <a:endParaRPr lang="sv-SE" sz="1100" dirty="0"/>
          </a:p>
        </p:txBody>
      </p:sp>
    </p:spTree>
    <p:extLst>
      <p:ext uri="{BB962C8B-B14F-4D97-AF65-F5344CB8AC3E}">
        <p14:creationId xmlns:p14="http://schemas.microsoft.com/office/powerpoint/2010/main" val="110510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1"/>
          <p:cNvSpPr txBox="1"/>
          <p:nvPr/>
        </p:nvSpPr>
        <p:spPr>
          <a:xfrm>
            <a:off x="6945749" y="98525"/>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inte retroaktiva justeringar.</a:t>
            </a:r>
            <a:endParaRPr lang="sv-SE" sz="1200" dirty="0"/>
          </a:p>
        </p:txBody>
      </p:sp>
      <p:graphicFrame>
        <p:nvGraphicFramePr>
          <p:cNvPr id="4" name="Diagram 3"/>
          <p:cNvGraphicFramePr>
            <a:graphicFrameLocks/>
          </p:cNvGraphicFramePr>
          <p:nvPr>
            <p:extLst>
              <p:ext uri="{D42A27DB-BD31-4B8C-83A1-F6EECF244321}">
                <p14:modId xmlns:p14="http://schemas.microsoft.com/office/powerpoint/2010/main" val="235589399"/>
              </p:ext>
            </p:extLst>
          </p:nvPr>
        </p:nvGraphicFramePr>
        <p:xfrm>
          <a:off x="487680" y="508635"/>
          <a:ext cx="8203474" cy="41262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1"/>
          <p:cNvSpPr txBox="1"/>
          <p:nvPr/>
        </p:nvSpPr>
        <p:spPr>
          <a:xfrm>
            <a:off x="2908796" y="2862097"/>
            <a:ext cx="748804" cy="580694"/>
          </a:xfrm>
          <a:prstGeom prst="rect">
            <a:avLst/>
          </a:prstGeom>
          <a:solidFill>
            <a:srgbClr val="FFF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dirty="0" smtClean="0"/>
              <a:t>Ny data </a:t>
            </a:r>
          </a:p>
          <a:p>
            <a:r>
              <a:rPr lang="sv-SE" sz="1000" dirty="0" smtClean="0"/>
              <a:t>Q2: 7,8%</a:t>
            </a:r>
          </a:p>
          <a:p>
            <a:r>
              <a:rPr lang="sv-SE" sz="1000" dirty="0" smtClean="0"/>
              <a:t>Q3: 5,6%</a:t>
            </a:r>
            <a:endParaRPr lang="sv-SE" sz="1000" dirty="0"/>
          </a:p>
        </p:txBody>
      </p:sp>
    </p:spTree>
    <p:extLst>
      <p:ext uri="{BB962C8B-B14F-4D97-AF65-F5344CB8AC3E}">
        <p14:creationId xmlns:p14="http://schemas.microsoft.com/office/powerpoint/2010/main" val="1172136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3379991135"/>
              </p:ext>
            </p:extLst>
          </p:nvPr>
        </p:nvGraphicFramePr>
        <p:xfrm>
          <a:off x="83976" y="378443"/>
          <a:ext cx="8948057" cy="4765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p:cNvSpPr txBox="1"/>
          <p:nvPr/>
        </p:nvSpPr>
        <p:spPr>
          <a:xfrm>
            <a:off x="6945749" y="135847"/>
            <a:ext cx="208628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400" dirty="0" smtClean="0"/>
              <a:t>Obs! Data hämtad löpande, inkluderar inte retroaktiva justeringar.</a:t>
            </a:r>
            <a:endParaRPr lang="sv-SE" sz="1400" dirty="0"/>
          </a:p>
        </p:txBody>
      </p:sp>
      <p:sp>
        <p:nvSpPr>
          <p:cNvPr id="7" name="textruta 1"/>
          <p:cNvSpPr txBox="1"/>
          <p:nvPr/>
        </p:nvSpPr>
        <p:spPr>
          <a:xfrm>
            <a:off x="7283450" y="4298285"/>
            <a:ext cx="1201649" cy="516498"/>
          </a:xfrm>
          <a:prstGeom prst="rect">
            <a:avLst/>
          </a:prstGeom>
          <a:solidFill>
            <a:srgbClr val="FFFFFF"/>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900" dirty="0" smtClean="0"/>
              <a:t>Ny </a:t>
            </a:r>
            <a:r>
              <a:rPr lang="sv-SE" sz="900" dirty="0" smtClean="0"/>
              <a:t>data (</a:t>
            </a:r>
            <a:r>
              <a:rPr lang="sv-SE" sz="900" dirty="0" err="1" smtClean="0"/>
              <a:t>inkl</a:t>
            </a:r>
            <a:r>
              <a:rPr lang="sv-SE" sz="900" dirty="0" smtClean="0"/>
              <a:t> AME)</a:t>
            </a:r>
            <a:endParaRPr lang="sv-SE" sz="900" dirty="0" smtClean="0"/>
          </a:p>
          <a:p>
            <a:r>
              <a:rPr lang="sv-SE" sz="900" dirty="0" smtClean="0"/>
              <a:t>2020 Q2: 5,0%</a:t>
            </a:r>
          </a:p>
          <a:p>
            <a:r>
              <a:rPr lang="sv-SE" sz="900" dirty="0" smtClean="0"/>
              <a:t>2020 Q3: 4,1%</a:t>
            </a:r>
            <a:endParaRPr lang="sv-SE" sz="900" dirty="0"/>
          </a:p>
        </p:txBody>
      </p:sp>
    </p:spTree>
    <p:extLst>
      <p:ext uri="{BB962C8B-B14F-4D97-AF65-F5344CB8AC3E}">
        <p14:creationId xmlns:p14="http://schemas.microsoft.com/office/powerpoint/2010/main" val="8466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327169" y="1633408"/>
          <a:ext cx="3184147" cy="23419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226503" y="385894"/>
            <a:ext cx="2541864" cy="369332"/>
          </a:xfrm>
          <a:prstGeom prst="rect">
            <a:avLst/>
          </a:prstGeom>
          <a:noFill/>
        </p:spPr>
        <p:txBody>
          <a:bodyPr wrap="square" rtlCol="0">
            <a:spAutoFit/>
          </a:bodyPr>
          <a:lstStyle/>
          <a:p>
            <a:endParaRPr lang="sv-SE" dirty="0"/>
          </a:p>
        </p:txBody>
      </p:sp>
      <p:sp>
        <p:nvSpPr>
          <p:cNvPr id="8" name="textruta 7"/>
          <p:cNvSpPr txBox="1"/>
          <p:nvPr/>
        </p:nvSpPr>
        <p:spPr>
          <a:xfrm>
            <a:off x="327169" y="640319"/>
            <a:ext cx="5187805" cy="369332"/>
          </a:xfrm>
          <a:prstGeom prst="rect">
            <a:avLst/>
          </a:prstGeom>
          <a:noFill/>
        </p:spPr>
        <p:txBody>
          <a:bodyPr wrap="square" rtlCol="0">
            <a:spAutoFit/>
          </a:bodyPr>
          <a:lstStyle/>
          <a:p>
            <a:r>
              <a:rPr lang="sv-SE" dirty="0" smtClean="0"/>
              <a:t>Sjukfrånvaro per kvartal inom ”produktion”</a:t>
            </a:r>
            <a:endParaRPr lang="sv-SE" dirty="0"/>
          </a:p>
        </p:txBody>
      </p:sp>
      <p:sp>
        <p:nvSpPr>
          <p:cNvPr id="3" name="textruta 2"/>
          <p:cNvSpPr txBox="1"/>
          <p:nvPr/>
        </p:nvSpPr>
        <p:spPr>
          <a:xfrm>
            <a:off x="3963900" y="2420483"/>
            <a:ext cx="103297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u="sng" dirty="0" smtClean="0"/>
              <a:t>2019</a:t>
            </a:r>
            <a:r>
              <a:rPr lang="sv-SE" dirty="0" smtClean="0"/>
              <a:t> </a:t>
            </a:r>
          </a:p>
          <a:p>
            <a:pPr algn="ctr"/>
            <a:endParaRPr lang="sv-SE" dirty="0"/>
          </a:p>
          <a:p>
            <a:pPr algn="ctr"/>
            <a:r>
              <a:rPr lang="sv-SE" dirty="0" smtClean="0"/>
              <a:t>10,9%</a:t>
            </a:r>
            <a:endParaRPr lang="sv-SE" dirty="0"/>
          </a:p>
        </p:txBody>
      </p:sp>
      <p:graphicFrame>
        <p:nvGraphicFramePr>
          <p:cNvPr id="7" name="Diagram 6"/>
          <p:cNvGraphicFramePr>
            <a:graphicFrameLocks/>
          </p:cNvGraphicFramePr>
          <p:nvPr>
            <p:extLst>
              <p:ext uri="{D42A27DB-BD31-4B8C-83A1-F6EECF244321}">
                <p14:modId xmlns:p14="http://schemas.microsoft.com/office/powerpoint/2010/main" val="3745830182"/>
              </p:ext>
            </p:extLst>
          </p:nvPr>
        </p:nvGraphicFramePr>
        <p:xfrm>
          <a:off x="5449459" y="1633409"/>
          <a:ext cx="3008742" cy="23419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55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26503" y="385894"/>
            <a:ext cx="2541864" cy="369332"/>
          </a:xfrm>
          <a:prstGeom prst="rect">
            <a:avLst/>
          </a:prstGeom>
          <a:noFill/>
        </p:spPr>
        <p:txBody>
          <a:bodyPr wrap="square" rtlCol="0">
            <a:spAutoFit/>
          </a:bodyPr>
          <a:lstStyle/>
          <a:p>
            <a:endParaRPr lang="sv-SE" dirty="0"/>
          </a:p>
        </p:txBody>
      </p:sp>
      <p:graphicFrame>
        <p:nvGraphicFramePr>
          <p:cNvPr id="5" name="Diagram 4"/>
          <p:cNvGraphicFramePr>
            <a:graphicFrameLocks/>
          </p:cNvGraphicFramePr>
          <p:nvPr>
            <p:extLst>
              <p:ext uri="{D42A27DB-BD31-4B8C-83A1-F6EECF244321}">
                <p14:modId xmlns:p14="http://schemas.microsoft.com/office/powerpoint/2010/main" val="3791752127"/>
              </p:ext>
            </p:extLst>
          </p:nvPr>
        </p:nvGraphicFramePr>
        <p:xfrm>
          <a:off x="655093" y="662940"/>
          <a:ext cx="8024883" cy="3817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86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1"/>
          <p:cNvSpPr txBox="1"/>
          <p:nvPr/>
        </p:nvSpPr>
        <p:spPr>
          <a:xfrm>
            <a:off x="7057716" y="0"/>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inte retroaktiva justeringar.</a:t>
            </a:r>
            <a:endParaRPr lang="sv-SE" sz="1200" dirty="0"/>
          </a:p>
        </p:txBody>
      </p:sp>
      <p:graphicFrame>
        <p:nvGraphicFramePr>
          <p:cNvPr id="4" name="Diagram 3"/>
          <p:cNvGraphicFramePr>
            <a:graphicFrameLocks/>
          </p:cNvGraphicFramePr>
          <p:nvPr>
            <p:extLst>
              <p:ext uri="{D42A27DB-BD31-4B8C-83A1-F6EECF244321}">
                <p14:modId xmlns:p14="http://schemas.microsoft.com/office/powerpoint/2010/main" val="3495808913"/>
              </p:ext>
            </p:extLst>
          </p:nvPr>
        </p:nvGraphicFramePr>
        <p:xfrm>
          <a:off x="-113211" y="288797"/>
          <a:ext cx="9257211" cy="471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25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3674006397"/>
              </p:ext>
            </p:extLst>
          </p:nvPr>
        </p:nvGraphicFramePr>
        <p:xfrm>
          <a:off x="83976" y="378443"/>
          <a:ext cx="8948057" cy="46507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p:cNvSpPr txBox="1"/>
          <p:nvPr/>
        </p:nvSpPr>
        <p:spPr>
          <a:xfrm>
            <a:off x="6945749" y="135847"/>
            <a:ext cx="20862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1200" dirty="0" smtClean="0"/>
              <a:t>Obs! Data hämtad löpande, inkluderar endast vissa retroaktiva justeringar.</a:t>
            </a:r>
            <a:endParaRPr lang="sv-SE" sz="1200" dirty="0"/>
          </a:p>
        </p:txBody>
      </p:sp>
    </p:spTree>
    <p:extLst>
      <p:ext uri="{BB962C8B-B14F-4D97-AF65-F5344CB8AC3E}">
        <p14:creationId xmlns:p14="http://schemas.microsoft.com/office/powerpoint/2010/main" val="3014329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ÖSTK_mall_SWE [Skrivskyddad]" id="{11C731DA-ACD2-441C-98B4-BC5226455E56}" vid="{ED1EB1E9-52FC-436B-927A-4FC1F06669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ÖSTK_mall_SWE</Template>
  <TotalTime>1347</TotalTime>
  <Words>1031</Words>
  <Application>Microsoft Office PowerPoint</Application>
  <PresentationFormat>Bildspel på skärmen (16:9)</PresentationFormat>
  <Paragraphs>131</Paragraphs>
  <Slides>13</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Wingdings</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Nolin, Jenny</dc:creator>
  <cp:lastModifiedBy>Nolin, Jenny</cp:lastModifiedBy>
  <cp:revision>120</cp:revision>
  <dcterms:created xsi:type="dcterms:W3CDTF">2020-04-15T14:47:23Z</dcterms:created>
  <dcterms:modified xsi:type="dcterms:W3CDTF">2021-11-09T08:40:52Z</dcterms:modified>
</cp:coreProperties>
</file>