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77" r:id="rId2"/>
    <p:sldMasterId id="2147483688" r:id="rId3"/>
  </p:sldMasterIdLst>
  <p:notesMasterIdLst>
    <p:notesMasterId r:id="rId12"/>
  </p:notesMasterIdLst>
  <p:handoutMasterIdLst>
    <p:handoutMasterId r:id="rId13"/>
  </p:handoutMasterIdLst>
  <p:sldIdLst>
    <p:sldId id="256" r:id="rId4"/>
    <p:sldId id="302" r:id="rId5"/>
    <p:sldId id="299" r:id="rId6"/>
    <p:sldId id="284" r:id="rId7"/>
    <p:sldId id="278" r:id="rId8"/>
    <p:sldId id="298" r:id="rId9"/>
    <p:sldId id="300" r:id="rId10"/>
    <p:sldId id="301" r:id="rId11"/>
  </p:sldIdLst>
  <p:sldSz cx="9144000" cy="5143500" type="screen16x9"/>
  <p:notesSz cx="9144000" cy="6858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2727" autoAdjust="0"/>
  </p:normalViewPr>
  <p:slideViewPr>
    <p:cSldViewPr snapToGrid="0" snapToObjects="1">
      <p:cViewPr varScale="1">
        <p:scale>
          <a:sx n="109" d="100"/>
          <a:sy n="109" d="100"/>
        </p:scale>
        <p:origin x="643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osthammar.se\adm\LoV_stod\6_HR\HR-controlling\Sjukstatistik\Sjukstatistik%20kvartal,%20hel&#229;r\Aktuell%20sjukstatistik%20f&#246;r%20hel&#229;r%20(tabeller,%20diagram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Sjukfrånvaro</a:t>
            </a:r>
          </a:p>
        </c:rich>
      </c:tx>
      <c:layout>
        <c:manualLayout>
          <c:xMode val="edge"/>
          <c:yMode val="edge"/>
          <c:x val="0.34543007593477876"/>
          <c:y val="8.0083883986863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'G:\6_HR\HR-controlling\Sjukstatistik\Sammanställningar, tabeller, diagram, analys\[Aktuella Sjukfrånvaro tabeller och diagram.xlsx]År förv, verksh, m-kv, tim'!$A$102</c:f>
              <c:strCache>
                <c:ptCount val="1"/>
                <c:pt idx="0">
                  <c:v>Östhammars kommun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'[1]År förv, verksh, m-kv, tim'!$B$101:$I$101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'[1]År förv, verksh, m-kv, tim'!$B$102:$I$102</c:f>
              <c:numCache>
                <c:formatCode>General</c:formatCode>
                <c:ptCount val="8"/>
                <c:pt idx="0">
                  <c:v>5.5</c:v>
                </c:pt>
                <c:pt idx="1">
                  <c:v>6.1</c:v>
                </c:pt>
                <c:pt idx="2">
                  <c:v>6.8</c:v>
                </c:pt>
                <c:pt idx="3">
                  <c:v>7.2</c:v>
                </c:pt>
                <c:pt idx="4">
                  <c:v>7.6</c:v>
                </c:pt>
                <c:pt idx="5">
                  <c:v>8.1</c:v>
                </c:pt>
                <c:pt idx="6">
                  <c:v>8.3000000000000007</c:v>
                </c:pt>
                <c:pt idx="7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8-4297-9259-6FDC11BF7452}"/>
            </c:ext>
          </c:extLst>
        </c:ser>
        <c:ser>
          <c:idx val="1"/>
          <c:order val="1"/>
          <c:tx>
            <c:strRef>
              <c:f>'G:\6_HR\HR-controlling\Sjukstatistik\Sammanställningar, tabeller, diagram, analys\[Aktuella Sjukfrånvaro tabeller och diagram.xlsx]År förv, verksh, m-kv, tim'!$A$103</c:f>
              <c:strCache>
                <c:ptCount val="1"/>
                <c:pt idx="0">
                  <c:v>Alla kommuner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shade val="51000"/>
                    <a:satMod val="130000"/>
                  </a:schemeClr>
                </a:gs>
                <a:gs pos="80000">
                  <a:schemeClr val="accent5">
                    <a:tint val="77000"/>
                    <a:shade val="93000"/>
                    <a:satMod val="130000"/>
                  </a:schemeClr>
                </a:gs>
                <a:gs pos="100000">
                  <a:schemeClr val="accent5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'[1]År förv, verksh, m-kv, tim'!$B$101:$I$101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'[1]År förv, verksh, m-kv, tim'!$B$103:$I$103</c:f>
              <c:numCache>
                <c:formatCode>General</c:formatCode>
                <c:ptCount val="8"/>
                <c:pt idx="0">
                  <c:v>5.7672794100000004</c:v>
                </c:pt>
                <c:pt idx="1">
                  <c:v>6.1616788299999996</c:v>
                </c:pt>
                <c:pt idx="2">
                  <c:v>6.7809352499999997</c:v>
                </c:pt>
                <c:pt idx="3">
                  <c:v>6.9103942600000003</c:v>
                </c:pt>
                <c:pt idx="4">
                  <c:v>6.6814285699999996</c:v>
                </c:pt>
                <c:pt idx="5">
                  <c:v>6.6124555100000002</c:v>
                </c:pt>
                <c:pt idx="6">
                  <c:v>6.5021505299999998</c:v>
                </c:pt>
                <c:pt idx="7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8-4297-9259-6FDC11BF7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overlap val="-7"/>
        <c:axId val="178038272"/>
        <c:axId val="178039808"/>
      </c:barChart>
      <c:catAx>
        <c:axId val="1780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9808"/>
        <c:crosses val="autoZero"/>
        <c:auto val="1"/>
        <c:lblAlgn val="ctr"/>
        <c:lblOffset val="100"/>
        <c:noMultiLvlLbl val="0"/>
      </c:catAx>
      <c:valAx>
        <c:axId val="17803980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Sjukfrånvaro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crossAx val="1780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003110107549918E-2"/>
          <c:y val="0.17091190379773935"/>
          <c:w val="0.83166046723773257"/>
          <c:h val="8.7653215140599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2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6D24-BE5F-4EBD-A535-6F8281BEE01E}" type="datetimeFigureOut">
              <a:rPr lang="sv-SE" smtClean="0"/>
              <a:t>2021-11-22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4AF34-DA9F-401B-A70F-44F32DF99C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171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F1283-36BC-4322-A7A7-B9EB305BB883}" type="datetimeFigureOut">
              <a:rPr lang="sv-SE" smtClean="0"/>
              <a:t>2021-11-22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C63FF-7045-4363-B721-214482491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03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63FF-7045-4363-B721-21448249141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673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v-SE" dirty="0" smtClean="0"/>
          </a:p>
          <a:p>
            <a:r>
              <a:rPr lang="sv-SE" dirty="0" smtClean="0"/>
              <a:t>Tydlig, konkret, möjlig att följa upp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63FF-7045-4363-B721-21448249141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98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63FF-7045-4363-B721-21448249141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50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63FF-7045-4363-B721-21448249141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06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9795">
              <a:defRPr/>
            </a:pPr>
            <a:r>
              <a:rPr lang="sv-SE" b="1" dirty="0" smtClean="0"/>
              <a:t>De 8 friskfaktorerna – tillstånd som enligt forskningen utmärker friska och attraktiva arbetsplatser</a:t>
            </a:r>
          </a:p>
          <a:p>
            <a:r>
              <a:rPr lang="sv-SE" dirty="0" smtClean="0"/>
              <a:t>Sist vi sågs hade vi en ”</a:t>
            </a:r>
            <a:r>
              <a:rPr lang="sv-SE" b="1" dirty="0" smtClean="0"/>
              <a:t>Friskfaktorvernissage</a:t>
            </a:r>
            <a:r>
              <a:rPr lang="sv-SE" dirty="0" smtClean="0"/>
              <a:t>” där ni fick skatta nuläget inom varje friskfaktor och föra dialog om vad ni redan gör som stärker dem.</a:t>
            </a:r>
          </a:p>
          <a:p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Vad är friskfaktorer? Friskfaktorer är områden i organisationen som, om man arbetar aktivt med dem, bidrar till friska arbetsplatser och goda resultat i verksamheten. Friskfaktorer är ingen exakt vetenskap utan går att dela in på flera olika sätt. De friskfaktorer som vi i Suntarbetslivs Resursteam utgår ifrån är de som studien ”Hälsa och framtid i offentlig sektor” visade utmärker organisationer med låg och stabil sjukfrånvaro. </a:t>
            </a:r>
          </a:p>
          <a:p>
            <a:endParaRPr lang="sv-SE" dirty="0" smtClean="0"/>
          </a:p>
          <a:p>
            <a:endParaRPr lang="sv-SE" dirty="0" smtClean="0"/>
          </a:p>
          <a:p>
            <a:pPr defTabSz="636707">
              <a:defRPr/>
            </a:pPr>
            <a:r>
              <a:rPr lang="sv-SE" dirty="0" smtClean="0"/>
              <a:t>Några som forskat om detta är Eva Vingård och Marcus </a:t>
            </a:r>
            <a:r>
              <a:rPr lang="sv-SE" dirty="0" err="1" smtClean="0"/>
              <a:t>Svartengren</a:t>
            </a:r>
            <a:r>
              <a:rPr lang="sv-SE" dirty="0" smtClean="0"/>
              <a:t> de fann i sin forskning ett antal faktorer som kännetecknar en långtidsfrisk organisation, friskfaktorer och det är deras resultat från forskningen som vi tagit fasta på och utvecklat i vår modell. </a:t>
            </a:r>
          </a:p>
          <a:p>
            <a:pPr defTabSz="636707">
              <a:defRPr/>
            </a:pPr>
            <a:endParaRPr lang="sv-SE" dirty="0" smtClean="0"/>
          </a:p>
          <a:p>
            <a:pPr defTabSz="636707">
              <a:defRPr/>
            </a:pPr>
            <a:r>
              <a:rPr lang="sv-SE" dirty="0" smtClean="0"/>
              <a:t>Det var de här faktorerna forskningen fann som kännetecknar en långtidsfrisk organisation. För den som vill läsa mer rekommenderar vi studien ”Från risk till frisk”</a:t>
            </a:r>
          </a:p>
          <a:p>
            <a:pPr defTabSz="636707">
              <a:defRPr/>
            </a:pPr>
            <a:endParaRPr lang="sv-SE" dirty="0" smtClean="0"/>
          </a:p>
          <a:p>
            <a:pPr defTabSz="636707">
              <a:defRPr/>
            </a:pPr>
            <a:r>
              <a:rPr lang="sv-SE" dirty="0" smtClean="0"/>
              <a:t>De här begreppen känner ju de flesta igen och håller med om. Men, som Eva Vingård brukar säga det är ju Inget ”nytt” – det nya vore att börja tillämpa det!</a:t>
            </a:r>
          </a:p>
          <a:p>
            <a:endParaRPr lang="sv-SE" dirty="0" smtClean="0"/>
          </a:p>
          <a:p>
            <a:r>
              <a:rPr lang="sv-SE" dirty="0" smtClean="0"/>
              <a:t>(Kort om några FF). T ex Friskfaktorn  Närvarande, tillitsfullt och engagerat ledarskap” kan säkert de flesta skriva under på är viktigt, men vad är det och vad betyder det. Vad är ”närvarande” i tider av distans, kan man skapa tillit om man inte träffas? Hur syns och märks ett engagerat ledarskap? </a:t>
            </a:r>
          </a:p>
          <a:p>
            <a:endParaRPr lang="sv-SE" dirty="0" smtClean="0"/>
          </a:p>
          <a:p>
            <a:pPr defTabSz="629699">
              <a:defRPr/>
            </a:pPr>
            <a:r>
              <a:rPr lang="sv-SE" dirty="0" smtClean="0"/>
              <a:t>Vad innebär friskfaktorn Rättvis och transparant organisation? Jo, enkelt uttryckt att organisationen upplevs som schysst och fair att det är en tydlighet i beslut, roller och ansvar. Att vi lever som vi lär och gör det vi säger att vi ska göra.</a:t>
            </a:r>
          </a:p>
          <a:p>
            <a:pPr defTabSz="629699">
              <a:defRPr/>
            </a:pPr>
            <a:endParaRPr lang="sv-SE" dirty="0" smtClean="0"/>
          </a:p>
          <a:p>
            <a:pPr defTabSz="629699">
              <a:defRPr/>
            </a:pPr>
            <a:r>
              <a:rPr lang="sv-SE" dirty="0" smtClean="0"/>
              <a:t>Ja det är ett par exempel på friskfaktorer som vi fördjupar oss i.</a:t>
            </a:r>
          </a:p>
          <a:p>
            <a:endParaRPr lang="sv-SE" dirty="0" smtClean="0"/>
          </a:p>
          <a:p>
            <a:pPr defTabSz="132743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B5D58-1387-4385-A7F0-FA6862C9400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30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1" y="3342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endParaRPr lang="sv-SE" sz="1350" dirty="0">
              <a:solidFill>
                <a:prstClr val="black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05275"/>
            <a:ext cx="9144000" cy="1038225"/>
          </a:xfrm>
          <a:prstGeom prst="rect">
            <a:avLst/>
          </a:prstGeom>
        </p:spPr>
      </p:pic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7" y="579402"/>
            <a:ext cx="5158197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1" spc="75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7" y="768023"/>
            <a:ext cx="5157219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49314" y="1523561"/>
            <a:ext cx="5148751" cy="1137089"/>
          </a:xfrm>
          <a:prstGeom prst="rect">
            <a:avLst/>
          </a:prstGeom>
        </p:spPr>
        <p:txBody>
          <a:bodyPr vert="horz"/>
          <a:lstStyle>
            <a:lvl1pPr marL="214313" marR="0" indent="-214313" algn="l" defTabSz="3429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5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050" dirty="0" err="1" smtClean="0"/>
              <a:t>Lorem</a:t>
            </a:r>
            <a:r>
              <a:rPr lang="sv-SE" sz="1050" dirty="0" smtClean="0"/>
              <a:t> </a:t>
            </a:r>
            <a:r>
              <a:rPr lang="sv-SE" sz="1050" dirty="0" err="1" smtClean="0"/>
              <a:t>ipsum</a:t>
            </a:r>
            <a:r>
              <a:rPr lang="sv-SE" sz="1050" dirty="0" smtClean="0"/>
              <a:t> 1</a:t>
            </a:r>
          </a:p>
          <a:p>
            <a:pPr lvl="0"/>
            <a:r>
              <a:rPr lang="sv-SE" sz="1050" dirty="0" err="1" smtClean="0"/>
              <a:t>Lorem</a:t>
            </a:r>
            <a:r>
              <a:rPr lang="sv-SE" sz="1050" dirty="0" smtClean="0"/>
              <a:t> </a:t>
            </a:r>
            <a:r>
              <a:rPr lang="sv-SE" sz="1050" dirty="0" err="1" smtClean="0"/>
              <a:t>ipsum</a:t>
            </a:r>
            <a:r>
              <a:rPr lang="sv-SE" sz="1050" dirty="0" smtClean="0"/>
              <a:t> 2</a:t>
            </a:r>
          </a:p>
          <a:p>
            <a:pPr lvl="0"/>
            <a:r>
              <a:rPr lang="sv-SE" sz="1050" dirty="0" err="1" smtClean="0"/>
              <a:t>Lorem</a:t>
            </a:r>
            <a:r>
              <a:rPr lang="sv-SE" sz="1050" dirty="0" smtClean="0"/>
              <a:t> </a:t>
            </a:r>
            <a:r>
              <a:rPr lang="sv-SE" sz="1050" dirty="0" err="1" smtClean="0"/>
              <a:t>ipsum</a:t>
            </a:r>
            <a:r>
              <a:rPr lang="sv-SE" sz="1050" dirty="0" smtClean="0"/>
              <a:t> 3</a:t>
            </a:r>
          </a:p>
          <a:p>
            <a:pPr lvl="0"/>
            <a:r>
              <a:rPr lang="sv-SE" sz="1050" dirty="0" err="1" smtClean="0"/>
              <a:t>Lorem</a:t>
            </a:r>
            <a:r>
              <a:rPr lang="sv-SE" sz="1050" dirty="0" smtClean="0"/>
              <a:t> </a:t>
            </a:r>
            <a:r>
              <a:rPr lang="sv-SE" sz="1050" dirty="0" err="1" smtClean="0"/>
              <a:t>ipsum</a:t>
            </a:r>
            <a:r>
              <a:rPr lang="sv-SE" sz="1050" dirty="0" smtClean="0"/>
              <a:t> 4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8" y="2808530"/>
            <a:ext cx="5157219" cy="113708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970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_startbild he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1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_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653648"/>
            <a:ext cx="7543800" cy="200286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653648"/>
            <a:ext cx="7543800" cy="20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48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A_Partsorganis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8B31B77-AA17-40E4-8F47-64EC26733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7" y="1090065"/>
            <a:ext cx="7034444" cy="297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02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562" y="1329612"/>
            <a:ext cx="7884876" cy="280831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81393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562" y="1329612"/>
            <a:ext cx="3866238" cy="2808312"/>
          </a:xfrm>
        </p:spPr>
        <p:txBody>
          <a:bodyPr/>
          <a:lstStyle>
            <a:lvl1pPr>
              <a:defRPr sz="1725">
                <a:latin typeface="Calibri" panose="020F0502020204030204" pitchFamily="34" charset="0"/>
              </a:defRPr>
            </a:lvl1pPr>
            <a:lvl2pPr>
              <a:defRPr sz="135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29612"/>
            <a:ext cx="3866238" cy="2808312"/>
          </a:xfrm>
        </p:spPr>
        <p:txBody>
          <a:bodyPr/>
          <a:lstStyle>
            <a:lvl1pPr>
              <a:defRPr sz="1725">
                <a:latin typeface="Calibri" panose="020F0502020204030204" pitchFamily="34" charset="0"/>
              </a:defRPr>
            </a:lvl1pPr>
            <a:lvl2pPr>
              <a:defRPr sz="135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56004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51046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_endas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79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267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_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62" y="1221600"/>
            <a:ext cx="7347932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31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562" y="573528"/>
            <a:ext cx="7884876" cy="54006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9562" y="1329612"/>
            <a:ext cx="7884876" cy="28083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84851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_startbild he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32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_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653648"/>
            <a:ext cx="7543800" cy="200286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653648"/>
            <a:ext cx="7543800" cy="20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54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A_Partsorganis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9F6CA93-CDD4-4C4B-988D-C3A5226AC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23" y="1086750"/>
            <a:ext cx="7046555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84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562" y="1329612"/>
            <a:ext cx="7884876" cy="280831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60332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562" y="1329612"/>
            <a:ext cx="3866238" cy="2808312"/>
          </a:xfrm>
        </p:spPr>
        <p:txBody>
          <a:bodyPr/>
          <a:lstStyle>
            <a:lvl1pPr>
              <a:defRPr sz="1725">
                <a:latin typeface="Calibri" panose="020F0502020204030204" pitchFamily="34" charset="0"/>
              </a:defRPr>
            </a:lvl1pPr>
            <a:lvl2pPr>
              <a:defRPr sz="135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29612"/>
            <a:ext cx="3866238" cy="2808312"/>
          </a:xfrm>
        </p:spPr>
        <p:txBody>
          <a:bodyPr/>
          <a:lstStyle>
            <a:lvl1pPr>
              <a:defRPr sz="1725">
                <a:latin typeface="Calibri" panose="020F0502020204030204" pitchFamily="34" charset="0"/>
              </a:defRPr>
            </a:lvl1pPr>
            <a:lvl2pPr>
              <a:defRPr sz="135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09036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27447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_endas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887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_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62" y="1221600"/>
            <a:ext cx="7347932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58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562" y="573528"/>
            <a:ext cx="7884876" cy="54006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9562" y="1329612"/>
            <a:ext cx="7884876" cy="28083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07354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8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0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0" y="3631588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6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75397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0" y="1590685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6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0" y="3631588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6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78766659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8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320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5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65125" y="1327357"/>
            <a:ext cx="2745298" cy="261826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2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3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1" y="1327357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512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4" y="1540388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0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3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439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3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5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10" y="1573162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12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9562" y="570231"/>
            <a:ext cx="7884876" cy="540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562" y="1329612"/>
            <a:ext cx="7884876" cy="275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7" y="4329384"/>
            <a:ext cx="8100914" cy="13257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0" y="4380700"/>
            <a:ext cx="2323787" cy="7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3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xStyles>
    <p:titleStyle>
      <a:lvl1pPr algn="l" defTabSz="685800" rtl="0" eaLnBrk="1" latinLnBrk="0" hangingPunct="1">
        <a:spcBef>
          <a:spcPct val="0"/>
        </a:spcBef>
        <a:buNone/>
        <a:defRPr sz="2850" b="1" kern="0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35731" indent="-135731" algn="l" defTabSz="685800" rtl="0" eaLnBrk="1" latinLnBrk="0" hangingPunct="1">
        <a:spcBef>
          <a:spcPct val="20000"/>
        </a:spcBef>
        <a:buFont typeface="Arial" pitchFamily="34" charset="0"/>
        <a:buChar char="•"/>
        <a:defRPr sz="1725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271463" indent="-135731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2pPr>
      <a:lvl3pPr marL="401241" indent="-129779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3pPr>
      <a:lvl4pPr marL="536972" indent="-135731" algn="l" defTabSz="685800" rtl="0" eaLnBrk="1" latinLnBrk="0" hangingPunct="1">
        <a:spcBef>
          <a:spcPct val="20000"/>
        </a:spcBef>
        <a:buFont typeface="Arial" pitchFamily="34" charset="0"/>
        <a:buChar char="–"/>
        <a:defRPr sz="1050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4pPr>
      <a:lvl5pPr marL="672704" indent="-135731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9562" y="570231"/>
            <a:ext cx="7884876" cy="540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562" y="1329612"/>
            <a:ext cx="7884876" cy="275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7" y="4329384"/>
            <a:ext cx="8100914" cy="13257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0" y="4380700"/>
            <a:ext cx="2323787" cy="7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2850" b="1" kern="0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35731" indent="-135731" algn="l" defTabSz="685800" rtl="0" eaLnBrk="1" latinLnBrk="0" hangingPunct="1">
        <a:spcBef>
          <a:spcPct val="20000"/>
        </a:spcBef>
        <a:buFont typeface="Arial" pitchFamily="34" charset="0"/>
        <a:buChar char="•"/>
        <a:defRPr sz="1725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271463" indent="-135731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2pPr>
      <a:lvl3pPr marL="401241" indent="-129779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3pPr>
      <a:lvl4pPr marL="536972" indent="-135731" algn="l" defTabSz="685800" rtl="0" eaLnBrk="1" latinLnBrk="0" hangingPunct="1">
        <a:spcBef>
          <a:spcPct val="20000"/>
        </a:spcBef>
        <a:buFont typeface="Arial" pitchFamily="34" charset="0"/>
        <a:buChar char="–"/>
        <a:defRPr sz="1050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4pPr>
      <a:lvl5pPr marL="672704" indent="-135731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es.osthammar.se/anstallning-och-arbetsmiljo/arbetsmiljo-friskvard-halsa/rehabilitering-och-sjukdom/" TargetMode="External"/><Relationship Id="rId2" Type="http://schemas.openxmlformats.org/officeDocument/2006/relationships/hyperlink" Target="https://ines.osthammar.se/anstallning-och-arbetsmiljo/arbetsmiljo-friskvard-halsa/din-arbetsmiljo/arbetsmiljopolicy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0" y="2533120"/>
            <a:ext cx="9144000" cy="712250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2021-11-22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Revidera arbetsmiljöpolicyn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Reviderad arbetsmiljöpolicy</a:t>
            </a:r>
          </a:p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Processen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7"/>
          </p:nvPr>
        </p:nvSpPr>
        <p:spPr>
          <a:xfrm>
            <a:off x="520808" y="1502957"/>
            <a:ext cx="7610821" cy="254163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sv-SE" dirty="0" smtClean="0"/>
              <a:t>Input från skyddskommitté, HR </a:t>
            </a:r>
            <a:r>
              <a:rPr lang="sv-SE" dirty="0" err="1" smtClean="0"/>
              <a:t>mfl</a:t>
            </a:r>
            <a:endParaRPr lang="sv-SE" dirty="0" smtClean="0"/>
          </a:p>
          <a:p>
            <a:pPr marL="342900" indent="-342900">
              <a:buAutoNum type="arabicPeriod"/>
            </a:pPr>
            <a:r>
              <a:rPr lang="sv-SE" dirty="0" smtClean="0"/>
              <a:t>Utkast på ”remiss” (stora KFLG, skyddskommittén)</a:t>
            </a:r>
          </a:p>
          <a:p>
            <a:pPr marL="342900" indent="-342900">
              <a:buAutoNum type="arabicPeriod"/>
            </a:pPr>
            <a:r>
              <a:rPr lang="sv-SE" dirty="0" smtClean="0"/>
              <a:t>Förslag </a:t>
            </a:r>
            <a:r>
              <a:rPr lang="sv-SE" dirty="0" smtClean="0"/>
              <a:t>behandlas av</a:t>
            </a:r>
            <a:endParaRPr lang="sv-SE" dirty="0" smtClean="0"/>
          </a:p>
          <a:p>
            <a:pPr marL="1085850" lvl="1" indent="-342900">
              <a:buAutoNum type="arabicPeriod"/>
            </a:pPr>
            <a:r>
              <a:rPr lang="sv-SE" sz="1800" dirty="0" smtClean="0"/>
              <a:t>KFLG (kommunledningsförvaltningens ledningsgrupp)</a:t>
            </a:r>
            <a:endParaRPr lang="sv-SE" sz="1800" dirty="0" smtClean="0"/>
          </a:p>
          <a:p>
            <a:pPr marL="1085850" lvl="1" indent="-342900">
              <a:buAutoNum type="arabicPeriod"/>
            </a:pPr>
            <a:r>
              <a:rPr lang="sv-SE" sz="1800" dirty="0" smtClean="0"/>
              <a:t>Personalutskottet</a:t>
            </a:r>
            <a:endParaRPr lang="sv-SE" sz="1800" dirty="0" smtClean="0"/>
          </a:p>
          <a:p>
            <a:pPr marL="1085850" lvl="1" indent="-342900">
              <a:buAutoNum type="arabicPeriod"/>
            </a:pPr>
            <a:r>
              <a:rPr lang="sv-SE" sz="1800" dirty="0" smtClean="0"/>
              <a:t>Centrala samverkansgruppen/Skyddskommitté</a:t>
            </a:r>
            <a:endParaRPr lang="sv-SE" sz="1800" dirty="0" smtClean="0"/>
          </a:p>
          <a:p>
            <a:pPr marL="1085850" lvl="1" indent="-342900">
              <a:buAutoNum type="arabicPeriod"/>
            </a:pPr>
            <a:r>
              <a:rPr lang="sv-SE" sz="1800" dirty="0" smtClean="0"/>
              <a:t>Kommunstyrelsen</a:t>
            </a:r>
          </a:p>
          <a:p>
            <a:pPr marL="1085850" lvl="1" indent="-342900">
              <a:buAutoNum type="arabicPeriod"/>
            </a:pPr>
            <a:r>
              <a:rPr lang="sv-SE" sz="1800" dirty="0" err="1" smtClean="0"/>
              <a:t>Kommmunfullmäktige</a:t>
            </a:r>
            <a:endParaRPr lang="sv-SE" sz="1800" dirty="0" smtClean="0"/>
          </a:p>
          <a:p>
            <a:pPr marL="1085850" lvl="1" indent="-342900">
              <a:buAutoNum type="arabicPeriod"/>
            </a:pPr>
            <a:endParaRPr lang="sv-SE" dirty="0" smtClean="0"/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424054" y="220717"/>
            <a:ext cx="4021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u="sng" dirty="0">
                <a:hlinkClick r:id="rId2"/>
              </a:rPr>
              <a:t>Arbetsmiljöpolicy (osthammar.se)</a:t>
            </a:r>
            <a:endParaRPr lang="sv-SE" dirty="0"/>
          </a:p>
          <a:p>
            <a:pPr lvl="0"/>
            <a:r>
              <a:rPr lang="sv-SE" u="sng" dirty="0">
                <a:hlinkClick r:id="rId3"/>
              </a:rPr>
              <a:t>Rehabilitering och sjukdom (osthammar.se)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67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Arbetsmiljöpolicy?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 smtClean="0"/>
              <a:t>…arbetsgivarens </a:t>
            </a:r>
            <a:r>
              <a:rPr lang="sv-SE" dirty="0"/>
              <a:t>övergripande målsättning, viljeinriktning och medel för det långsiktiga arbetet som man har med verksamhetens </a:t>
            </a:r>
            <a:r>
              <a:rPr lang="sv-SE" dirty="0" smtClean="0"/>
              <a:t>arbetsmiljö…</a:t>
            </a:r>
          </a:p>
          <a:p>
            <a:endParaRPr lang="sv-SE" dirty="0"/>
          </a:p>
          <a:p>
            <a:r>
              <a:rPr lang="sv-SE" dirty="0" smtClean="0"/>
              <a:t>...ledning i arbetsmiljöarbetet…</a:t>
            </a:r>
          </a:p>
          <a:p>
            <a:endParaRPr lang="sv-SE" dirty="0"/>
          </a:p>
          <a:p>
            <a:r>
              <a:rPr lang="sv-SE" dirty="0" smtClean="0"/>
              <a:t>…tydlig, konkret, möjlig att följa upp….</a:t>
            </a:r>
          </a:p>
          <a:p>
            <a:endParaRPr lang="sv-SE" dirty="0"/>
          </a:p>
          <a:p>
            <a:pPr lvl="0"/>
            <a:endParaRPr lang="sv-SE" dirty="0"/>
          </a:p>
          <a:p>
            <a:endParaRPr lang="sv-SE" dirty="0"/>
          </a:p>
        </p:txBody>
      </p:sp>
      <p:sp>
        <p:nvSpPr>
          <p:cNvPr id="8" name="Ellips 7"/>
          <p:cNvSpPr/>
          <p:nvPr/>
        </p:nvSpPr>
        <p:spPr>
          <a:xfrm>
            <a:off x="4664280" y="2124594"/>
            <a:ext cx="4295162" cy="17952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2800"/>
              <a:t>Hur vill vi ha det?</a:t>
            </a:r>
          </a:p>
          <a:p>
            <a:pPr lvl="0"/>
            <a:r>
              <a:rPr lang="sv-SE" sz="2800"/>
              <a:t>Hur når vi dit?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9200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4294967295"/>
          </p:nvPr>
        </p:nvSpPr>
        <p:spPr>
          <a:xfrm>
            <a:off x="594718" y="709102"/>
            <a:ext cx="6451600" cy="4587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4800" dirty="0" smtClean="0"/>
              <a:t>Mål?</a:t>
            </a:r>
            <a:endParaRPr lang="sv-SE" sz="48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4294967295"/>
          </p:nvPr>
        </p:nvSpPr>
        <p:spPr>
          <a:xfrm>
            <a:off x="5182564" y="964571"/>
            <a:ext cx="3235325" cy="1347410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Sänka</a:t>
            </a:r>
          </a:p>
          <a:p>
            <a:r>
              <a:rPr lang="sv-SE" dirty="0" smtClean="0"/>
              <a:t>Stabilisera</a:t>
            </a:r>
          </a:p>
          <a:p>
            <a:endParaRPr lang="sv-SE" dirty="0"/>
          </a:p>
        </p:txBody>
      </p:sp>
      <p:grpSp>
        <p:nvGrpSpPr>
          <p:cNvPr id="21" name="Grupp 20"/>
          <p:cNvGrpSpPr/>
          <p:nvPr/>
        </p:nvGrpSpPr>
        <p:grpSpPr>
          <a:xfrm>
            <a:off x="-207817" y="464875"/>
            <a:ext cx="8842662" cy="2566331"/>
            <a:chOff x="1374577" y="1763486"/>
            <a:chExt cx="5095457" cy="1153885"/>
          </a:xfrm>
        </p:grpSpPr>
        <p:cxnSp>
          <p:nvCxnSpPr>
            <p:cNvPr id="13" name="Rak koppling 12"/>
            <p:cNvCxnSpPr/>
            <p:nvPr/>
          </p:nvCxnSpPr>
          <p:spPr>
            <a:xfrm>
              <a:off x="3624943" y="1763486"/>
              <a:ext cx="816428" cy="1153885"/>
            </a:xfrm>
            <a:prstGeom prst="line">
              <a:avLst/>
            </a:prstGeom>
            <a:ln w="76200"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Rak pilkoppling 14"/>
            <p:cNvCxnSpPr/>
            <p:nvPr/>
          </p:nvCxnSpPr>
          <p:spPr>
            <a:xfrm>
              <a:off x="4441371" y="2917371"/>
              <a:ext cx="2028663" cy="0"/>
            </a:xfrm>
            <a:prstGeom prst="straightConnector1">
              <a:avLst/>
            </a:prstGeom>
            <a:ln w="76200">
              <a:prstDash val="dash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Rak koppling 17"/>
            <p:cNvCxnSpPr/>
            <p:nvPr/>
          </p:nvCxnSpPr>
          <p:spPr>
            <a:xfrm flipH="1">
              <a:off x="1374577" y="1763486"/>
              <a:ext cx="2250368" cy="1085127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Platshållare för text 9"/>
          <p:cNvSpPr>
            <a:spLocks noGrp="1"/>
          </p:cNvSpPr>
          <p:nvPr>
            <p:ph type="body" sz="quarter" idx="4294967295"/>
          </p:nvPr>
        </p:nvSpPr>
        <p:spPr>
          <a:xfrm>
            <a:off x="813795" y="1801000"/>
            <a:ext cx="3849688" cy="1855786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v-SE" sz="1800" b="1" dirty="0" smtClean="0"/>
              <a:t>Vad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800" dirty="0" smtClean="0"/>
              <a:t>Minska </a:t>
            </a:r>
            <a:r>
              <a:rPr lang="sv-SE" sz="1800" dirty="0"/>
              <a:t>antalet nya </a:t>
            </a:r>
            <a:r>
              <a:rPr lang="sv-SE" sz="1800" dirty="0" smtClean="0"/>
              <a:t>sjukskrivna</a:t>
            </a:r>
            <a:endParaRPr lang="sv-SE" sz="1800" dirty="0"/>
          </a:p>
          <a:p>
            <a:pPr marL="0" indent="0">
              <a:lnSpc>
                <a:spcPct val="150000"/>
              </a:lnSpc>
              <a:buNone/>
            </a:pPr>
            <a:r>
              <a:rPr lang="sv-SE" sz="1800" dirty="0" smtClean="0"/>
              <a:t>Få </a:t>
            </a:r>
            <a:r>
              <a:rPr lang="sv-SE" sz="1800" dirty="0"/>
              <a:t>tillbaka dem som är </a:t>
            </a:r>
            <a:r>
              <a:rPr lang="sv-SE" sz="1800" dirty="0" smtClean="0"/>
              <a:t>sjukskrivna</a:t>
            </a:r>
            <a:endParaRPr lang="sv-SE" sz="1800" dirty="0"/>
          </a:p>
          <a:p>
            <a:pPr marL="0" indent="0">
              <a:lnSpc>
                <a:spcPct val="150000"/>
              </a:lnSpc>
              <a:buNone/>
            </a:pPr>
            <a:r>
              <a:rPr lang="sv-SE" sz="1800" dirty="0"/>
              <a:t>Förkorta sjukskrivningstiderna</a:t>
            </a:r>
          </a:p>
          <a:p>
            <a:pPr>
              <a:lnSpc>
                <a:spcPct val="150000"/>
              </a:lnSpc>
            </a:pPr>
            <a:endParaRPr lang="sv-SE" sz="1800" dirty="0"/>
          </a:p>
        </p:txBody>
      </p:sp>
      <p:sp>
        <p:nvSpPr>
          <p:cNvPr id="27" name="Platshållare för text 9"/>
          <p:cNvSpPr txBox="1">
            <a:spLocks/>
          </p:cNvSpPr>
          <p:nvPr/>
        </p:nvSpPr>
        <p:spPr>
          <a:xfrm>
            <a:off x="4923277" y="3122246"/>
            <a:ext cx="4246081" cy="1772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b="1" dirty="0" smtClean="0"/>
              <a:t>Hur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Bättre </a:t>
            </a:r>
            <a:r>
              <a:rPr lang="sv-SE" dirty="0"/>
              <a:t>arbetsmiljö/-</a:t>
            </a:r>
            <a:r>
              <a:rPr lang="sv-SE" dirty="0" smtClean="0"/>
              <a:t>arbete / Friskfaktorer</a:t>
            </a:r>
          </a:p>
          <a:p>
            <a:pPr>
              <a:lnSpc>
                <a:spcPct val="150000"/>
              </a:lnSpc>
            </a:pPr>
            <a:r>
              <a:rPr lang="sv-SE" dirty="0"/>
              <a:t>Goda ledare / med rätt förutsättningar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Bättre rehab</a:t>
            </a:r>
            <a:endParaRPr lang="sv-SE" dirty="0"/>
          </a:p>
          <a:p>
            <a:endParaRPr lang="sv-SE" dirty="0"/>
          </a:p>
        </p:txBody>
      </p:sp>
      <p:sp>
        <p:nvSpPr>
          <p:cNvPr id="10" name="Ellips 9"/>
          <p:cNvSpPr/>
          <p:nvPr/>
        </p:nvSpPr>
        <p:spPr>
          <a:xfrm>
            <a:off x="6626942" y="4376080"/>
            <a:ext cx="2680980" cy="6835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2000" dirty="0" smtClean="0"/>
              <a:t>Hur </a:t>
            </a:r>
            <a:r>
              <a:rPr lang="sv-SE" sz="2000" dirty="0"/>
              <a:t>når vi dit?</a:t>
            </a:r>
          </a:p>
        </p:txBody>
      </p:sp>
      <p:sp>
        <p:nvSpPr>
          <p:cNvPr id="11" name="Ellips 10"/>
          <p:cNvSpPr/>
          <p:nvPr/>
        </p:nvSpPr>
        <p:spPr>
          <a:xfrm>
            <a:off x="6326184" y="360057"/>
            <a:ext cx="3045338" cy="6980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2000" dirty="0"/>
              <a:t>Hur vill vi ha det</a:t>
            </a:r>
            <a:r>
              <a:rPr lang="sv-SE" sz="2000" dirty="0" smtClean="0"/>
              <a:t>?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3036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5798127" y="4586191"/>
            <a:ext cx="3129563" cy="3736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Källa: HR+ och </a:t>
            </a:r>
            <a:r>
              <a:rPr lang="sv-SE" sz="1400" dirty="0" err="1" smtClean="0"/>
              <a:t>Personec</a:t>
            </a:r>
            <a:r>
              <a:rPr lang="sv-SE" sz="1400" dirty="0" smtClean="0"/>
              <a:t> P / </a:t>
            </a:r>
            <a:r>
              <a:rPr lang="sv-SE" sz="1400" dirty="0" err="1" smtClean="0"/>
              <a:t>Kolada</a:t>
            </a:r>
            <a:endParaRPr lang="sv-SE" sz="1400" dirty="0"/>
          </a:p>
        </p:txBody>
      </p:sp>
      <p:graphicFrame>
        <p:nvGraphicFramePr>
          <p:cNvPr id="7" name="Platshållare för bild 6"/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2034466286"/>
              </p:ext>
            </p:extLst>
          </p:nvPr>
        </p:nvGraphicFramePr>
        <p:xfrm>
          <a:off x="512792" y="511729"/>
          <a:ext cx="7891462" cy="407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llips 8"/>
          <p:cNvSpPr/>
          <p:nvPr/>
        </p:nvSpPr>
        <p:spPr>
          <a:xfrm>
            <a:off x="349802" y="802169"/>
            <a:ext cx="1636314" cy="7271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sz="2000" dirty="0" smtClean="0"/>
              <a:t>Nuläge?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7364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631F780-3DA4-4814-B224-D1648F8A3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43" y="-236562"/>
            <a:ext cx="5000510" cy="500051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49B307B-7875-4BF2-B86D-A69D851024E4}"/>
              </a:ext>
            </a:extLst>
          </p:cNvPr>
          <p:cNvSpPr txBox="1"/>
          <p:nvPr/>
        </p:nvSpPr>
        <p:spPr>
          <a:xfrm>
            <a:off x="4881150" y="122859"/>
            <a:ext cx="232225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sz="1050" b="1">
                <a:solidFill>
                  <a:srgbClr val="E05D26"/>
                </a:solidFill>
                <a:latin typeface="Chevin Pro" panose="020F0603030000060003" pitchFamily="34" charset="0"/>
              </a:rPr>
              <a:t>Kompetensutveckling </a:t>
            </a:r>
          </a:p>
          <a:p>
            <a:pPr algn="ctr" defTabSz="685800"/>
            <a:r>
              <a:rPr lang="sv-SE" sz="825" b="1">
                <a:solidFill>
                  <a:prstClr val="black"/>
                </a:solidFill>
                <a:latin typeface="Chevin Pro" panose="020F0603030000060003" pitchFamily="34" charset="0"/>
              </a:rPr>
              <a:t>hela karriären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E00F38B-6B65-4EBD-A165-AC4FFD1EB74E}"/>
              </a:ext>
            </a:extLst>
          </p:cNvPr>
          <p:cNvSpPr txBox="1"/>
          <p:nvPr/>
        </p:nvSpPr>
        <p:spPr>
          <a:xfrm>
            <a:off x="1860269" y="122859"/>
            <a:ext cx="232225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sz="1050" b="1">
                <a:solidFill>
                  <a:srgbClr val="E05D26"/>
                </a:solidFill>
                <a:latin typeface="Chevin Pro" panose="020F0603030000060003" pitchFamily="34" charset="0"/>
              </a:rPr>
              <a:t>Delaktighet </a:t>
            </a:r>
          </a:p>
          <a:p>
            <a:pPr algn="ctr" defTabSz="685800"/>
            <a:r>
              <a:rPr lang="sv-SE" sz="825" b="1">
                <a:solidFill>
                  <a:prstClr val="black"/>
                </a:solidFill>
                <a:latin typeface="Chevin Pro" panose="020F0603030000060003" pitchFamily="34" charset="0"/>
              </a:rPr>
              <a:t>och påverkansmöjligheter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64C9206-D639-4EEB-B38F-95243277BDED}"/>
              </a:ext>
            </a:extLst>
          </p:cNvPr>
          <p:cNvSpPr txBox="1"/>
          <p:nvPr/>
        </p:nvSpPr>
        <p:spPr>
          <a:xfrm>
            <a:off x="6047451" y="1144208"/>
            <a:ext cx="2322258" cy="63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sz="1050" b="1" dirty="0">
                <a:solidFill>
                  <a:srgbClr val="E05D26"/>
                </a:solidFill>
                <a:latin typeface="Chevin Pro" panose="020F0603030000060003" pitchFamily="34" charset="0"/>
              </a:rPr>
              <a:t>Rehabiliteringsarbete</a:t>
            </a:r>
          </a:p>
          <a:p>
            <a:pPr algn="ctr" defTabSz="685800"/>
            <a:r>
              <a:rPr lang="sv-SE" sz="825" b="1" dirty="0">
                <a:solidFill>
                  <a:prstClr val="black"/>
                </a:solidFill>
                <a:latin typeface="Chevin Pro" panose="020F0603030000060003" pitchFamily="34" charset="0"/>
              </a:rPr>
              <a:t>för kort- och</a:t>
            </a:r>
          </a:p>
          <a:p>
            <a:pPr algn="ctr" defTabSz="685800"/>
            <a:r>
              <a:rPr lang="sv-SE" sz="825" b="1" dirty="0">
                <a:solidFill>
                  <a:prstClr val="black"/>
                </a:solidFill>
                <a:latin typeface="Chevin Pro" panose="020F0603030000060003" pitchFamily="34" charset="0"/>
              </a:rPr>
              <a:t>långtidssjukskrivning</a:t>
            </a:r>
          </a:p>
          <a:p>
            <a:pPr algn="ctr" defTabSz="685800"/>
            <a:r>
              <a:rPr lang="sv-SE" sz="825" b="1" dirty="0">
                <a:solidFill>
                  <a:prstClr val="black"/>
                </a:solidFill>
                <a:latin typeface="Chevin Pro" panose="020F0603030000060003" pitchFamily="34" charset="0"/>
              </a:rPr>
              <a:t>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796E1CC-9393-4FE1-9E7A-0578D2F0C989}"/>
              </a:ext>
            </a:extLst>
          </p:cNvPr>
          <p:cNvSpPr txBox="1"/>
          <p:nvPr/>
        </p:nvSpPr>
        <p:spPr>
          <a:xfrm>
            <a:off x="953598" y="1137982"/>
            <a:ext cx="23222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sz="1050" b="1">
                <a:solidFill>
                  <a:srgbClr val="E05D26"/>
                </a:solidFill>
                <a:latin typeface="Chevin Pro" panose="020F0603030000060003" pitchFamily="34" charset="0"/>
              </a:rPr>
              <a:t>Systematiskt </a:t>
            </a:r>
          </a:p>
          <a:p>
            <a:pPr algn="ctr" defTabSz="685800"/>
            <a:r>
              <a:rPr lang="sv-SE" sz="825" b="1">
                <a:solidFill>
                  <a:prstClr val="black"/>
                </a:solidFill>
                <a:latin typeface="Chevin Pro" panose="020F0603030000060003" pitchFamily="34" charset="0"/>
              </a:rPr>
              <a:t>arbetsmiljöarbete </a:t>
            </a:r>
          </a:p>
          <a:p>
            <a:pPr algn="ctr" defTabSz="685800"/>
            <a:r>
              <a:rPr lang="sv-SE" sz="825" b="1">
                <a:solidFill>
                  <a:prstClr val="black"/>
                </a:solidFill>
                <a:latin typeface="Chevin Pro" panose="020F0603030000060003" pitchFamily="34" charset="0"/>
              </a:rPr>
              <a:t>i vardagen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3B876FC-AF3E-414F-9D06-F72AB66629AF}"/>
              </a:ext>
            </a:extLst>
          </p:cNvPr>
          <p:cNvSpPr txBox="1"/>
          <p:nvPr/>
        </p:nvSpPr>
        <p:spPr>
          <a:xfrm>
            <a:off x="5888294" y="2696747"/>
            <a:ext cx="23222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sz="1050" b="1">
                <a:solidFill>
                  <a:srgbClr val="E05D26"/>
                </a:solidFill>
                <a:latin typeface="Chevin Pro" panose="020F0603030000060003" pitchFamily="34" charset="0"/>
              </a:rPr>
              <a:t>Rättvis </a:t>
            </a:r>
          </a:p>
          <a:p>
            <a:pPr algn="ctr" defTabSz="685800"/>
            <a:r>
              <a:rPr lang="sv-SE" sz="825" b="1">
                <a:solidFill>
                  <a:prstClr val="black"/>
                </a:solidFill>
                <a:latin typeface="Chevin Pro" panose="020F0603030000060003" pitchFamily="34" charset="0"/>
              </a:rPr>
              <a:t>och transparent </a:t>
            </a:r>
          </a:p>
          <a:p>
            <a:pPr algn="ctr" defTabSz="685800"/>
            <a:r>
              <a:rPr lang="sv-SE" sz="825" b="1">
                <a:solidFill>
                  <a:prstClr val="black"/>
                </a:solidFill>
                <a:latin typeface="Chevin Pro" panose="020F0603030000060003" pitchFamily="34" charset="0"/>
              </a:rPr>
              <a:t>organisation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031E33F-BA2A-49A2-B595-6CB8166B723B}"/>
              </a:ext>
            </a:extLst>
          </p:cNvPr>
          <p:cNvSpPr txBox="1"/>
          <p:nvPr/>
        </p:nvSpPr>
        <p:spPr>
          <a:xfrm>
            <a:off x="937746" y="2662122"/>
            <a:ext cx="2322258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sz="1050" b="1">
                <a:solidFill>
                  <a:srgbClr val="E05D26"/>
                </a:solidFill>
                <a:latin typeface="Chevin Pro" panose="020F0603030000060003" pitchFamily="34" charset="0"/>
              </a:rPr>
              <a:t>Ledarskap</a:t>
            </a:r>
          </a:p>
          <a:p>
            <a:pPr algn="ctr" defTabSz="685800"/>
            <a:r>
              <a:rPr lang="sv-SE" sz="1050" b="1">
                <a:solidFill>
                  <a:srgbClr val="E05D26"/>
                </a:solidFill>
                <a:latin typeface="Chevin Pro" panose="020F0603030000060003" pitchFamily="34" charset="0"/>
              </a:rPr>
              <a:t> </a:t>
            </a:r>
            <a:r>
              <a:rPr lang="sv-SE" sz="825" b="1">
                <a:solidFill>
                  <a:prstClr val="black"/>
                </a:solidFill>
                <a:latin typeface="Chevin Pro" panose="020F0603030000060003" pitchFamily="34" charset="0"/>
              </a:rPr>
              <a:t>närvarande, tillitsfullt </a:t>
            </a:r>
          </a:p>
          <a:p>
            <a:pPr algn="ctr" defTabSz="685800"/>
            <a:r>
              <a:rPr lang="sv-SE" sz="825" b="1">
                <a:solidFill>
                  <a:prstClr val="black"/>
                </a:solidFill>
                <a:latin typeface="Chevin Pro" panose="020F0603030000060003" pitchFamily="34" charset="0"/>
              </a:rPr>
              <a:t>och engagerat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832D82F-9008-46B8-8DB6-75EFCE98554F}"/>
              </a:ext>
            </a:extLst>
          </p:cNvPr>
          <p:cNvSpPr txBox="1"/>
          <p:nvPr/>
        </p:nvSpPr>
        <p:spPr>
          <a:xfrm>
            <a:off x="5198024" y="3837844"/>
            <a:ext cx="232225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sz="1050" b="1">
                <a:solidFill>
                  <a:srgbClr val="E05D26"/>
                </a:solidFill>
                <a:latin typeface="Chevin Pro" panose="020F0603030000060003" pitchFamily="34" charset="0"/>
              </a:rPr>
              <a:t>Kommunikation </a:t>
            </a:r>
          </a:p>
          <a:p>
            <a:pPr algn="ctr" defTabSz="685800"/>
            <a:r>
              <a:rPr lang="sv-SE" sz="825" b="1">
                <a:solidFill>
                  <a:prstClr val="black"/>
                </a:solidFill>
                <a:latin typeface="Chevin Pro" panose="020F0603030000060003" pitchFamily="34" charset="0"/>
              </a:rPr>
              <a:t>och återkoppling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935C0CA-C3A9-41DB-913F-1B20BD45D15D}"/>
              </a:ext>
            </a:extLst>
          </p:cNvPr>
          <p:cNvSpPr txBox="1"/>
          <p:nvPr/>
        </p:nvSpPr>
        <p:spPr>
          <a:xfrm>
            <a:off x="1878410" y="3866653"/>
            <a:ext cx="23222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sz="1050" b="1" dirty="0">
                <a:solidFill>
                  <a:srgbClr val="E05D26"/>
                </a:solidFill>
                <a:latin typeface="Chevin Pro" panose="020F0603030000060003" pitchFamily="34" charset="0"/>
              </a:rPr>
              <a:t>Prioritering </a:t>
            </a:r>
          </a:p>
          <a:p>
            <a:pPr algn="ctr" defTabSz="685800"/>
            <a:r>
              <a:rPr lang="sv-SE" sz="1050" b="1" dirty="0">
                <a:solidFill>
                  <a:srgbClr val="E05D26"/>
                </a:solidFill>
                <a:latin typeface="Chevin Pro" panose="020F0603030000060003" pitchFamily="34" charset="0"/>
              </a:rPr>
              <a:t> </a:t>
            </a:r>
            <a:r>
              <a:rPr lang="sv-SE" sz="825" b="1" dirty="0">
                <a:solidFill>
                  <a:prstClr val="black"/>
                </a:solidFill>
                <a:latin typeface="Chevin Pro" panose="020F0603030000060003" pitchFamily="34" charset="0"/>
              </a:rPr>
              <a:t>av arbetsuppgifter </a:t>
            </a:r>
          </a:p>
        </p:txBody>
      </p:sp>
      <p:sp>
        <p:nvSpPr>
          <p:cNvPr id="2" name="Ellips 1"/>
          <p:cNvSpPr/>
          <p:nvPr/>
        </p:nvSpPr>
        <p:spPr>
          <a:xfrm>
            <a:off x="6047452" y="979714"/>
            <a:ext cx="2519606" cy="79928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7520282" y="1681084"/>
            <a:ext cx="154872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dirty="0" smtClean="0"/>
              <a:t>Rehab-AFS ändrad. Fokuserar på individ, inte mål för </a:t>
            </a:r>
            <a:r>
              <a:rPr lang="sv-SE" sz="1200" dirty="0" err="1" smtClean="0"/>
              <a:t>rehaborganisationen</a:t>
            </a:r>
            <a:r>
              <a:rPr lang="sv-SE" sz="1200" dirty="0" smtClean="0"/>
              <a:t>.</a:t>
            </a:r>
          </a:p>
          <a:p>
            <a:r>
              <a:rPr lang="sv-SE" sz="1200" dirty="0" smtClean="0"/>
              <a:t>Behövs </a:t>
            </a:r>
            <a:r>
              <a:rPr lang="sv-SE" sz="1200" dirty="0" err="1" smtClean="0"/>
              <a:t>rehabpolicyn</a:t>
            </a:r>
            <a:r>
              <a:rPr lang="sv-SE" sz="1200" dirty="0" smtClean="0"/>
              <a:t>?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0493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Hur vill vi ha det?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>
          <a:xfrm>
            <a:off x="5059189" y="1582361"/>
            <a:ext cx="3827042" cy="2204064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Ambitionsnivå?</a:t>
            </a:r>
            <a:endParaRPr lang="sv-SE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Att inte bli sjuk/skadad på jobbet</a:t>
            </a: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Bidra till hälsa</a:t>
            </a: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I bättre skick när jag lämnar kommunen än när jag kom hit</a:t>
            </a:r>
          </a:p>
          <a:p>
            <a:pPr>
              <a:buFont typeface="+mj-lt"/>
              <a:buAutoNum type="alphaLcParenR"/>
            </a:pP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text 5"/>
          <p:cNvSpPr txBox="1">
            <a:spLocks/>
          </p:cNvSpPr>
          <p:nvPr/>
        </p:nvSpPr>
        <p:spPr>
          <a:xfrm>
            <a:off x="544901" y="1573161"/>
            <a:ext cx="3827042" cy="220406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70000"/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För vem?</a:t>
            </a:r>
            <a:endParaRPr lang="sv-SE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Månadsanställd personal</a:t>
            </a:r>
          </a:p>
          <a:p>
            <a:pPr>
              <a:buFont typeface="+mj-lt"/>
              <a:buAutoNum type="alphaLcParenR"/>
            </a:pPr>
            <a:r>
              <a:rPr lang="sv-SE" dirty="0" err="1" smtClean="0">
                <a:solidFill>
                  <a:schemeClr val="tx1"/>
                </a:solidFill>
              </a:rPr>
              <a:t>Timmisar</a:t>
            </a:r>
            <a:r>
              <a:rPr lang="sv-SE" dirty="0" smtClean="0">
                <a:solidFill>
                  <a:schemeClr val="tx1"/>
                </a:solidFill>
              </a:rPr>
              <a:t>, sommarjobbare, praktikanter</a:t>
            </a: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Medborgare, invånare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Hur når vi dit?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>
          <a:xfrm>
            <a:off x="4861761" y="754868"/>
            <a:ext cx="3827042" cy="3083157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Hur/tillvägagångssätt?</a:t>
            </a:r>
            <a:endParaRPr lang="sv-SE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Ledarskap</a:t>
            </a: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Medarbetarskap / värdegrunden</a:t>
            </a: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God och tidig rehabilitering</a:t>
            </a: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Ledare med goda förutsättningar</a:t>
            </a: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Starka friskfaktorer</a:t>
            </a: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Arbetsglädje, engagemang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text 5"/>
          <p:cNvSpPr txBox="1">
            <a:spLocks/>
          </p:cNvSpPr>
          <p:nvPr/>
        </p:nvSpPr>
        <p:spPr>
          <a:xfrm>
            <a:off x="544901" y="1582361"/>
            <a:ext cx="3827042" cy="220406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70000"/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Vem ska göra/bidra?</a:t>
            </a:r>
            <a:endParaRPr lang="sv-SE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Chefer</a:t>
            </a: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Medarbetare</a:t>
            </a:r>
          </a:p>
          <a:p>
            <a:pPr>
              <a:buFont typeface="+mj-lt"/>
              <a:buAutoNum type="alphaLcParenR"/>
            </a:pPr>
            <a:r>
              <a:rPr lang="sv-SE" dirty="0" smtClean="0">
                <a:solidFill>
                  <a:schemeClr val="tx1"/>
                </a:solidFill>
              </a:rPr>
              <a:t>Fackliga organisationer/skyddsombud</a:t>
            </a:r>
          </a:p>
        </p:txBody>
      </p:sp>
    </p:spTree>
    <p:extLst>
      <p:ext uri="{BB962C8B-B14F-4D97-AF65-F5344CB8AC3E}">
        <p14:creationId xmlns:p14="http://schemas.microsoft.com/office/powerpoint/2010/main" val="41399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 [Skrivskyddad]" id="{11C731DA-ACD2-441C-98B4-BC5226455E56}" vid="{ED1EB1E9-52FC-436B-927A-4FC1F0666987}"/>
    </a:ext>
  </a:extLst>
</a:theme>
</file>

<file path=ppt/theme/theme2.xml><?xml version="1.0" encoding="utf-8"?>
<a:theme xmlns:a="http://schemas.openxmlformats.org/drawingml/2006/main" name="Suntarbetsliv">
  <a:themeElements>
    <a:clrScheme name="Suntarbetsliv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C00"/>
      </a:accent1>
      <a:accent2>
        <a:srgbClr val="00A8E1"/>
      </a:accent2>
      <a:accent3>
        <a:srgbClr val="E91449"/>
      </a:accent3>
      <a:accent4>
        <a:srgbClr val="BCCF00"/>
      </a:accent4>
      <a:accent5>
        <a:srgbClr val="01BF99"/>
      </a:accent5>
      <a:accent6>
        <a:srgbClr val="EEDC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BE582F-4CA6-4F27-B52D-A14A8C734AA8}" vid="{BDEFD9C1-041A-47C7-9373-418CF5F4C650}"/>
    </a:ext>
  </a:extLst>
</a:theme>
</file>

<file path=ppt/theme/theme3.xml><?xml version="1.0" encoding="utf-8"?>
<a:theme xmlns:a="http://schemas.openxmlformats.org/drawingml/2006/main" name="1_Suntarbetsliv">
  <a:themeElements>
    <a:clrScheme name="Suntarbetsliv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C00"/>
      </a:accent1>
      <a:accent2>
        <a:srgbClr val="00A8E1"/>
      </a:accent2>
      <a:accent3>
        <a:srgbClr val="E91449"/>
      </a:accent3>
      <a:accent4>
        <a:srgbClr val="BCCF00"/>
      </a:accent4>
      <a:accent5>
        <a:srgbClr val="01BF99"/>
      </a:accent5>
      <a:accent6>
        <a:srgbClr val="EEDC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AA2CC1-2B3B-4481-BA34-17B80AA62D75}" vid="{85667DAC-DC7F-428D-BCA7-6C0310A49D6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2806</TotalTime>
  <Words>633</Words>
  <Application>Microsoft Office PowerPoint</Application>
  <PresentationFormat>Bildspel på skärmen (16:9)</PresentationFormat>
  <Paragraphs>109</Paragraphs>
  <Slides>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Calibri</vt:lpstr>
      <vt:lpstr>Chevin Pro</vt:lpstr>
      <vt:lpstr>Times New Roman</vt:lpstr>
      <vt:lpstr>Kapitel röd</vt:lpstr>
      <vt:lpstr>Suntarbetsliv</vt:lpstr>
      <vt:lpstr>1_Suntarbetsliv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Nolin, Jenny</dc:creator>
  <cp:lastModifiedBy>Nolin, Jenny</cp:lastModifiedBy>
  <cp:revision>98</cp:revision>
  <dcterms:created xsi:type="dcterms:W3CDTF">2020-02-10T10:25:05Z</dcterms:created>
  <dcterms:modified xsi:type="dcterms:W3CDTF">2021-11-22T13:52:46Z</dcterms:modified>
</cp:coreProperties>
</file>