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0"/>
  </p:notesMasterIdLst>
  <p:sldIdLst>
    <p:sldId id="292" r:id="rId2"/>
    <p:sldId id="294" r:id="rId3"/>
    <p:sldId id="295" r:id="rId4"/>
    <p:sldId id="296" r:id="rId5"/>
    <p:sldId id="297" r:id="rId6"/>
    <p:sldId id="298" r:id="rId7"/>
    <p:sldId id="299" r:id="rId8"/>
    <p:sldId id="300" r:id="rId9"/>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5" autoAdjust="0"/>
  </p:normalViewPr>
  <p:slideViewPr>
    <p:cSldViewPr snapToGrid="0" snapToObjects="1">
      <p:cViewPr varScale="1">
        <p:scale>
          <a:sx n="86" d="100"/>
          <a:sy n="86" d="100"/>
        </p:scale>
        <p:origin x="720"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0A23FA-BB46-4C3F-B9B8-D0932CC2CD5C}" type="datetimeFigureOut">
              <a:rPr lang="sv-SE" smtClean="0"/>
              <a:t>2021-10-20</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8A62E5-F682-4D6E-A02A-7E8D076A82E5}" type="slidenum">
              <a:rPr lang="sv-SE" smtClean="0"/>
              <a:t>‹#›</a:t>
            </a:fld>
            <a:endParaRPr lang="sv-SE" dirty="0"/>
          </a:p>
        </p:txBody>
      </p:sp>
    </p:spTree>
    <p:extLst>
      <p:ext uri="{BB962C8B-B14F-4D97-AF65-F5344CB8AC3E}">
        <p14:creationId xmlns:p14="http://schemas.microsoft.com/office/powerpoint/2010/main" val="34163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3228410"/>
          </a:xfrm>
        </p:spPr>
        <p:txBody>
          <a:bodyPr/>
          <a:lstStyle/>
          <a:p>
            <a:r>
              <a:rPr lang="sv-SE" sz="1000" dirty="0"/>
              <a:t>När </a:t>
            </a:r>
            <a:r>
              <a:rPr lang="sv-SE" sz="1000" dirty="0" smtClean="0"/>
              <a:t>Sverige </a:t>
            </a:r>
            <a:r>
              <a:rPr lang="sv-SE" sz="1000" dirty="0"/>
              <a:t>går in i steg fyra i regeringens avvecklingsplan av restriktioner sker följande</a:t>
            </a:r>
            <a:r>
              <a:rPr lang="sv-SE" sz="1000" dirty="0" smtClean="0"/>
              <a:t>:</a:t>
            </a:r>
          </a:p>
          <a:p>
            <a:endParaRPr lang="sv-SE" sz="1000" dirty="0"/>
          </a:p>
          <a:p>
            <a:pPr lvl="0"/>
            <a:r>
              <a:rPr lang="sv-SE" sz="1000" dirty="0"/>
              <a:t>Deltagartaken för allmänna sammankomster och offentliga tillställningar tas bort</a:t>
            </a:r>
          </a:p>
          <a:p>
            <a:pPr lvl="0"/>
            <a:r>
              <a:rPr lang="sv-SE" sz="1000" dirty="0"/>
              <a:t>Deltagartaken för privata sammankomster i t.ex. hyrda lokaler tas bort</a:t>
            </a:r>
          </a:p>
          <a:p>
            <a:pPr lvl="0"/>
            <a:r>
              <a:rPr lang="sv-SE" sz="1000" dirty="0"/>
              <a:t>De kvarvarande restriktioner som finns på serveringsställen, t.ex. storlek på sällskap och avstånd mellan sällskap tas bort</a:t>
            </a:r>
          </a:p>
          <a:p>
            <a:pPr lvl="0"/>
            <a:r>
              <a:rPr lang="sv-SE" sz="1000" dirty="0"/>
              <a:t>Folkhälsomyndighetens råd om att arbeta hemifrån tas bort och en successiv återgång till arbetsplatsen kan inledas. Den som har symtom bör fortsatt stanna hemma och testa sig, och arbetsgivare bör då underlätta för hemarbete</a:t>
            </a:r>
            <a:r>
              <a:rPr lang="sv-SE" sz="1000" dirty="0" smtClean="0"/>
              <a:t>.</a:t>
            </a:r>
          </a:p>
          <a:p>
            <a:pPr lvl="0"/>
            <a:endParaRPr lang="sv-SE" sz="1000" dirty="0"/>
          </a:p>
          <a:p>
            <a:pPr lvl="0"/>
            <a:endParaRPr lang="sv-SE" sz="1000" dirty="0"/>
          </a:p>
        </p:txBody>
      </p:sp>
      <p:sp>
        <p:nvSpPr>
          <p:cNvPr id="5" name="Platshållare för text 1"/>
          <p:cNvSpPr>
            <a:spLocks noGrp="1"/>
          </p:cNvSpPr>
          <p:nvPr>
            <p:ph type="body" sz="quarter" idx="14"/>
          </p:nvPr>
        </p:nvSpPr>
        <p:spPr/>
        <p:txBody>
          <a:bodyPr/>
          <a:lstStyle/>
          <a:p>
            <a:r>
              <a:rPr lang="sv-SE" sz="800" dirty="0" smtClean="0"/>
              <a:t>Lokalisering Bakgrund</a:t>
            </a:r>
            <a:endParaRPr lang="sv-SE" sz="800" dirty="0"/>
          </a:p>
        </p:txBody>
      </p:sp>
      <p:sp>
        <p:nvSpPr>
          <p:cNvPr id="6" name="Platshållare för text 3"/>
          <p:cNvSpPr txBox="1">
            <a:spLocks/>
          </p:cNvSpPr>
          <p:nvPr/>
        </p:nvSpPr>
        <p:spPr>
          <a:xfrm>
            <a:off x="673208" y="1108364"/>
            <a:ext cx="6451901" cy="3228410"/>
          </a:xfrm>
          <a:prstGeom prst="rect">
            <a:avLst/>
          </a:prstGeom>
        </p:spPr>
        <p:txBody>
          <a:bodyPr vert="horz"/>
          <a:lstStyle>
            <a:lvl1pPr marL="342900" indent="-342900" algn="l" defTabSz="457200" rtl="0" eaLnBrk="1" latinLnBrk="0" hangingPunct="1">
              <a:lnSpc>
                <a:spcPct val="120000"/>
              </a:lnSpc>
              <a:spcBef>
                <a:spcPct val="20000"/>
              </a:spcBef>
              <a:buSzPct val="70000"/>
              <a:buFont typeface="Arial"/>
              <a:buChar char="•"/>
              <a:defRPr sz="1800" kern="1200" baseline="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sv-SE" sz="1200" b="1" smtClean="0"/>
              <a:t> </a:t>
            </a:r>
          </a:p>
          <a:p>
            <a:pPr marL="0" indent="0">
              <a:buFont typeface="Arial"/>
              <a:buNone/>
            </a:pPr>
            <a:endParaRPr lang="sv-SE" sz="1200" b="1" smtClean="0"/>
          </a:p>
          <a:p>
            <a:pPr marL="0" indent="0">
              <a:buFont typeface="Arial"/>
              <a:buNone/>
            </a:pPr>
            <a:endParaRPr lang="sv-SE" sz="1200" b="1" smtClean="0"/>
          </a:p>
          <a:p>
            <a:pPr marL="0" indent="0">
              <a:buFont typeface="Arial"/>
              <a:buNone/>
            </a:pPr>
            <a:endParaRPr lang="sv-SE" sz="1200" b="1" smtClean="0"/>
          </a:p>
          <a:p>
            <a:pPr marL="0" indent="0">
              <a:buFont typeface="Arial"/>
              <a:buNone/>
            </a:pPr>
            <a:endParaRPr lang="sv-SE" sz="1200" b="1" dirty="0"/>
          </a:p>
        </p:txBody>
      </p:sp>
    </p:spTree>
    <p:extLst>
      <p:ext uri="{BB962C8B-B14F-4D97-AF65-F5344CB8AC3E}">
        <p14:creationId xmlns:p14="http://schemas.microsoft.com/office/powerpoint/2010/main" val="1942885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3228410"/>
          </a:xfrm>
        </p:spPr>
        <p:txBody>
          <a:bodyPr/>
          <a:lstStyle/>
          <a:p>
            <a:pPr marL="0" indent="0">
              <a:buNone/>
            </a:pPr>
            <a:r>
              <a:rPr lang="sv-SE" sz="1200" b="1" dirty="0" smtClean="0"/>
              <a:t> </a:t>
            </a:r>
          </a:p>
          <a:p>
            <a:pPr marL="0" indent="0">
              <a:buNone/>
            </a:pPr>
            <a:endParaRPr lang="sv-SE" sz="1200" b="1" dirty="0" smtClean="0"/>
          </a:p>
          <a:p>
            <a:pPr marL="0" indent="0">
              <a:buNone/>
            </a:pPr>
            <a:endParaRPr lang="sv-SE" sz="1200" b="1" dirty="0"/>
          </a:p>
          <a:p>
            <a:pPr marL="0" indent="0">
              <a:buNone/>
            </a:pPr>
            <a:endParaRPr lang="sv-SE" sz="1200" b="1" dirty="0" smtClean="0"/>
          </a:p>
          <a:p>
            <a:pPr marL="0" indent="0">
              <a:buNone/>
            </a:pPr>
            <a:endParaRPr lang="sv-SE" sz="1200" b="1" dirty="0"/>
          </a:p>
        </p:txBody>
      </p:sp>
      <p:sp>
        <p:nvSpPr>
          <p:cNvPr id="5" name="Platshållare för text 1"/>
          <p:cNvSpPr>
            <a:spLocks noGrp="1"/>
          </p:cNvSpPr>
          <p:nvPr>
            <p:ph type="body" sz="quarter" idx="14"/>
          </p:nvPr>
        </p:nvSpPr>
        <p:spPr/>
        <p:txBody>
          <a:bodyPr/>
          <a:lstStyle/>
          <a:p>
            <a:r>
              <a:rPr lang="sv-SE" sz="800" dirty="0" smtClean="0"/>
              <a:t>Lokalisering Bakgrund</a:t>
            </a:r>
            <a:endParaRPr lang="sv-SE" sz="800" dirty="0"/>
          </a:p>
        </p:txBody>
      </p:sp>
      <p:pic>
        <p:nvPicPr>
          <p:cNvPr id="6" name="Bildobjekt 5" descr="Ändrade restriktioner"/>
          <p:cNvPicPr/>
          <p:nvPr/>
        </p:nvPicPr>
        <p:blipFill>
          <a:blip r:embed="rId2">
            <a:extLst>
              <a:ext uri="{28A0092B-C50C-407E-A947-70E740481C1C}">
                <a14:useLocalDpi xmlns:a14="http://schemas.microsoft.com/office/drawing/2010/main" val="0"/>
              </a:ext>
            </a:extLst>
          </a:blip>
          <a:srcRect/>
          <a:stretch>
            <a:fillRect/>
          </a:stretch>
        </p:blipFill>
        <p:spPr bwMode="auto">
          <a:xfrm>
            <a:off x="665018" y="955964"/>
            <a:ext cx="5063837" cy="2736272"/>
          </a:xfrm>
          <a:prstGeom prst="rect">
            <a:avLst/>
          </a:prstGeom>
          <a:noFill/>
          <a:ln>
            <a:noFill/>
          </a:ln>
        </p:spPr>
      </p:pic>
    </p:spTree>
    <p:extLst>
      <p:ext uri="{BB962C8B-B14F-4D97-AF65-F5344CB8AC3E}">
        <p14:creationId xmlns:p14="http://schemas.microsoft.com/office/powerpoint/2010/main" val="2123282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r>
              <a:rPr lang="sv-SE" sz="1400" dirty="0"/>
              <a:t>	</a:t>
            </a:r>
            <a:r>
              <a:rPr lang="sv-SE" sz="1400" dirty="0" smtClean="0"/>
              <a:t>	Omstart lokalisering – direktiv</a:t>
            </a:r>
          </a:p>
          <a:p>
            <a:endParaRPr lang="sv-SE" sz="1400" dirty="0"/>
          </a:p>
          <a:p>
            <a:endParaRPr lang="sv-SE" sz="1200" dirty="0"/>
          </a:p>
        </p:txBody>
      </p:sp>
      <p:sp>
        <p:nvSpPr>
          <p:cNvPr id="4" name="Platshållare för text 3"/>
          <p:cNvSpPr>
            <a:spLocks noGrp="1"/>
          </p:cNvSpPr>
          <p:nvPr>
            <p:ph type="body" sz="quarter" idx="18"/>
          </p:nvPr>
        </p:nvSpPr>
        <p:spPr>
          <a:xfrm>
            <a:off x="520808" y="955964"/>
            <a:ext cx="6451901" cy="3228410"/>
          </a:xfrm>
        </p:spPr>
        <p:txBody>
          <a:bodyPr/>
          <a:lstStyle/>
          <a:p>
            <a:pPr marL="0" indent="0">
              <a:buNone/>
            </a:pPr>
            <a:r>
              <a:rPr lang="sv-SE" sz="1200" b="1" dirty="0" smtClean="0"/>
              <a:t> </a:t>
            </a:r>
          </a:p>
          <a:p>
            <a:pPr marL="0" indent="0">
              <a:buNone/>
            </a:pPr>
            <a:endParaRPr lang="sv-SE" sz="1200" b="1" dirty="0" smtClean="0"/>
          </a:p>
          <a:p>
            <a:pPr marL="0" indent="0">
              <a:buNone/>
            </a:pPr>
            <a:endParaRPr lang="sv-SE" sz="1200" b="1" dirty="0" smtClean="0"/>
          </a:p>
          <a:p>
            <a:pPr>
              <a:buFontTx/>
              <a:buChar char="-"/>
            </a:pPr>
            <a:r>
              <a:rPr lang="sv-SE" sz="1000" dirty="0" smtClean="0"/>
              <a:t>För </a:t>
            </a:r>
            <a:r>
              <a:rPr lang="sv-SE" sz="1000" dirty="0"/>
              <a:t>Östhammars kommun innebär det att tidigare besked om distansarbete </a:t>
            </a:r>
            <a:r>
              <a:rPr lang="sv-SE" sz="1000" dirty="0" smtClean="0"/>
              <a:t>ändrades till </a:t>
            </a:r>
            <a:r>
              <a:rPr lang="sv-SE" sz="1000" dirty="0"/>
              <a:t>31 oktober </a:t>
            </a:r>
          </a:p>
          <a:p>
            <a:pPr>
              <a:buFontTx/>
              <a:buChar char="-"/>
            </a:pPr>
            <a:r>
              <a:rPr lang="sv-SE" sz="1000" dirty="0" smtClean="0"/>
              <a:t>Verksamhetsstöd gavs uppdrag att koordinera  verksamheters återgång utifrån deras nya behov av arbetsplatser.</a:t>
            </a:r>
          </a:p>
          <a:p>
            <a:pPr>
              <a:buFontTx/>
              <a:buChar char="-"/>
            </a:pPr>
            <a:r>
              <a:rPr lang="sv-SE" sz="1000" dirty="0" smtClean="0"/>
              <a:t>Effektiv lokalutnyttjande </a:t>
            </a:r>
          </a:p>
          <a:p>
            <a:pPr>
              <a:buFontTx/>
              <a:buChar char="-"/>
            </a:pPr>
            <a:r>
              <a:rPr lang="sv-SE" sz="1000" dirty="0" smtClean="0"/>
              <a:t>Skapa hybridlösning</a:t>
            </a:r>
          </a:p>
          <a:p>
            <a:pPr>
              <a:buFontTx/>
              <a:buChar char="-"/>
            </a:pPr>
            <a:r>
              <a:rPr lang="sv-SE" sz="1000" dirty="0" smtClean="0"/>
              <a:t>Inga ombyggnationer</a:t>
            </a:r>
          </a:p>
          <a:p>
            <a:pPr>
              <a:buFontTx/>
              <a:buChar char="-"/>
            </a:pPr>
            <a:r>
              <a:rPr lang="sv-SE" sz="1000" dirty="0" smtClean="0"/>
              <a:t>Digitala principer för arbetsliv </a:t>
            </a:r>
          </a:p>
          <a:p>
            <a:pPr>
              <a:buFontTx/>
              <a:buChar char="-"/>
            </a:pPr>
            <a:r>
              <a:rPr lang="sv-SE" sz="1000" dirty="0" smtClean="0"/>
              <a:t>Måldatum – Alla på plats 1 november</a:t>
            </a:r>
          </a:p>
          <a:p>
            <a:pPr marL="0" indent="0">
              <a:buNone/>
            </a:pPr>
            <a:endParaRPr lang="sv-SE" sz="1000" b="1" dirty="0"/>
          </a:p>
        </p:txBody>
      </p:sp>
      <p:sp>
        <p:nvSpPr>
          <p:cNvPr id="5" name="Platshållare för text 1"/>
          <p:cNvSpPr>
            <a:spLocks noGrp="1"/>
          </p:cNvSpPr>
          <p:nvPr>
            <p:ph type="body" sz="quarter" idx="14"/>
          </p:nvPr>
        </p:nvSpPr>
        <p:spPr/>
        <p:txBody>
          <a:bodyPr/>
          <a:lstStyle/>
          <a:p>
            <a:r>
              <a:rPr lang="sv-SE" sz="800" dirty="0" smtClean="0"/>
              <a:t>Lokalisering varför</a:t>
            </a:r>
            <a:endParaRPr lang="sv-SE" sz="800" dirty="0"/>
          </a:p>
        </p:txBody>
      </p:sp>
    </p:spTree>
    <p:extLst>
      <p:ext uri="{BB962C8B-B14F-4D97-AF65-F5344CB8AC3E}">
        <p14:creationId xmlns:p14="http://schemas.microsoft.com/office/powerpoint/2010/main" val="85561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3228410"/>
          </a:xfrm>
        </p:spPr>
        <p:txBody>
          <a:bodyPr/>
          <a:lstStyle/>
          <a:p>
            <a:pPr marL="0" indent="0">
              <a:buNone/>
            </a:pPr>
            <a:r>
              <a:rPr lang="sv-SE" sz="1200" b="1" dirty="0" smtClean="0"/>
              <a:t> </a:t>
            </a:r>
          </a:p>
          <a:p>
            <a:pPr marL="0" indent="0">
              <a:buNone/>
            </a:pPr>
            <a:r>
              <a:rPr lang="sv-SE" sz="1200" b="1" dirty="0" smtClean="0"/>
              <a:t>Arbetsgrupp : Helen Åsbrink, </a:t>
            </a:r>
            <a:r>
              <a:rPr lang="sv-SE" sz="1200" b="1" dirty="0" err="1"/>
              <a:t>P</a:t>
            </a:r>
            <a:r>
              <a:rPr lang="sv-SE" sz="1200" b="1" dirty="0" err="1" smtClean="0"/>
              <a:t>auliina</a:t>
            </a:r>
            <a:r>
              <a:rPr lang="sv-SE" sz="1200" b="1" dirty="0" smtClean="0"/>
              <a:t> Lundberg, Fredrik Nyman, Lennart Jonasson</a:t>
            </a:r>
          </a:p>
          <a:p>
            <a:pPr marL="0" indent="0">
              <a:buNone/>
            </a:pPr>
            <a:endParaRPr lang="sv-SE" sz="1200" b="1" dirty="0"/>
          </a:p>
          <a:p>
            <a:pPr marL="0" indent="0">
              <a:buNone/>
            </a:pPr>
            <a:r>
              <a:rPr lang="sv-SE" sz="1200" b="1" dirty="0" smtClean="0"/>
              <a:t>Aktivitet 1 : Ny behovsinventering  utifrån nya direktiv och förutsättningar:</a:t>
            </a:r>
          </a:p>
          <a:p>
            <a:pPr marL="0" indent="0">
              <a:buNone/>
            </a:pPr>
            <a:r>
              <a:rPr lang="sv-SE" sz="1200" b="1" dirty="0" smtClean="0"/>
              <a:t>Uppdelning i 3 olika behov av arbetsplats;</a:t>
            </a:r>
          </a:p>
          <a:p>
            <a:pPr marL="0" indent="0">
              <a:buNone/>
            </a:pPr>
            <a:endParaRPr lang="sv-SE" sz="1100" b="1" dirty="0"/>
          </a:p>
          <a:p>
            <a:pPr marL="0" indent="0">
              <a:buNone/>
            </a:pPr>
            <a:endParaRPr lang="sv-SE" sz="1200" b="1" dirty="0" smtClean="0"/>
          </a:p>
          <a:p>
            <a:pPr marL="0" indent="0">
              <a:buNone/>
            </a:pPr>
            <a:endParaRPr lang="sv-SE" sz="1200" b="1" dirty="0" smtClean="0"/>
          </a:p>
          <a:p>
            <a:pPr marL="0" indent="0">
              <a:buNone/>
            </a:pPr>
            <a:endParaRPr lang="sv-SE" sz="1200" b="1" dirty="0"/>
          </a:p>
          <a:p>
            <a:pPr marL="0" indent="0">
              <a:buNone/>
            </a:pPr>
            <a:endParaRPr lang="sv-SE" sz="1200" b="1" dirty="0" smtClean="0"/>
          </a:p>
        </p:txBody>
      </p:sp>
      <p:sp>
        <p:nvSpPr>
          <p:cNvPr id="5" name="Platshållare för text 1"/>
          <p:cNvSpPr>
            <a:spLocks noGrp="1"/>
          </p:cNvSpPr>
          <p:nvPr>
            <p:ph type="body" sz="quarter" idx="14"/>
          </p:nvPr>
        </p:nvSpPr>
        <p:spPr/>
        <p:txBody>
          <a:bodyPr/>
          <a:lstStyle/>
          <a:p>
            <a:r>
              <a:rPr lang="sv-SE" sz="800" dirty="0" smtClean="0"/>
              <a:t>Lokalisering – omstart steg 1</a:t>
            </a:r>
            <a:endParaRPr lang="sv-SE" sz="800" dirty="0"/>
          </a:p>
        </p:txBody>
      </p:sp>
      <p:graphicFrame>
        <p:nvGraphicFramePr>
          <p:cNvPr id="2" name="Tabell 1"/>
          <p:cNvGraphicFramePr>
            <a:graphicFrameLocks noGrp="1"/>
          </p:cNvGraphicFramePr>
          <p:nvPr>
            <p:extLst>
              <p:ext uri="{D42A27DB-BD31-4B8C-83A1-F6EECF244321}">
                <p14:modId xmlns:p14="http://schemas.microsoft.com/office/powerpoint/2010/main" val="896093220"/>
              </p:ext>
            </p:extLst>
          </p:nvPr>
        </p:nvGraphicFramePr>
        <p:xfrm>
          <a:off x="865910" y="2604656"/>
          <a:ext cx="6303817" cy="810489"/>
        </p:xfrm>
        <a:graphic>
          <a:graphicData uri="http://schemas.openxmlformats.org/drawingml/2006/table">
            <a:tbl>
              <a:tblPr>
                <a:tableStyleId>{5C22544A-7EE6-4342-B048-85BDC9FD1C3A}</a:tableStyleId>
              </a:tblPr>
              <a:tblGrid>
                <a:gridCol w="4334918">
                  <a:extLst>
                    <a:ext uri="{9D8B030D-6E8A-4147-A177-3AD203B41FA5}">
                      <a16:colId xmlns:a16="http://schemas.microsoft.com/office/drawing/2014/main" val="776847452"/>
                    </a:ext>
                  </a:extLst>
                </a:gridCol>
                <a:gridCol w="917707">
                  <a:extLst>
                    <a:ext uri="{9D8B030D-6E8A-4147-A177-3AD203B41FA5}">
                      <a16:colId xmlns:a16="http://schemas.microsoft.com/office/drawing/2014/main" val="279780798"/>
                    </a:ext>
                  </a:extLst>
                </a:gridCol>
                <a:gridCol w="517253">
                  <a:extLst>
                    <a:ext uri="{9D8B030D-6E8A-4147-A177-3AD203B41FA5}">
                      <a16:colId xmlns:a16="http://schemas.microsoft.com/office/drawing/2014/main" val="1760414286"/>
                    </a:ext>
                  </a:extLst>
                </a:gridCol>
                <a:gridCol w="533939">
                  <a:extLst>
                    <a:ext uri="{9D8B030D-6E8A-4147-A177-3AD203B41FA5}">
                      <a16:colId xmlns:a16="http://schemas.microsoft.com/office/drawing/2014/main" val="711032200"/>
                    </a:ext>
                  </a:extLst>
                </a:gridCol>
              </a:tblGrid>
              <a:tr h="270163">
                <a:tc>
                  <a:txBody>
                    <a:bodyPr/>
                    <a:lstStyle/>
                    <a:p>
                      <a:pPr algn="l" fontAlgn="ctr"/>
                      <a:r>
                        <a:rPr lang="sv-SE" sz="1100" u="none" strike="noStrike" dirty="0" err="1">
                          <a:effectLst/>
                        </a:rPr>
                        <a:t>Kriteri</a:t>
                      </a:r>
                      <a:r>
                        <a:rPr lang="sv-SE" sz="1100" u="none" strike="noStrike" dirty="0">
                          <a:effectLst/>
                        </a:rPr>
                        <a:t> 1 = Medarbetare som är på plats till 75 % .</a:t>
                      </a:r>
                      <a:endParaRPr lang="sv-SE" sz="1100" b="0" i="0" u="none" strike="noStrike" dirty="0">
                        <a:solidFill>
                          <a:srgbClr val="000000"/>
                        </a:solidFill>
                        <a:effectLst/>
                        <a:latin typeface="Calibri" panose="020F0502020204030204" pitchFamily="34" charset="0"/>
                      </a:endParaRPr>
                    </a:p>
                  </a:txBody>
                  <a:tcPr marL="182880" marR="7620" marT="7620" marB="0" anchor="ctr"/>
                </a:tc>
                <a:tc>
                  <a:txBody>
                    <a:bodyPr/>
                    <a:lstStyle/>
                    <a:p>
                      <a:pPr algn="l" fontAlgn="b"/>
                      <a:endParaRPr lang="sv-SE"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41004371"/>
                  </a:ext>
                </a:extLst>
              </a:tr>
              <a:tr h="270163">
                <a:tc gridSpan="4">
                  <a:txBody>
                    <a:bodyPr/>
                    <a:lstStyle/>
                    <a:p>
                      <a:pPr algn="l" fontAlgn="ctr"/>
                      <a:r>
                        <a:rPr lang="sv-SE" sz="1100" u="none" strike="noStrike">
                          <a:effectLst/>
                        </a:rPr>
                        <a:t>Kriteri 2 = Medarbetare som sitter på olika ställen gång från annan dvs inte behov av fast plats</a:t>
                      </a:r>
                      <a:endParaRPr lang="sv-SE" sz="1100" b="0" i="0" u="none" strike="noStrike">
                        <a:solidFill>
                          <a:srgbClr val="000000"/>
                        </a:solidFill>
                        <a:effectLst/>
                        <a:latin typeface="Calibri" panose="020F0502020204030204" pitchFamily="34" charset="0"/>
                      </a:endParaRPr>
                    </a:p>
                  </a:txBody>
                  <a:tcPr marL="182880" marR="7620" marT="7620" marB="0" anchor="ct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807018083"/>
                  </a:ext>
                </a:extLst>
              </a:tr>
              <a:tr h="270163">
                <a:tc gridSpan="3">
                  <a:txBody>
                    <a:bodyPr/>
                    <a:lstStyle/>
                    <a:p>
                      <a:pPr algn="l" fontAlgn="ctr"/>
                      <a:r>
                        <a:rPr lang="sv-SE" sz="1100" u="none" strike="noStrike" dirty="0" err="1">
                          <a:effectLst/>
                        </a:rPr>
                        <a:t>Kriteri</a:t>
                      </a:r>
                      <a:r>
                        <a:rPr lang="sv-SE" sz="1100" u="none" strike="noStrike" dirty="0">
                          <a:effectLst/>
                        </a:rPr>
                        <a:t> 3=  Medarbetare har sin arbetsplats hemma och sitter/lånar  på olika platser .</a:t>
                      </a:r>
                      <a:endParaRPr lang="sv-SE" sz="1100" b="0" i="0" u="none" strike="noStrike" dirty="0">
                        <a:solidFill>
                          <a:srgbClr val="000000"/>
                        </a:solidFill>
                        <a:effectLst/>
                        <a:latin typeface="Calibri" panose="020F0502020204030204" pitchFamily="34" charset="0"/>
                      </a:endParaRPr>
                    </a:p>
                  </a:txBody>
                  <a:tcPr marL="182880" marR="7620" marT="7620" marB="0" anchor="ctr"/>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0489721"/>
                  </a:ext>
                </a:extLst>
              </a:tr>
            </a:tbl>
          </a:graphicData>
        </a:graphic>
      </p:graphicFrame>
    </p:spTree>
    <p:extLst>
      <p:ext uri="{BB962C8B-B14F-4D97-AF65-F5344CB8AC3E}">
        <p14:creationId xmlns:p14="http://schemas.microsoft.com/office/powerpoint/2010/main" val="244005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3228410"/>
          </a:xfrm>
        </p:spPr>
        <p:txBody>
          <a:bodyPr/>
          <a:lstStyle/>
          <a:p>
            <a:pPr marL="0" indent="0">
              <a:buNone/>
            </a:pPr>
            <a:r>
              <a:rPr lang="sv-SE" sz="1200" b="1" dirty="0" smtClean="0"/>
              <a:t> </a:t>
            </a:r>
          </a:p>
          <a:p>
            <a:pPr marL="0" indent="0">
              <a:buNone/>
            </a:pPr>
            <a:endParaRPr lang="sv-SE" sz="1100" b="1" dirty="0"/>
          </a:p>
          <a:p>
            <a:pPr marL="0" indent="0">
              <a:buNone/>
            </a:pPr>
            <a:endParaRPr lang="sv-SE" sz="1200" b="1" dirty="0" smtClean="0"/>
          </a:p>
          <a:p>
            <a:pPr marL="0" indent="0">
              <a:buNone/>
            </a:pPr>
            <a:endParaRPr lang="sv-SE" sz="1200" b="1" dirty="0" smtClean="0"/>
          </a:p>
          <a:p>
            <a:pPr marL="0" indent="0">
              <a:buNone/>
            </a:pPr>
            <a:endParaRPr lang="sv-SE" sz="1200" b="1" dirty="0"/>
          </a:p>
          <a:p>
            <a:pPr marL="0" indent="0">
              <a:buNone/>
            </a:pPr>
            <a:endParaRPr lang="sv-SE" sz="1200" b="1" dirty="0" smtClean="0"/>
          </a:p>
        </p:txBody>
      </p:sp>
      <p:sp>
        <p:nvSpPr>
          <p:cNvPr id="5" name="Platshållare för text 1"/>
          <p:cNvSpPr>
            <a:spLocks noGrp="1"/>
          </p:cNvSpPr>
          <p:nvPr>
            <p:ph type="body" sz="quarter" idx="14"/>
          </p:nvPr>
        </p:nvSpPr>
        <p:spPr/>
        <p:txBody>
          <a:bodyPr/>
          <a:lstStyle/>
          <a:p>
            <a:r>
              <a:rPr lang="sv-SE" sz="800" dirty="0" smtClean="0"/>
              <a:t>Lokalisering Resultat behovsinventering okt 2021</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3122910509"/>
              </p:ext>
            </p:extLst>
          </p:nvPr>
        </p:nvGraphicFramePr>
        <p:xfrm>
          <a:off x="1524000" y="965662"/>
          <a:ext cx="6096000" cy="13203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25926129"/>
                    </a:ext>
                  </a:extLst>
                </a:gridCol>
                <a:gridCol w="2032000">
                  <a:extLst>
                    <a:ext uri="{9D8B030D-6E8A-4147-A177-3AD203B41FA5}">
                      <a16:colId xmlns:a16="http://schemas.microsoft.com/office/drawing/2014/main" val="1069981062"/>
                    </a:ext>
                  </a:extLst>
                </a:gridCol>
                <a:gridCol w="2032000">
                  <a:extLst>
                    <a:ext uri="{9D8B030D-6E8A-4147-A177-3AD203B41FA5}">
                      <a16:colId xmlns:a16="http://schemas.microsoft.com/office/drawing/2014/main" val="1153283405"/>
                    </a:ext>
                  </a:extLst>
                </a:gridCol>
              </a:tblGrid>
              <a:tr h="660169">
                <a:tc>
                  <a:txBody>
                    <a:bodyPr/>
                    <a:lstStyle/>
                    <a:p>
                      <a:r>
                        <a:rPr lang="sv-SE" dirty="0" smtClean="0"/>
                        <a:t>Fast arbetsplats</a:t>
                      </a:r>
                      <a:endParaRPr lang="sv-SE" dirty="0"/>
                    </a:p>
                  </a:txBody>
                  <a:tcPr/>
                </a:tc>
                <a:tc>
                  <a:txBody>
                    <a:bodyPr/>
                    <a:lstStyle/>
                    <a:p>
                      <a:r>
                        <a:rPr lang="sv-SE" dirty="0" smtClean="0"/>
                        <a:t>Tillgång fast</a:t>
                      </a:r>
                      <a:endParaRPr lang="sv-SE" dirty="0"/>
                    </a:p>
                  </a:txBody>
                  <a:tcPr/>
                </a:tc>
                <a:tc>
                  <a:txBody>
                    <a:bodyPr/>
                    <a:lstStyle/>
                    <a:p>
                      <a:r>
                        <a:rPr lang="sv-SE" dirty="0" smtClean="0"/>
                        <a:t>Distans</a:t>
                      </a:r>
                      <a:endParaRPr lang="sv-SE" dirty="0"/>
                    </a:p>
                  </a:txBody>
                  <a:tcPr/>
                </a:tc>
                <a:extLst>
                  <a:ext uri="{0D108BD9-81ED-4DB2-BD59-A6C34878D82A}">
                    <a16:rowId xmlns:a16="http://schemas.microsoft.com/office/drawing/2014/main" val="531796455"/>
                  </a:ext>
                </a:extLst>
              </a:tr>
              <a:tr h="660169">
                <a:tc>
                  <a:txBody>
                    <a:bodyPr/>
                    <a:lstStyle/>
                    <a:p>
                      <a:r>
                        <a:rPr lang="sv-SE" dirty="0" smtClean="0"/>
                        <a:t>82</a:t>
                      </a:r>
                      <a:endParaRPr lang="sv-SE" dirty="0"/>
                    </a:p>
                  </a:txBody>
                  <a:tcPr/>
                </a:tc>
                <a:tc>
                  <a:txBody>
                    <a:bodyPr/>
                    <a:lstStyle/>
                    <a:p>
                      <a:r>
                        <a:rPr lang="sv-SE" dirty="0" smtClean="0"/>
                        <a:t>64</a:t>
                      </a:r>
                      <a:endParaRPr lang="sv-SE" dirty="0"/>
                    </a:p>
                  </a:txBody>
                  <a:tcPr/>
                </a:tc>
                <a:tc>
                  <a:txBody>
                    <a:bodyPr/>
                    <a:lstStyle/>
                    <a:p>
                      <a:r>
                        <a:rPr lang="sv-SE" dirty="0" smtClean="0"/>
                        <a:t>39      (182)</a:t>
                      </a:r>
                      <a:endParaRPr lang="sv-SE" dirty="0"/>
                    </a:p>
                  </a:txBody>
                  <a:tcPr/>
                </a:tc>
                <a:extLst>
                  <a:ext uri="{0D108BD9-81ED-4DB2-BD59-A6C34878D82A}">
                    <a16:rowId xmlns:a16="http://schemas.microsoft.com/office/drawing/2014/main" val="3011172801"/>
                  </a:ext>
                </a:extLst>
              </a:tr>
            </a:tbl>
          </a:graphicData>
        </a:graphic>
      </p:graphicFrame>
    </p:spTree>
    <p:extLst>
      <p:ext uri="{BB962C8B-B14F-4D97-AF65-F5344CB8AC3E}">
        <p14:creationId xmlns:p14="http://schemas.microsoft.com/office/powerpoint/2010/main" val="421682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p>
          <a:p>
            <a:r>
              <a:rPr lang="sv-SE" sz="1200" dirty="0"/>
              <a:t> </a:t>
            </a:r>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76200"/>
          </a:xfrm>
        </p:spPr>
        <p:txBody>
          <a:bodyPr/>
          <a:lstStyle/>
          <a:p>
            <a:pPr marL="0" indent="0">
              <a:buNone/>
            </a:pPr>
            <a:r>
              <a:rPr lang="sv-SE" sz="1200" b="1" dirty="0" smtClean="0"/>
              <a:t> Pågående  arbete 18 oktober:</a:t>
            </a:r>
          </a:p>
          <a:p>
            <a:pPr marL="0" indent="0">
              <a:buNone/>
            </a:pPr>
            <a:endParaRPr lang="sv-SE" sz="1200" b="1" dirty="0" smtClean="0"/>
          </a:p>
          <a:p>
            <a:pPr marL="0" indent="0">
              <a:buNone/>
            </a:pPr>
            <a:endParaRPr lang="sv-SE" sz="1200" b="1" dirty="0"/>
          </a:p>
          <a:p>
            <a:r>
              <a:rPr lang="sv-SE" dirty="0" smtClean="0"/>
              <a:t>Städning</a:t>
            </a:r>
            <a:r>
              <a:rPr lang="sv-SE" dirty="0"/>
              <a:t>/ </a:t>
            </a:r>
            <a:r>
              <a:rPr lang="sv-SE" dirty="0" smtClean="0"/>
              <a:t>resning  -  </a:t>
            </a:r>
            <a:r>
              <a:rPr lang="sv-SE" dirty="0" err="1" smtClean="0"/>
              <a:t>inkl</a:t>
            </a:r>
            <a:r>
              <a:rPr lang="sv-SE" dirty="0" smtClean="0"/>
              <a:t> Anvisningar och förutsättningar</a:t>
            </a:r>
          </a:p>
          <a:p>
            <a:pPr marL="0" indent="0">
              <a:buNone/>
            </a:pPr>
            <a:r>
              <a:rPr lang="sv-SE" dirty="0" smtClean="0"/>
              <a:t>       </a:t>
            </a:r>
          </a:p>
          <a:p>
            <a:r>
              <a:rPr lang="sv-SE" dirty="0" smtClean="0"/>
              <a:t> Möbler övrig platser- inventera - Inköp	</a:t>
            </a:r>
          </a:p>
          <a:p>
            <a:r>
              <a:rPr lang="sv-SE" dirty="0" smtClean="0"/>
              <a:t>Logistikplanering</a:t>
            </a:r>
          </a:p>
          <a:p>
            <a:r>
              <a:rPr lang="sv-SE" dirty="0" smtClean="0"/>
              <a:t>Information / dialog</a:t>
            </a:r>
            <a:r>
              <a:rPr lang="sv-SE" dirty="0"/>
              <a:t>	</a:t>
            </a:r>
          </a:p>
          <a:p>
            <a:pPr marL="0" indent="0">
              <a:buNone/>
            </a:pPr>
            <a:r>
              <a:rPr lang="sv-SE" dirty="0"/>
              <a:t>	</a:t>
            </a:r>
          </a:p>
          <a:p>
            <a:pPr marL="0" indent="0">
              <a:buNone/>
            </a:pPr>
            <a:endParaRPr lang="sv-SE" sz="800" b="1" dirty="0" smtClean="0"/>
          </a:p>
        </p:txBody>
      </p:sp>
      <p:sp>
        <p:nvSpPr>
          <p:cNvPr id="5" name="Platshållare för text 1"/>
          <p:cNvSpPr>
            <a:spLocks noGrp="1"/>
          </p:cNvSpPr>
          <p:nvPr>
            <p:ph type="body" sz="quarter" idx="14"/>
          </p:nvPr>
        </p:nvSpPr>
        <p:spPr/>
        <p:txBody>
          <a:bodyPr/>
          <a:lstStyle/>
          <a:p>
            <a:r>
              <a:rPr lang="sv-SE" sz="800" dirty="0" smtClean="0"/>
              <a:t>Lokalisering- </a:t>
            </a:r>
            <a:r>
              <a:rPr lang="sv-SE" sz="800" dirty="0"/>
              <a:t>S</a:t>
            </a:r>
            <a:r>
              <a:rPr lang="sv-SE" sz="800" dirty="0" smtClean="0"/>
              <a:t>tatus</a:t>
            </a:r>
            <a:endParaRPr lang="sv-SE" sz="800" dirty="0"/>
          </a:p>
        </p:txBody>
      </p:sp>
    </p:spTree>
    <p:extLst>
      <p:ext uri="{BB962C8B-B14F-4D97-AF65-F5344CB8AC3E}">
        <p14:creationId xmlns:p14="http://schemas.microsoft.com/office/powerpoint/2010/main" val="374759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endParaRPr lang="sv-SE" sz="1200" dirty="0" smtClean="0"/>
          </a:p>
          <a:p>
            <a:endParaRPr lang="sv-SE" sz="1200" dirty="0"/>
          </a:p>
          <a:p>
            <a:r>
              <a:rPr lang="sv-SE" sz="1200" dirty="0" smtClean="0"/>
              <a:t>        </a:t>
            </a:r>
          </a:p>
          <a:p>
            <a:r>
              <a:rPr lang="sv-SE" sz="1200" dirty="0"/>
              <a:t> </a:t>
            </a:r>
            <a:r>
              <a:rPr lang="sv-SE" sz="1200" dirty="0" smtClean="0"/>
              <a:t>      </a:t>
            </a:r>
            <a:endParaRPr lang="sv-SE" sz="1200" dirty="0"/>
          </a:p>
        </p:txBody>
      </p:sp>
      <p:sp>
        <p:nvSpPr>
          <p:cNvPr id="4" name="Platshållare för text 3"/>
          <p:cNvSpPr>
            <a:spLocks noGrp="1"/>
          </p:cNvSpPr>
          <p:nvPr>
            <p:ph type="body" sz="quarter" idx="18"/>
          </p:nvPr>
        </p:nvSpPr>
        <p:spPr>
          <a:xfrm>
            <a:off x="520808" y="955964"/>
            <a:ext cx="6451901" cy="76200"/>
          </a:xfrm>
        </p:spPr>
        <p:txBody>
          <a:bodyPr/>
          <a:lstStyle/>
          <a:p>
            <a:pPr marL="0" indent="0">
              <a:buNone/>
            </a:pPr>
            <a:r>
              <a:rPr lang="sv-SE" sz="1200" b="1" dirty="0" smtClean="0"/>
              <a:t> Förestående  aktiviteter:</a:t>
            </a:r>
            <a:endParaRPr lang="sv-SE" sz="1200" b="1" dirty="0"/>
          </a:p>
          <a:p>
            <a:endParaRPr lang="sv-SE" dirty="0"/>
          </a:p>
          <a:p>
            <a:r>
              <a:rPr lang="sv-SE" smtClean="0"/>
              <a:t>RSA </a:t>
            </a:r>
            <a:r>
              <a:rPr lang="sv-SE" dirty="0" smtClean="0"/>
              <a:t>- </a:t>
            </a:r>
            <a:r>
              <a:rPr lang="sv-SE" sz="1200" dirty="0" smtClean="0"/>
              <a:t>Ny</a:t>
            </a:r>
            <a:r>
              <a:rPr lang="sv-SE" dirty="0"/>
              <a:t>	</a:t>
            </a:r>
          </a:p>
          <a:p>
            <a:r>
              <a:rPr lang="sv-SE" dirty="0" smtClean="0"/>
              <a:t>Omflyttning möbler</a:t>
            </a:r>
            <a:r>
              <a:rPr lang="sv-SE" dirty="0"/>
              <a:t>	</a:t>
            </a:r>
            <a:r>
              <a:rPr lang="sv-SE" dirty="0" smtClean="0"/>
              <a:t>- </a:t>
            </a:r>
            <a:r>
              <a:rPr lang="sv-SE" sz="1200" dirty="0" smtClean="0"/>
              <a:t>Omfattande</a:t>
            </a:r>
            <a:endParaRPr lang="sv-SE" sz="1200" dirty="0"/>
          </a:p>
          <a:p>
            <a:r>
              <a:rPr lang="sv-SE" dirty="0" err="1"/>
              <a:t>Inflytt</a:t>
            </a:r>
            <a:r>
              <a:rPr lang="sv-SE" dirty="0"/>
              <a:t> grupp 1	</a:t>
            </a:r>
            <a:r>
              <a:rPr lang="sv-SE" dirty="0" smtClean="0"/>
              <a:t>- </a:t>
            </a:r>
            <a:r>
              <a:rPr lang="sv-SE" sz="1200" dirty="0" smtClean="0"/>
              <a:t>Nuvarande arbetsplats kommunhus </a:t>
            </a:r>
          </a:p>
          <a:p>
            <a:r>
              <a:rPr lang="sv-SE" dirty="0" err="1" smtClean="0"/>
              <a:t>Inflytt</a:t>
            </a:r>
            <a:r>
              <a:rPr lang="sv-SE" dirty="0" smtClean="0"/>
              <a:t> </a:t>
            </a:r>
            <a:r>
              <a:rPr lang="sv-SE" dirty="0"/>
              <a:t>grupp 2	</a:t>
            </a:r>
            <a:r>
              <a:rPr lang="sv-SE" dirty="0" smtClean="0"/>
              <a:t>- </a:t>
            </a:r>
            <a:r>
              <a:rPr lang="sv-SE" sz="1200" dirty="0" smtClean="0"/>
              <a:t>Tillkommande  enheter , medarbetare</a:t>
            </a:r>
            <a:endParaRPr lang="sv-SE" sz="1200" dirty="0"/>
          </a:p>
          <a:p>
            <a:r>
              <a:rPr lang="sv-SE" dirty="0"/>
              <a:t>Uppföljning </a:t>
            </a:r>
            <a:r>
              <a:rPr lang="sv-SE" dirty="0" smtClean="0"/>
              <a:t>– </a:t>
            </a:r>
            <a:r>
              <a:rPr lang="sv-SE" sz="1200" dirty="0" smtClean="0"/>
              <a:t>Planering och genomförande</a:t>
            </a:r>
          </a:p>
          <a:p>
            <a:r>
              <a:rPr lang="sv-SE" sz="1200" dirty="0"/>
              <a:t> </a:t>
            </a:r>
            <a:r>
              <a:rPr lang="sv-SE" sz="1200" dirty="0" smtClean="0"/>
              <a:t>             </a:t>
            </a:r>
            <a:r>
              <a:rPr lang="sv-SE" sz="1200" dirty="0"/>
              <a:t>	</a:t>
            </a:r>
          </a:p>
          <a:p>
            <a:endParaRPr lang="sv-SE" dirty="0"/>
          </a:p>
          <a:p>
            <a:pPr marL="0" indent="0">
              <a:buNone/>
            </a:pPr>
            <a:r>
              <a:rPr lang="sv-SE" dirty="0"/>
              <a:t>	</a:t>
            </a:r>
          </a:p>
          <a:p>
            <a:pPr marL="0" indent="0">
              <a:buNone/>
            </a:pPr>
            <a:endParaRPr lang="sv-SE" sz="800" b="1" dirty="0" smtClean="0"/>
          </a:p>
        </p:txBody>
      </p:sp>
      <p:sp>
        <p:nvSpPr>
          <p:cNvPr id="5" name="Platshållare för text 1"/>
          <p:cNvSpPr>
            <a:spLocks noGrp="1"/>
          </p:cNvSpPr>
          <p:nvPr>
            <p:ph type="body" sz="quarter" idx="14"/>
          </p:nvPr>
        </p:nvSpPr>
        <p:spPr/>
        <p:txBody>
          <a:bodyPr/>
          <a:lstStyle/>
          <a:p>
            <a:r>
              <a:rPr lang="sv-SE" sz="800" dirty="0" smtClean="0"/>
              <a:t>Lokalisering Planering fortsättning</a:t>
            </a:r>
            <a:endParaRPr lang="sv-SE" sz="800" dirty="0"/>
          </a:p>
        </p:txBody>
      </p:sp>
    </p:spTree>
    <p:extLst>
      <p:ext uri="{BB962C8B-B14F-4D97-AF65-F5344CB8AC3E}">
        <p14:creationId xmlns:p14="http://schemas.microsoft.com/office/powerpoint/2010/main" val="245792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710362"/>
            <a:ext cx="6451902" cy="45719"/>
          </a:xfrm>
        </p:spPr>
        <p:txBody>
          <a:bodyPr/>
          <a:lstStyle/>
          <a:p>
            <a:endParaRPr lang="sv-SE" sz="1200" dirty="0"/>
          </a:p>
          <a:p>
            <a:r>
              <a:rPr lang="sv-SE" sz="1200" dirty="0" smtClean="0"/>
              <a:t>        </a:t>
            </a:r>
          </a:p>
          <a:p>
            <a:r>
              <a:rPr lang="sv-SE" sz="1200" dirty="0"/>
              <a:t> </a:t>
            </a:r>
            <a:r>
              <a:rPr lang="sv-SE" sz="1200" dirty="0" smtClean="0"/>
              <a:t>      </a:t>
            </a:r>
            <a:endParaRPr lang="sv-SE" sz="1200" dirty="0"/>
          </a:p>
        </p:txBody>
      </p:sp>
      <p:sp>
        <p:nvSpPr>
          <p:cNvPr id="5" name="Platshållare för text 1"/>
          <p:cNvSpPr>
            <a:spLocks noGrp="1"/>
          </p:cNvSpPr>
          <p:nvPr>
            <p:ph type="body" sz="quarter" idx="14"/>
          </p:nvPr>
        </p:nvSpPr>
        <p:spPr/>
        <p:txBody>
          <a:bodyPr/>
          <a:lstStyle/>
          <a:p>
            <a:r>
              <a:rPr lang="sv-SE" sz="800" dirty="0" smtClean="0"/>
              <a:t> </a:t>
            </a:r>
            <a:endParaRPr lang="sv-SE" sz="800" dirty="0"/>
          </a:p>
        </p:txBody>
      </p:sp>
      <p:sp>
        <p:nvSpPr>
          <p:cNvPr id="2" name="Platshållare för text 1"/>
          <p:cNvSpPr>
            <a:spLocks noGrp="1"/>
          </p:cNvSpPr>
          <p:nvPr>
            <p:ph type="body" sz="quarter" idx="18"/>
          </p:nvPr>
        </p:nvSpPr>
        <p:spPr>
          <a:xfrm flipV="1">
            <a:off x="544901" y="1032164"/>
            <a:ext cx="6451901" cy="48491"/>
          </a:xfrm>
        </p:spPr>
        <p:txBody>
          <a:bodyPr/>
          <a:lstStyle/>
          <a:p>
            <a:endParaRPr lang="sv-SE" dirty="0" smtClean="0"/>
          </a:p>
          <a:p>
            <a:endParaRPr lang="sv-SE" dirty="0"/>
          </a:p>
        </p:txBody>
      </p:sp>
      <p:sp>
        <p:nvSpPr>
          <p:cNvPr id="4" name="textruta 3"/>
          <p:cNvSpPr txBox="1"/>
          <p:nvPr/>
        </p:nvSpPr>
        <p:spPr>
          <a:xfrm>
            <a:off x="2660073" y="1891145"/>
            <a:ext cx="6191233" cy="369332"/>
          </a:xfrm>
          <a:prstGeom prst="rect">
            <a:avLst/>
          </a:prstGeom>
          <a:noFill/>
        </p:spPr>
        <p:txBody>
          <a:bodyPr wrap="square" rtlCol="0">
            <a:spAutoFit/>
          </a:bodyPr>
          <a:lstStyle/>
          <a:p>
            <a:r>
              <a:rPr lang="sv-SE" dirty="0" smtClean="0"/>
              <a:t>Film…. En modern och långsiktig god arbetsmiljö</a:t>
            </a:r>
            <a:endParaRPr lang="sv-SE" dirty="0"/>
          </a:p>
        </p:txBody>
      </p:sp>
    </p:spTree>
    <p:extLst>
      <p:ext uri="{BB962C8B-B14F-4D97-AF65-F5344CB8AC3E}">
        <p14:creationId xmlns:p14="http://schemas.microsoft.com/office/powerpoint/2010/main" val="396621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6008</TotalTime>
  <Words>343</Words>
  <Application>Microsoft Office PowerPoint</Application>
  <PresentationFormat>Bildspel på skärmen (16:9)</PresentationFormat>
  <Paragraphs>97</Paragraphs>
  <Slides>8</Slides>
  <Notes>0</Notes>
  <HiddenSlides>6</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Jonasson, Lennart</dc:creator>
  <cp:lastModifiedBy>Thorelius, Michaela</cp:lastModifiedBy>
  <cp:revision>258</cp:revision>
  <cp:lastPrinted>2019-08-21T15:14:48Z</cp:lastPrinted>
  <dcterms:created xsi:type="dcterms:W3CDTF">2015-12-21T10:33:10Z</dcterms:created>
  <dcterms:modified xsi:type="dcterms:W3CDTF">2021-10-20T16:32:37Z</dcterms:modified>
</cp:coreProperties>
</file>