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0"/>
  </p:notesMasterIdLst>
  <p:handoutMasterIdLst>
    <p:handoutMasterId r:id="rId11"/>
  </p:handoutMasterIdLst>
  <p:sldIdLst>
    <p:sldId id="270" r:id="rId2"/>
    <p:sldId id="313" r:id="rId3"/>
    <p:sldId id="323" r:id="rId4"/>
    <p:sldId id="324" r:id="rId5"/>
    <p:sldId id="316" r:id="rId6"/>
    <p:sldId id="320" r:id="rId7"/>
    <p:sldId id="317" r:id="rId8"/>
    <p:sldId id="322" r:id="rId9"/>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69651" autoAdjust="0"/>
  </p:normalViewPr>
  <p:slideViewPr>
    <p:cSldViewPr snapToGrid="0" snapToObjects="1">
      <p:cViewPr varScale="1">
        <p:scale>
          <a:sx n="63" d="100"/>
          <a:sy n="63" d="100"/>
        </p:scale>
        <p:origin x="1388" y="52"/>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67C6F06-0DB9-4E51-8407-717FEB8E6320}" type="datetimeFigureOut">
              <a:rPr lang="sv-SE" smtClean="0"/>
              <a:t>2021-09-27</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52B6322-5341-4C61-AB84-CF178846EBB9}" type="slidenum">
              <a:rPr lang="sv-SE" smtClean="0"/>
              <a:t>‹#›</a:t>
            </a:fld>
            <a:endParaRPr lang="sv-SE"/>
          </a:p>
        </p:txBody>
      </p:sp>
    </p:spTree>
    <p:extLst>
      <p:ext uri="{BB962C8B-B14F-4D97-AF65-F5344CB8AC3E}">
        <p14:creationId xmlns:p14="http://schemas.microsoft.com/office/powerpoint/2010/main" val="2232759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26BA79-7055-4F65-883F-9667A1625A35}" type="datetimeFigureOut">
              <a:rPr lang="sv-SE" smtClean="0"/>
              <a:t>2021-09-27</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320AF0-1F33-4C3F-B6D5-836F549E195E}" type="slidenum">
              <a:rPr lang="sv-SE" smtClean="0"/>
              <a:t>‹#›</a:t>
            </a:fld>
            <a:endParaRPr lang="sv-SE"/>
          </a:p>
        </p:txBody>
      </p:sp>
    </p:spTree>
    <p:extLst>
      <p:ext uri="{BB962C8B-B14F-4D97-AF65-F5344CB8AC3E}">
        <p14:creationId xmlns:p14="http://schemas.microsoft.com/office/powerpoint/2010/main" val="2088901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71320AF0-1F33-4C3F-B6D5-836F549E195E}" type="slidenum">
              <a:rPr lang="sv-SE" smtClean="0"/>
              <a:t>1</a:t>
            </a:fld>
            <a:endParaRPr lang="sv-SE"/>
          </a:p>
        </p:txBody>
      </p:sp>
    </p:spTree>
    <p:extLst>
      <p:ext uri="{BB962C8B-B14F-4D97-AF65-F5344CB8AC3E}">
        <p14:creationId xmlns:p14="http://schemas.microsoft.com/office/powerpoint/2010/main" val="410963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Nu i september inleds pilotens ”skarpa läge” då medarbetarna börjar arbeta på sina nya scheman. Den håller på året ut och sedan gör vi en uppföljning (i början av februari då vi kan se ekonomiskt utfall, personalstatistik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2</a:t>
            </a:fld>
            <a:endParaRPr lang="sv-SE"/>
          </a:p>
        </p:txBody>
      </p:sp>
    </p:spTree>
    <p:extLst>
      <p:ext uri="{BB962C8B-B14F-4D97-AF65-F5344CB8AC3E}">
        <p14:creationId xmlns:p14="http://schemas.microsoft.com/office/powerpoint/2010/main" val="406266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a:t>
            </a:r>
            <a:r>
              <a:rPr lang="sv-SE" baseline="0" dirty="0" smtClean="0"/>
              <a:t> SÄBO jobbar man med att få till scheman. </a:t>
            </a:r>
            <a:endParaRPr lang="sv-SE" dirty="0" smtClean="0"/>
          </a:p>
          <a:p>
            <a:r>
              <a:rPr lang="sv-SE" dirty="0" smtClean="0"/>
              <a:t>På</a:t>
            </a:r>
            <a:r>
              <a:rPr lang="sv-SE" baseline="0" dirty="0" smtClean="0"/>
              <a:t> psykiatrin vill man inte ha utökning på annan arbetsplats</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1320AF0-1F33-4C3F-B6D5-836F549E195E}" type="slidenum">
              <a:rPr lang="sv-SE" smtClean="0"/>
              <a:t>5</a:t>
            </a:fld>
            <a:endParaRPr lang="sv-SE"/>
          </a:p>
        </p:txBody>
      </p:sp>
    </p:spTree>
    <p:extLst>
      <p:ext uri="{BB962C8B-B14F-4D97-AF65-F5344CB8AC3E}">
        <p14:creationId xmlns:p14="http://schemas.microsoft.com/office/powerpoint/2010/main" val="245996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Vallonskolan:</a:t>
            </a:r>
          </a:p>
          <a:p>
            <a:r>
              <a:rPr lang="sv-SE" sz="1200" kern="1200" dirty="0" smtClean="0">
                <a:solidFill>
                  <a:schemeClr val="tx1"/>
                </a:solidFill>
                <a:effectLst/>
                <a:latin typeface="+mn-lt"/>
                <a:ea typeface="+mn-ea"/>
                <a:cs typeface="+mn-cs"/>
              </a:rPr>
              <a:t>Utökning 1 på Vallon</a:t>
            </a:r>
            <a:r>
              <a:rPr lang="sv-SE" sz="1200" kern="1200" baseline="0" dirty="0" smtClean="0">
                <a:solidFill>
                  <a:schemeClr val="tx1"/>
                </a:solidFill>
                <a:effectLst/>
                <a:latin typeface="+mn-lt"/>
                <a:ea typeface="+mn-ea"/>
                <a:cs typeface="+mn-cs"/>
              </a:rPr>
              <a:t> har fått 80%</a:t>
            </a:r>
            <a:endParaRPr lang="sv-SE" sz="1200" kern="1200" dirty="0" smtClean="0">
              <a:solidFill>
                <a:schemeClr val="tx1"/>
              </a:solidFill>
              <a:effectLst/>
              <a:latin typeface="+mn-lt"/>
              <a:ea typeface="+mn-ea"/>
              <a:cs typeface="+mn-cs"/>
            </a:endParaRPr>
          </a:p>
          <a:p>
            <a:r>
              <a:rPr lang="sv-SE" sz="1200" i="1" kern="1200" dirty="0" smtClean="0">
                <a:solidFill>
                  <a:srgbClr val="FF0000"/>
                </a:solidFill>
                <a:effectLst/>
                <a:latin typeface="+mn-lt"/>
                <a:ea typeface="+mn-ea"/>
                <a:cs typeface="+mn-cs"/>
              </a:rPr>
              <a:t>Lärare:</a:t>
            </a:r>
          </a:p>
          <a:p>
            <a:r>
              <a:rPr lang="sv-SE" sz="1200" i="1" kern="1200" dirty="0" smtClean="0">
                <a:solidFill>
                  <a:srgbClr val="FF0000"/>
                </a:solidFill>
                <a:effectLst/>
                <a:latin typeface="+mn-lt"/>
                <a:ea typeface="+mn-ea"/>
                <a:cs typeface="+mn-cs"/>
              </a:rPr>
              <a:t>Andreas </a:t>
            </a:r>
            <a:r>
              <a:rPr lang="sv-SE" sz="1200" i="1" kern="1200" dirty="0" err="1" smtClean="0">
                <a:solidFill>
                  <a:srgbClr val="FF0000"/>
                </a:solidFill>
                <a:effectLst/>
                <a:latin typeface="+mn-lt"/>
                <a:ea typeface="+mn-ea"/>
                <a:cs typeface="+mn-cs"/>
              </a:rPr>
              <a:t>Sievertsson</a:t>
            </a:r>
            <a:r>
              <a:rPr lang="sv-SE" sz="1200" i="1" kern="1200" dirty="0" smtClean="0">
                <a:solidFill>
                  <a:srgbClr val="FF0000"/>
                </a:solidFill>
                <a:effectLst/>
                <a:latin typeface="+mn-lt"/>
                <a:ea typeface="+mn-ea"/>
                <a:cs typeface="+mn-cs"/>
              </a:rPr>
              <a:t> 100%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rgbClr val="FF0000"/>
                </a:solidFill>
                <a:effectLst/>
                <a:latin typeface="+mn-lt"/>
                <a:ea typeface="+mn-ea"/>
                <a:cs typeface="+mn-cs"/>
              </a:rPr>
              <a:t>Lovisa </a:t>
            </a:r>
            <a:r>
              <a:rPr lang="sv-SE" sz="1200" i="1" kern="1200" dirty="0" err="1" smtClean="0">
                <a:solidFill>
                  <a:srgbClr val="FF0000"/>
                </a:solidFill>
                <a:effectLst/>
                <a:latin typeface="+mn-lt"/>
                <a:ea typeface="+mn-ea"/>
                <a:cs typeface="+mn-cs"/>
              </a:rPr>
              <a:t>Jonsér</a:t>
            </a:r>
            <a:r>
              <a:rPr lang="sv-SE" sz="1200" i="1" kern="1200" dirty="0" smtClean="0">
                <a:solidFill>
                  <a:srgbClr val="FF0000"/>
                </a:solidFill>
                <a:effectLst/>
                <a:latin typeface="+mn-lt"/>
                <a:ea typeface="+mn-ea"/>
                <a:cs typeface="+mn-cs"/>
              </a:rPr>
              <a:t> 100%</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rgbClr val="FF0000"/>
                </a:solidFill>
                <a:effectLst/>
                <a:latin typeface="+mn-lt"/>
                <a:ea typeface="+mn-ea"/>
                <a:cs typeface="+mn-cs"/>
              </a:rPr>
              <a:t>Percy </a:t>
            </a:r>
            <a:r>
              <a:rPr lang="sv-SE" sz="1200" i="1" kern="1200" dirty="0" err="1" smtClean="0">
                <a:solidFill>
                  <a:srgbClr val="FF0000"/>
                </a:solidFill>
                <a:effectLst/>
                <a:latin typeface="+mn-lt"/>
                <a:ea typeface="+mn-ea"/>
                <a:cs typeface="+mn-cs"/>
              </a:rPr>
              <a:t>Andresson</a:t>
            </a:r>
            <a:r>
              <a:rPr lang="sv-SE" sz="1200" i="1" kern="1200" dirty="0" smtClean="0">
                <a:solidFill>
                  <a:srgbClr val="FF0000"/>
                </a:solidFill>
                <a:effectLst/>
                <a:latin typeface="+mn-lt"/>
                <a:ea typeface="+mn-ea"/>
                <a:cs typeface="+mn-cs"/>
              </a:rPr>
              <a:t> 80% </a:t>
            </a:r>
            <a:r>
              <a:rPr lang="sv-SE" sz="1200" i="1" kern="1200" dirty="0" err="1" smtClean="0">
                <a:solidFill>
                  <a:srgbClr val="FF0000"/>
                </a:solidFill>
                <a:effectLst/>
                <a:latin typeface="+mn-lt"/>
                <a:ea typeface="+mn-ea"/>
                <a:cs typeface="+mn-cs"/>
              </a:rPr>
              <a:t>enl</a:t>
            </a:r>
            <a:r>
              <a:rPr lang="sv-SE" sz="1200" i="1" kern="1200" dirty="0" smtClean="0">
                <a:solidFill>
                  <a:srgbClr val="FF0000"/>
                </a:solidFill>
                <a:effectLst/>
                <a:latin typeface="+mn-lt"/>
                <a:ea typeface="+mn-ea"/>
                <a:cs typeface="+mn-cs"/>
              </a:rPr>
              <a:t> önskemål</a:t>
            </a:r>
          </a:p>
          <a:p>
            <a:r>
              <a:rPr lang="sv-SE" sz="1200" i="1" kern="1200" dirty="0" smtClean="0">
                <a:solidFill>
                  <a:srgbClr val="FF0000"/>
                </a:solidFill>
                <a:effectLst/>
                <a:latin typeface="+mn-lt"/>
                <a:ea typeface="+mn-ea"/>
                <a:cs typeface="+mn-cs"/>
              </a:rPr>
              <a:t>Susanne </a:t>
            </a:r>
            <a:r>
              <a:rPr lang="sv-SE" sz="1200" i="1" kern="1200" dirty="0" err="1" smtClean="0">
                <a:solidFill>
                  <a:srgbClr val="FF0000"/>
                </a:solidFill>
                <a:effectLst/>
                <a:latin typeface="+mn-lt"/>
                <a:ea typeface="+mn-ea"/>
                <a:cs typeface="+mn-cs"/>
              </a:rPr>
              <a:t>Edeblom</a:t>
            </a:r>
            <a:r>
              <a:rPr lang="sv-SE" sz="1200" i="1" kern="1200" dirty="0" smtClean="0">
                <a:solidFill>
                  <a:srgbClr val="FF0000"/>
                </a:solidFill>
                <a:effectLst/>
                <a:latin typeface="+mn-lt"/>
                <a:ea typeface="+mn-ea"/>
                <a:cs typeface="+mn-cs"/>
              </a:rPr>
              <a:t> 40% </a:t>
            </a:r>
            <a:r>
              <a:rPr lang="sv-SE" sz="1200" i="1" kern="1200" dirty="0" err="1" smtClean="0">
                <a:solidFill>
                  <a:srgbClr val="FF0000"/>
                </a:solidFill>
                <a:effectLst/>
                <a:latin typeface="+mn-lt"/>
                <a:ea typeface="+mn-ea"/>
                <a:cs typeface="+mn-cs"/>
              </a:rPr>
              <a:t>enl</a:t>
            </a:r>
            <a:r>
              <a:rPr lang="sv-SE" sz="1200" i="1" kern="1200" dirty="0" smtClean="0">
                <a:solidFill>
                  <a:srgbClr val="FF0000"/>
                </a:solidFill>
                <a:effectLst/>
                <a:latin typeface="+mn-lt"/>
                <a:ea typeface="+mn-ea"/>
                <a:cs typeface="+mn-cs"/>
              </a:rPr>
              <a:t> önskemål</a:t>
            </a:r>
          </a:p>
          <a:p>
            <a:r>
              <a:rPr lang="sv-SE" b="1" dirty="0" smtClean="0"/>
              <a:t>Vretaskolan:</a:t>
            </a:r>
          </a:p>
          <a:p>
            <a:r>
              <a:rPr lang="sv-SE" dirty="0" smtClean="0"/>
              <a:t>2 vill</a:t>
            </a:r>
            <a:r>
              <a:rPr lang="sv-SE" baseline="0" dirty="0" smtClean="0"/>
              <a:t> ha utökning en elevassistent har fått </a:t>
            </a:r>
          </a:p>
          <a:p>
            <a:r>
              <a:rPr lang="sv-SE" baseline="0" dirty="0" smtClean="0"/>
              <a:t>Inga nyanställningar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71320AF0-1F33-4C3F-B6D5-836F549E195E}" type="slidenum">
              <a:rPr lang="sv-SE" smtClean="0"/>
              <a:t>6</a:t>
            </a:fld>
            <a:endParaRPr lang="sv-SE"/>
          </a:p>
        </p:txBody>
      </p:sp>
    </p:spTree>
    <p:extLst>
      <p:ext uri="{BB962C8B-B14F-4D97-AF65-F5344CB8AC3E}">
        <p14:creationId xmlns:p14="http://schemas.microsoft.com/office/powerpoint/2010/main" val="422912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fld id="{71320AF0-1F33-4C3F-B6D5-836F549E195E}" type="slidenum">
              <a:rPr lang="sv-SE" smtClean="0"/>
              <a:t>7</a:t>
            </a:fld>
            <a:endParaRPr lang="sv-SE"/>
          </a:p>
        </p:txBody>
      </p:sp>
    </p:spTree>
    <p:extLst>
      <p:ext uri="{BB962C8B-B14F-4D97-AF65-F5344CB8AC3E}">
        <p14:creationId xmlns:p14="http://schemas.microsoft.com/office/powerpoint/2010/main" val="131527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1320AF0-1F33-4C3F-B6D5-836F549E195E}" type="slidenum">
              <a:rPr lang="sv-SE" smtClean="0"/>
              <a:t>8</a:t>
            </a:fld>
            <a:endParaRPr lang="sv-SE"/>
          </a:p>
        </p:txBody>
      </p:sp>
    </p:spTree>
    <p:extLst>
      <p:ext uri="{BB962C8B-B14F-4D97-AF65-F5344CB8AC3E}">
        <p14:creationId xmlns:p14="http://schemas.microsoft.com/office/powerpoint/2010/main" val="295682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a:xfrm>
            <a:off x="0" y="1116710"/>
            <a:ext cx="9144000" cy="1952311"/>
          </a:xfrm>
        </p:spPr>
        <p:txBody>
          <a:bodyPr/>
          <a:lstStyle/>
          <a:p>
            <a:r>
              <a:rPr lang="sv-SE" dirty="0" smtClean="0"/>
              <a:t>Heltidsresan i</a:t>
            </a:r>
          </a:p>
          <a:p>
            <a:r>
              <a:rPr lang="sv-SE" dirty="0" smtClean="0"/>
              <a:t>Östhammars kommun</a:t>
            </a:r>
          </a:p>
        </p:txBody>
      </p:sp>
    </p:spTree>
    <p:extLst>
      <p:ext uri="{BB962C8B-B14F-4D97-AF65-F5344CB8AC3E}">
        <p14:creationId xmlns:p14="http://schemas.microsoft.com/office/powerpoint/2010/main" val="193193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3526834" y="2319369"/>
            <a:ext cx="3206548" cy="1398702"/>
          </a:xfrm>
          <a:prstGeom prst="rect">
            <a:avLst/>
          </a:prstGeom>
        </p:spPr>
      </p:pic>
      <p:sp>
        <p:nvSpPr>
          <p:cNvPr id="3" name="Platshållare för text 2"/>
          <p:cNvSpPr>
            <a:spLocks noGrp="1"/>
          </p:cNvSpPr>
          <p:nvPr>
            <p:ph type="body" sz="quarter" idx="15"/>
          </p:nvPr>
        </p:nvSpPr>
        <p:spPr>
          <a:xfrm>
            <a:off x="520807" y="481598"/>
            <a:ext cx="7608125" cy="457528"/>
          </a:xfrm>
        </p:spPr>
        <p:txBody>
          <a:bodyPr/>
          <a:lstStyle/>
          <a:p>
            <a:r>
              <a:rPr lang="sv-SE" dirty="0" smtClean="0"/>
              <a:t>Slutfasen</a:t>
            </a:r>
          </a:p>
          <a:p>
            <a:r>
              <a:rPr lang="sv-SE" dirty="0" smtClean="0"/>
              <a:t>- att testa nya scheman och arbetssätt</a:t>
            </a:r>
            <a:endParaRPr lang="sv-SE" dirty="0"/>
          </a:p>
        </p:txBody>
      </p:sp>
      <p:sp>
        <p:nvSpPr>
          <p:cNvPr id="7" name="V-form 4"/>
          <p:cNvSpPr txBox="1"/>
          <p:nvPr/>
        </p:nvSpPr>
        <p:spPr>
          <a:xfrm>
            <a:off x="1298505" y="1995312"/>
            <a:ext cx="1873609" cy="86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sv-SE" sz="1600" kern="1200" dirty="0" smtClean="0"/>
              <a:t>Skarp planering</a:t>
            </a:r>
            <a:endParaRPr lang="sv-SE" sz="1600" kern="1200" dirty="0"/>
          </a:p>
        </p:txBody>
      </p:sp>
      <p:sp>
        <p:nvSpPr>
          <p:cNvPr id="8" name="Ellips 7"/>
          <p:cNvSpPr/>
          <p:nvPr/>
        </p:nvSpPr>
        <p:spPr>
          <a:xfrm>
            <a:off x="6343739" y="2065993"/>
            <a:ext cx="2267284" cy="153469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sv-SE" sz="1600" b="1" dirty="0" smtClean="0"/>
              <a:t>Uppföljning</a:t>
            </a:r>
          </a:p>
          <a:p>
            <a:pPr algn="ctr"/>
            <a:r>
              <a:rPr lang="sv-SE" sz="1600" dirty="0" smtClean="0"/>
              <a:t>ekonomiskt utfall, lärdomar</a:t>
            </a:r>
            <a:endParaRPr lang="sv-SE" sz="1600" dirty="0"/>
          </a:p>
        </p:txBody>
      </p:sp>
      <p:grpSp>
        <p:nvGrpSpPr>
          <p:cNvPr id="16" name="Grupp 15"/>
          <p:cNvGrpSpPr/>
          <p:nvPr/>
        </p:nvGrpSpPr>
        <p:grpSpPr>
          <a:xfrm>
            <a:off x="-1793824" y="1995312"/>
            <a:ext cx="2737609" cy="864000"/>
            <a:chOff x="2524683" y="997000"/>
            <a:chExt cx="2737609" cy="864000"/>
          </a:xfrm>
          <a:solidFill>
            <a:schemeClr val="accent1">
              <a:lumMod val="20000"/>
              <a:lumOff val="80000"/>
            </a:schemeClr>
          </a:solidFill>
        </p:grpSpPr>
        <p:sp>
          <p:nvSpPr>
            <p:cNvPr id="17" name="V-form 16"/>
            <p:cNvSpPr/>
            <p:nvPr/>
          </p:nvSpPr>
          <p:spPr>
            <a:xfrm>
              <a:off x="2524683" y="997000"/>
              <a:ext cx="2737609" cy="864000"/>
            </a:xfrm>
            <a:prstGeom prst="chevron">
              <a:avLst/>
            </a:prstGeom>
            <a:grpFill/>
            <a:ln>
              <a:noFill/>
            </a:ln>
          </p:spPr>
          <p:style>
            <a:lnRef idx="0">
              <a:scrgbClr r="0" g="0" b="0"/>
            </a:lnRef>
            <a:fillRef idx="0">
              <a:scrgbClr r="0" g="0" b="0"/>
            </a:fillRef>
            <a:effectRef idx="0">
              <a:scrgbClr r="0" g="0" b="0"/>
            </a:effectRef>
            <a:fontRef idx="minor">
              <a:schemeClr val="lt1"/>
            </a:fontRef>
          </p:style>
        </p:sp>
        <p:sp>
          <p:nvSpPr>
            <p:cNvPr id="18" name="V-form 4"/>
            <p:cNvSpPr txBox="1"/>
            <p:nvPr/>
          </p:nvSpPr>
          <p:spPr>
            <a:xfrm>
              <a:off x="2956683" y="997000"/>
              <a:ext cx="1873609" cy="86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sv-SE" sz="1600" kern="1200" dirty="0"/>
            </a:p>
          </p:txBody>
        </p:sp>
      </p:grpSp>
      <p:grpSp>
        <p:nvGrpSpPr>
          <p:cNvPr id="19" name="Grupp 18"/>
          <p:cNvGrpSpPr/>
          <p:nvPr/>
        </p:nvGrpSpPr>
        <p:grpSpPr>
          <a:xfrm>
            <a:off x="-661471" y="3015060"/>
            <a:ext cx="2737609" cy="864000"/>
            <a:chOff x="2524683" y="997000"/>
            <a:chExt cx="2737609" cy="864000"/>
          </a:xfrm>
          <a:solidFill>
            <a:schemeClr val="accent6">
              <a:lumMod val="20000"/>
              <a:lumOff val="80000"/>
            </a:schemeClr>
          </a:solidFill>
        </p:grpSpPr>
        <p:sp>
          <p:nvSpPr>
            <p:cNvPr id="20" name="V-form 19"/>
            <p:cNvSpPr/>
            <p:nvPr/>
          </p:nvSpPr>
          <p:spPr>
            <a:xfrm>
              <a:off x="2524683" y="997000"/>
              <a:ext cx="2737609" cy="864000"/>
            </a:xfrm>
            <a:prstGeom prst="chevron">
              <a:avLst/>
            </a:prstGeom>
            <a:grpFill/>
            <a:ln>
              <a:noFill/>
            </a:ln>
          </p:spPr>
          <p:style>
            <a:lnRef idx="0">
              <a:scrgbClr r="0" g="0" b="0"/>
            </a:lnRef>
            <a:fillRef idx="0">
              <a:scrgbClr r="0" g="0" b="0"/>
            </a:fillRef>
            <a:effectRef idx="0">
              <a:scrgbClr r="0" g="0" b="0"/>
            </a:effectRef>
            <a:fontRef idx="minor">
              <a:schemeClr val="lt1"/>
            </a:fontRef>
          </p:style>
        </p:sp>
        <p:sp>
          <p:nvSpPr>
            <p:cNvPr id="21" name="V-form 4"/>
            <p:cNvSpPr txBox="1"/>
            <p:nvPr/>
          </p:nvSpPr>
          <p:spPr>
            <a:xfrm>
              <a:off x="2956683" y="997000"/>
              <a:ext cx="1873609" cy="86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sv-SE" sz="1600" kern="1200" dirty="0"/>
            </a:p>
          </p:txBody>
        </p:sp>
      </p:grpSp>
      <p:sp>
        <p:nvSpPr>
          <p:cNvPr id="9" name="Rektangel 8"/>
          <p:cNvSpPr/>
          <p:nvPr/>
        </p:nvSpPr>
        <p:spPr>
          <a:xfrm>
            <a:off x="-179304" y="3148246"/>
            <a:ext cx="2087592" cy="535531"/>
          </a:xfrm>
          <a:prstGeom prst="rect">
            <a:avLst/>
          </a:prstGeom>
        </p:spPr>
        <p:txBody>
          <a:bodyPr wrap="square">
            <a:spAutoFit/>
          </a:bodyPr>
          <a:lstStyle/>
          <a:p>
            <a:pPr algn="ctr" defTabSz="711200">
              <a:lnSpc>
                <a:spcPct val="90000"/>
              </a:lnSpc>
              <a:spcBef>
                <a:spcPct val="0"/>
              </a:spcBef>
              <a:spcAft>
                <a:spcPct val="35000"/>
              </a:spcAft>
            </a:pPr>
            <a:r>
              <a:rPr lang="sv-SE" sz="1600" dirty="0">
                <a:solidFill>
                  <a:schemeClr val="accent6"/>
                </a:solidFill>
              </a:rPr>
              <a:t>Samtal chef/medarbetare</a:t>
            </a:r>
          </a:p>
        </p:txBody>
      </p:sp>
      <p:grpSp>
        <p:nvGrpSpPr>
          <p:cNvPr id="23" name="Grupp 22"/>
          <p:cNvGrpSpPr/>
          <p:nvPr/>
        </p:nvGrpSpPr>
        <p:grpSpPr>
          <a:xfrm>
            <a:off x="3513142" y="1998972"/>
            <a:ext cx="2737609" cy="889972"/>
            <a:chOff x="-190083" y="291147"/>
            <a:chExt cx="2737609" cy="889972"/>
          </a:xfrm>
        </p:grpSpPr>
        <p:sp>
          <p:nvSpPr>
            <p:cNvPr id="24" name="V-form 23"/>
            <p:cNvSpPr/>
            <p:nvPr/>
          </p:nvSpPr>
          <p:spPr>
            <a:xfrm>
              <a:off x="-190083" y="291147"/>
              <a:ext cx="2737609" cy="864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V-form 4"/>
            <p:cNvSpPr txBox="1"/>
            <p:nvPr/>
          </p:nvSpPr>
          <p:spPr>
            <a:xfrm>
              <a:off x="241916" y="317119"/>
              <a:ext cx="1873609" cy="86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sv-SE" sz="1600" kern="1200" dirty="0" smtClean="0"/>
                <a:t>Arbete på nya scheman</a:t>
              </a:r>
              <a:endParaRPr lang="sv-SE" sz="1600" kern="1200" dirty="0"/>
            </a:p>
          </p:txBody>
        </p:sp>
      </p:grpSp>
      <p:grpSp>
        <p:nvGrpSpPr>
          <p:cNvPr id="26" name="Grupp 25"/>
          <p:cNvGrpSpPr/>
          <p:nvPr/>
        </p:nvGrpSpPr>
        <p:grpSpPr>
          <a:xfrm>
            <a:off x="869503" y="1995312"/>
            <a:ext cx="2737609" cy="864000"/>
            <a:chOff x="2524683" y="997000"/>
            <a:chExt cx="2737609" cy="864000"/>
          </a:xfrm>
          <a:solidFill>
            <a:schemeClr val="accent1">
              <a:lumMod val="20000"/>
              <a:lumOff val="80000"/>
            </a:schemeClr>
          </a:solidFill>
        </p:grpSpPr>
        <p:sp>
          <p:nvSpPr>
            <p:cNvPr id="27" name="V-form 26"/>
            <p:cNvSpPr/>
            <p:nvPr/>
          </p:nvSpPr>
          <p:spPr>
            <a:xfrm>
              <a:off x="2524683" y="997000"/>
              <a:ext cx="2737609" cy="864000"/>
            </a:xfrm>
            <a:prstGeom prst="chevron">
              <a:avLst/>
            </a:prstGeom>
            <a:grpFill/>
            <a:ln>
              <a:noFill/>
            </a:ln>
          </p:spPr>
          <p:style>
            <a:lnRef idx="0">
              <a:scrgbClr r="0" g="0" b="0"/>
            </a:lnRef>
            <a:fillRef idx="0">
              <a:scrgbClr r="0" g="0" b="0"/>
            </a:fillRef>
            <a:effectRef idx="0">
              <a:scrgbClr r="0" g="0" b="0"/>
            </a:effectRef>
            <a:fontRef idx="minor">
              <a:schemeClr val="lt1"/>
            </a:fontRef>
          </p:style>
        </p:sp>
        <p:sp>
          <p:nvSpPr>
            <p:cNvPr id="28" name="V-form 4"/>
            <p:cNvSpPr txBox="1"/>
            <p:nvPr/>
          </p:nvSpPr>
          <p:spPr>
            <a:xfrm>
              <a:off x="2956683" y="997000"/>
              <a:ext cx="1873609" cy="86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sv-SE" sz="1600" kern="1200" dirty="0"/>
            </a:p>
          </p:txBody>
        </p:sp>
      </p:grpSp>
      <p:sp>
        <p:nvSpPr>
          <p:cNvPr id="32" name="V-form 4"/>
          <p:cNvSpPr txBox="1"/>
          <p:nvPr/>
        </p:nvSpPr>
        <p:spPr>
          <a:xfrm>
            <a:off x="1301503" y="1998972"/>
            <a:ext cx="1873609" cy="86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sv-SE" sz="1600" kern="1200" dirty="0" smtClean="0">
                <a:solidFill>
                  <a:schemeClr val="accent1"/>
                </a:solidFill>
              </a:rPr>
              <a:t>Skarp planering</a:t>
            </a:r>
            <a:endParaRPr lang="sv-SE" sz="1600" kern="1200" dirty="0">
              <a:solidFill>
                <a:schemeClr val="accent1"/>
              </a:solidFill>
            </a:endParaRPr>
          </a:p>
        </p:txBody>
      </p:sp>
      <p:grpSp>
        <p:nvGrpSpPr>
          <p:cNvPr id="33" name="Grupp 32"/>
          <p:cNvGrpSpPr/>
          <p:nvPr/>
        </p:nvGrpSpPr>
        <p:grpSpPr>
          <a:xfrm>
            <a:off x="2136456" y="3015060"/>
            <a:ext cx="2737609" cy="864000"/>
            <a:chOff x="2524683" y="997000"/>
            <a:chExt cx="2737609" cy="864000"/>
          </a:xfrm>
          <a:solidFill>
            <a:schemeClr val="accent6">
              <a:lumMod val="20000"/>
              <a:lumOff val="80000"/>
            </a:schemeClr>
          </a:solidFill>
        </p:grpSpPr>
        <p:sp>
          <p:nvSpPr>
            <p:cNvPr id="34" name="V-form 33"/>
            <p:cNvSpPr/>
            <p:nvPr/>
          </p:nvSpPr>
          <p:spPr>
            <a:xfrm>
              <a:off x="2524683" y="997000"/>
              <a:ext cx="2737609" cy="864000"/>
            </a:xfrm>
            <a:prstGeom prst="chevron">
              <a:avLst/>
            </a:prstGeom>
            <a:grpFill/>
            <a:ln>
              <a:noFill/>
            </a:ln>
          </p:spPr>
          <p:style>
            <a:lnRef idx="0">
              <a:scrgbClr r="0" g="0" b="0"/>
            </a:lnRef>
            <a:fillRef idx="0">
              <a:scrgbClr r="0" g="0" b="0"/>
            </a:fillRef>
            <a:effectRef idx="0">
              <a:scrgbClr r="0" g="0" b="0"/>
            </a:effectRef>
            <a:fontRef idx="minor">
              <a:schemeClr val="lt1"/>
            </a:fontRef>
          </p:style>
        </p:sp>
        <p:sp>
          <p:nvSpPr>
            <p:cNvPr id="35" name="V-form 4"/>
            <p:cNvSpPr txBox="1"/>
            <p:nvPr/>
          </p:nvSpPr>
          <p:spPr>
            <a:xfrm>
              <a:off x="2956683" y="997000"/>
              <a:ext cx="1873609" cy="86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endParaRPr lang="sv-SE" sz="1600" kern="1200" dirty="0"/>
            </a:p>
          </p:txBody>
        </p:sp>
      </p:grpSp>
      <p:sp>
        <p:nvSpPr>
          <p:cNvPr id="36" name="V-form 4"/>
          <p:cNvSpPr txBox="1"/>
          <p:nvPr/>
        </p:nvSpPr>
        <p:spPr>
          <a:xfrm>
            <a:off x="2614387" y="3015060"/>
            <a:ext cx="1873609" cy="864000"/>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sv-SE" sz="1600" kern="1200" dirty="0" smtClean="0">
                <a:solidFill>
                  <a:schemeClr val="accent6"/>
                </a:solidFill>
              </a:rPr>
              <a:t>Besked till medarbetare</a:t>
            </a:r>
            <a:endParaRPr lang="sv-SE" sz="1600" kern="1200" dirty="0">
              <a:solidFill>
                <a:schemeClr val="accent6"/>
              </a:solidFill>
            </a:endParaRPr>
          </a:p>
        </p:txBody>
      </p:sp>
    </p:spTree>
    <p:extLst>
      <p:ext uri="{BB962C8B-B14F-4D97-AF65-F5344CB8AC3E}">
        <p14:creationId xmlns:p14="http://schemas.microsoft.com/office/powerpoint/2010/main" val="207411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595452" y="742606"/>
            <a:ext cx="6477151" cy="457528"/>
          </a:xfrm>
        </p:spPr>
        <p:txBody>
          <a:bodyPr/>
          <a:lstStyle/>
          <a:p>
            <a:r>
              <a:rPr lang="sv-SE" dirty="0" smtClean="0"/>
              <a:t>Pilot Gimo  </a:t>
            </a:r>
            <a:br>
              <a:rPr lang="sv-SE" dirty="0" smtClean="0"/>
            </a:br>
            <a:r>
              <a:rPr lang="sv-SE" sz="1800" dirty="0" smtClean="0"/>
              <a:t>hur många omfattades från start</a:t>
            </a:r>
            <a:endParaRPr lang="sv-SE" sz="1800" dirty="0"/>
          </a:p>
        </p:txBody>
      </p:sp>
      <p:sp>
        <p:nvSpPr>
          <p:cNvPr id="4" name="Platshållare för text 3"/>
          <p:cNvSpPr>
            <a:spLocks noGrp="1"/>
          </p:cNvSpPr>
          <p:nvPr>
            <p:ph type="body" sz="quarter" idx="17"/>
          </p:nvPr>
        </p:nvSpPr>
        <p:spPr>
          <a:xfrm>
            <a:off x="802433" y="1791477"/>
            <a:ext cx="6170277" cy="2183363"/>
          </a:xfrm>
        </p:spPr>
        <p:txBody>
          <a:bodyPr/>
          <a:lstStyle/>
          <a:p>
            <a:pPr marL="285750" indent="-285750">
              <a:buFont typeface="Arial" panose="020B0604020202020204" pitchFamily="34" charset="0"/>
              <a:buChar char="•"/>
            </a:pPr>
            <a:r>
              <a:rPr lang="sv-SE" dirty="0"/>
              <a:t>128 tillsvidare anställda omfattas i Gimo (hemvård, </a:t>
            </a:r>
            <a:r>
              <a:rPr lang="sv-SE" dirty="0" err="1"/>
              <a:t>säbo</a:t>
            </a:r>
            <a:r>
              <a:rPr lang="sv-SE" dirty="0"/>
              <a:t>, förskola, fritids, städ, </a:t>
            </a:r>
            <a:r>
              <a:rPr lang="sv-SE" dirty="0" smtClean="0"/>
              <a:t>måltid samt sim- </a:t>
            </a:r>
            <a:r>
              <a:rPr lang="sv-SE"/>
              <a:t>och </a:t>
            </a:r>
            <a:r>
              <a:rPr lang="sv-SE" smtClean="0"/>
              <a:t>sporthall</a:t>
            </a:r>
            <a:endParaRPr lang="sv-SE" dirty="0"/>
          </a:p>
          <a:p>
            <a:pPr marL="285750" indent="-285750">
              <a:buFont typeface="Arial" panose="020B0604020202020204" pitchFamily="34" charset="0"/>
              <a:buChar char="•"/>
            </a:pPr>
            <a:r>
              <a:rPr lang="sv-SE" dirty="0"/>
              <a:t>83 personer av 128 har heltid idag</a:t>
            </a:r>
          </a:p>
          <a:p>
            <a:pPr marL="285750" indent="-285750">
              <a:buFont typeface="Arial" panose="020B0604020202020204" pitchFamily="34" charset="0"/>
              <a:buChar char="•"/>
            </a:pPr>
            <a:r>
              <a:rPr lang="sv-SE" dirty="0"/>
              <a:t>35 personer har 75 % eller mer</a:t>
            </a:r>
          </a:p>
          <a:p>
            <a:pPr marL="285750" indent="-285750">
              <a:buFont typeface="Arial" panose="020B0604020202020204" pitchFamily="34" charset="0"/>
              <a:buChar char="•"/>
            </a:pPr>
            <a:r>
              <a:rPr lang="sv-SE" dirty="0"/>
              <a:t>Återstår 10 personer som har mindre än 75 %</a:t>
            </a:r>
          </a:p>
          <a:p>
            <a:endParaRPr lang="sv-SE" dirty="0"/>
          </a:p>
          <a:p>
            <a:endParaRPr lang="sv-SE" dirty="0"/>
          </a:p>
        </p:txBody>
      </p:sp>
    </p:spTree>
    <p:extLst>
      <p:ext uri="{BB962C8B-B14F-4D97-AF65-F5344CB8AC3E}">
        <p14:creationId xmlns:p14="http://schemas.microsoft.com/office/powerpoint/2010/main" val="1499471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 7"/>
          <p:cNvGraphicFramePr>
            <a:graphicFrameLocks noGrp="1"/>
          </p:cNvGraphicFramePr>
          <p:nvPr>
            <p:extLst>
              <p:ext uri="{D42A27DB-BD31-4B8C-83A1-F6EECF244321}">
                <p14:modId xmlns:p14="http://schemas.microsoft.com/office/powerpoint/2010/main" val="696505759"/>
              </p:ext>
            </p:extLst>
          </p:nvPr>
        </p:nvGraphicFramePr>
        <p:xfrm>
          <a:off x="559837" y="317242"/>
          <a:ext cx="7060161" cy="3831860"/>
        </p:xfrm>
        <a:graphic>
          <a:graphicData uri="http://schemas.openxmlformats.org/drawingml/2006/table">
            <a:tbl>
              <a:tblPr firstRow="1" bandRow="1">
                <a:tableStyleId>{5940675A-B579-460E-94D1-54222C63F5DA}</a:tableStyleId>
              </a:tblPr>
              <a:tblGrid>
                <a:gridCol w="2649894">
                  <a:extLst>
                    <a:ext uri="{9D8B030D-6E8A-4147-A177-3AD203B41FA5}">
                      <a16:colId xmlns:a16="http://schemas.microsoft.com/office/drawing/2014/main" val="3569724855"/>
                    </a:ext>
                  </a:extLst>
                </a:gridCol>
                <a:gridCol w="1698171">
                  <a:extLst>
                    <a:ext uri="{9D8B030D-6E8A-4147-A177-3AD203B41FA5}">
                      <a16:colId xmlns:a16="http://schemas.microsoft.com/office/drawing/2014/main" val="3304386083"/>
                    </a:ext>
                  </a:extLst>
                </a:gridCol>
                <a:gridCol w="2712096">
                  <a:extLst>
                    <a:ext uri="{9D8B030D-6E8A-4147-A177-3AD203B41FA5}">
                      <a16:colId xmlns:a16="http://schemas.microsoft.com/office/drawing/2014/main" val="3069737879"/>
                    </a:ext>
                  </a:extLst>
                </a:gridCol>
              </a:tblGrid>
              <a:tr h="410546">
                <a:tc>
                  <a:txBody>
                    <a:bodyPr/>
                    <a:lstStyle/>
                    <a:p>
                      <a:r>
                        <a:rPr lang="sv-SE" dirty="0" smtClean="0"/>
                        <a:t>Arbetsplats i Gimo</a:t>
                      </a:r>
                      <a:endParaRPr lang="sv-SE" dirty="0"/>
                    </a:p>
                  </a:txBody>
                  <a:tcPr/>
                </a:tc>
                <a:tc>
                  <a:txBody>
                    <a:bodyPr/>
                    <a:lstStyle/>
                    <a:p>
                      <a:r>
                        <a:rPr lang="sv-SE" dirty="0" smtClean="0"/>
                        <a:t>Antal</a:t>
                      </a:r>
                      <a:r>
                        <a:rPr lang="sv-SE" baseline="0" dirty="0" smtClean="0"/>
                        <a:t> personer</a:t>
                      </a:r>
                      <a:endParaRPr lang="sv-SE" dirty="0"/>
                    </a:p>
                  </a:txBody>
                  <a:tcPr/>
                </a:tc>
                <a:tc>
                  <a:txBody>
                    <a:bodyPr/>
                    <a:lstStyle/>
                    <a:p>
                      <a:r>
                        <a:rPr lang="sv-SE" dirty="0" smtClean="0"/>
                        <a:t>Antal</a:t>
                      </a:r>
                      <a:r>
                        <a:rPr lang="sv-SE" baseline="0" dirty="0" smtClean="0"/>
                        <a:t> deltidare</a:t>
                      </a:r>
                      <a:endParaRPr lang="sv-SE" dirty="0"/>
                    </a:p>
                  </a:txBody>
                  <a:tcPr/>
                </a:tc>
                <a:extLst>
                  <a:ext uri="{0D108BD9-81ED-4DB2-BD59-A6C34878D82A}">
                    <a16:rowId xmlns:a16="http://schemas.microsoft.com/office/drawing/2014/main" val="1744195704"/>
                  </a:ext>
                </a:extLst>
              </a:tr>
              <a:tr h="380146">
                <a:tc>
                  <a:txBody>
                    <a:bodyPr/>
                    <a:lstStyle/>
                    <a:p>
                      <a:r>
                        <a:rPr lang="sv-SE" dirty="0" smtClean="0"/>
                        <a:t>Hemtjänst</a:t>
                      </a:r>
                      <a:endParaRPr lang="sv-SE" dirty="0"/>
                    </a:p>
                  </a:txBody>
                  <a:tcPr/>
                </a:tc>
                <a:tc>
                  <a:txBody>
                    <a:bodyPr/>
                    <a:lstStyle/>
                    <a:p>
                      <a:pPr algn="ctr"/>
                      <a:r>
                        <a:rPr lang="sv-SE" dirty="0" smtClean="0"/>
                        <a:t>21</a:t>
                      </a:r>
                      <a:endParaRPr lang="sv-SE" dirty="0"/>
                    </a:p>
                  </a:txBody>
                  <a:tcPr/>
                </a:tc>
                <a:tc>
                  <a:txBody>
                    <a:bodyPr/>
                    <a:lstStyle/>
                    <a:p>
                      <a:pPr algn="ctr"/>
                      <a:r>
                        <a:rPr lang="sv-SE" dirty="0" smtClean="0"/>
                        <a:t>10</a:t>
                      </a:r>
                      <a:endParaRPr lang="sv-SE" dirty="0"/>
                    </a:p>
                  </a:txBody>
                  <a:tcPr/>
                </a:tc>
                <a:extLst>
                  <a:ext uri="{0D108BD9-81ED-4DB2-BD59-A6C34878D82A}">
                    <a16:rowId xmlns:a16="http://schemas.microsoft.com/office/drawing/2014/main" val="2417824729"/>
                  </a:ext>
                </a:extLst>
              </a:tr>
              <a:tr h="380146">
                <a:tc>
                  <a:txBody>
                    <a:bodyPr/>
                    <a:lstStyle/>
                    <a:p>
                      <a:r>
                        <a:rPr lang="sv-SE" dirty="0" err="1" smtClean="0"/>
                        <a:t>Säbo</a:t>
                      </a:r>
                      <a:endParaRPr lang="sv-SE" dirty="0"/>
                    </a:p>
                  </a:txBody>
                  <a:tcPr/>
                </a:tc>
                <a:tc>
                  <a:txBody>
                    <a:bodyPr/>
                    <a:lstStyle/>
                    <a:p>
                      <a:pPr algn="ctr"/>
                      <a:r>
                        <a:rPr lang="sv-SE" dirty="0" smtClean="0"/>
                        <a:t>28</a:t>
                      </a:r>
                      <a:endParaRPr lang="sv-SE" dirty="0"/>
                    </a:p>
                  </a:txBody>
                  <a:tcPr/>
                </a:tc>
                <a:tc>
                  <a:txBody>
                    <a:bodyPr/>
                    <a:lstStyle/>
                    <a:p>
                      <a:pPr algn="ctr"/>
                      <a:r>
                        <a:rPr lang="sv-SE" dirty="0" smtClean="0"/>
                        <a:t>16</a:t>
                      </a:r>
                      <a:endParaRPr lang="sv-SE" dirty="0"/>
                    </a:p>
                  </a:txBody>
                  <a:tcPr/>
                </a:tc>
                <a:extLst>
                  <a:ext uri="{0D108BD9-81ED-4DB2-BD59-A6C34878D82A}">
                    <a16:rowId xmlns:a16="http://schemas.microsoft.com/office/drawing/2014/main" val="3351509312"/>
                  </a:ext>
                </a:extLst>
              </a:tr>
              <a:tr h="380146">
                <a:tc>
                  <a:txBody>
                    <a:bodyPr/>
                    <a:lstStyle/>
                    <a:p>
                      <a:r>
                        <a:rPr lang="sv-SE" dirty="0" smtClean="0"/>
                        <a:t>Psykiatrienheten</a:t>
                      </a:r>
                      <a:endParaRPr lang="sv-SE" dirty="0"/>
                    </a:p>
                  </a:txBody>
                  <a:tcPr/>
                </a:tc>
                <a:tc>
                  <a:txBody>
                    <a:bodyPr/>
                    <a:lstStyle/>
                    <a:p>
                      <a:pPr algn="ctr"/>
                      <a:r>
                        <a:rPr lang="sv-SE" dirty="0" smtClean="0"/>
                        <a:t>10</a:t>
                      </a:r>
                      <a:endParaRPr lang="sv-SE" dirty="0"/>
                    </a:p>
                  </a:txBody>
                  <a:tcPr/>
                </a:tc>
                <a:tc>
                  <a:txBody>
                    <a:bodyPr/>
                    <a:lstStyle/>
                    <a:p>
                      <a:pPr algn="ctr"/>
                      <a:r>
                        <a:rPr lang="sv-SE" dirty="0" smtClean="0"/>
                        <a:t>7</a:t>
                      </a:r>
                      <a:endParaRPr lang="sv-SE" dirty="0"/>
                    </a:p>
                  </a:txBody>
                  <a:tcPr/>
                </a:tc>
                <a:extLst>
                  <a:ext uri="{0D108BD9-81ED-4DB2-BD59-A6C34878D82A}">
                    <a16:rowId xmlns:a16="http://schemas.microsoft.com/office/drawing/2014/main" val="1399484828"/>
                  </a:ext>
                </a:extLst>
              </a:tr>
              <a:tr h="380146">
                <a:tc>
                  <a:txBody>
                    <a:bodyPr/>
                    <a:lstStyle/>
                    <a:p>
                      <a:r>
                        <a:rPr lang="sv-SE" dirty="0" smtClean="0"/>
                        <a:t>Nattorganisationen</a:t>
                      </a:r>
                      <a:endParaRPr lang="sv-SE" dirty="0"/>
                    </a:p>
                  </a:txBody>
                  <a:tcPr/>
                </a:tc>
                <a:tc>
                  <a:txBody>
                    <a:bodyPr/>
                    <a:lstStyle/>
                    <a:p>
                      <a:pPr algn="ctr"/>
                      <a:r>
                        <a:rPr lang="sv-SE" dirty="0" smtClean="0"/>
                        <a:t>30</a:t>
                      </a:r>
                      <a:endParaRPr lang="sv-SE" dirty="0"/>
                    </a:p>
                  </a:txBody>
                  <a:tcPr/>
                </a:tc>
                <a:tc>
                  <a:txBody>
                    <a:bodyPr/>
                    <a:lstStyle/>
                    <a:p>
                      <a:pPr algn="ctr"/>
                      <a:r>
                        <a:rPr lang="sv-SE" dirty="0" smtClean="0"/>
                        <a:t>29</a:t>
                      </a:r>
                    </a:p>
                  </a:txBody>
                  <a:tcPr/>
                </a:tc>
                <a:extLst>
                  <a:ext uri="{0D108BD9-81ED-4DB2-BD59-A6C34878D82A}">
                    <a16:rowId xmlns:a16="http://schemas.microsoft.com/office/drawing/2014/main" val="2730113875"/>
                  </a:ext>
                </a:extLst>
              </a:tr>
              <a:tr h="380146">
                <a:tc>
                  <a:txBody>
                    <a:bodyPr/>
                    <a:lstStyle/>
                    <a:p>
                      <a:r>
                        <a:rPr lang="sv-SE" dirty="0" smtClean="0"/>
                        <a:t>Vretaskolan </a:t>
                      </a:r>
                      <a:r>
                        <a:rPr lang="sv-SE" dirty="0" err="1" smtClean="0"/>
                        <a:t>exkl</a:t>
                      </a:r>
                      <a:r>
                        <a:rPr lang="sv-SE" baseline="0" dirty="0" smtClean="0"/>
                        <a:t> lärare</a:t>
                      </a:r>
                      <a:endParaRPr lang="sv-SE" dirty="0"/>
                    </a:p>
                  </a:txBody>
                  <a:tcPr/>
                </a:tc>
                <a:tc>
                  <a:txBody>
                    <a:bodyPr/>
                    <a:lstStyle/>
                    <a:p>
                      <a:pPr algn="ctr"/>
                      <a:r>
                        <a:rPr lang="sv-SE" dirty="0" smtClean="0"/>
                        <a:t>14</a:t>
                      </a:r>
                      <a:endParaRPr lang="sv-SE" dirty="0"/>
                    </a:p>
                  </a:txBody>
                  <a:tcPr/>
                </a:tc>
                <a:tc>
                  <a:txBody>
                    <a:bodyPr/>
                    <a:lstStyle/>
                    <a:p>
                      <a:pPr algn="ctr"/>
                      <a:r>
                        <a:rPr lang="sv-SE" dirty="0" smtClean="0"/>
                        <a:t>2</a:t>
                      </a:r>
                      <a:endParaRPr lang="sv-SE" dirty="0"/>
                    </a:p>
                  </a:txBody>
                  <a:tcPr/>
                </a:tc>
                <a:extLst>
                  <a:ext uri="{0D108BD9-81ED-4DB2-BD59-A6C34878D82A}">
                    <a16:rowId xmlns:a16="http://schemas.microsoft.com/office/drawing/2014/main" val="1542214709"/>
                  </a:ext>
                </a:extLst>
              </a:tr>
              <a:tr h="380146">
                <a:tc>
                  <a:txBody>
                    <a:bodyPr/>
                    <a:lstStyle/>
                    <a:p>
                      <a:r>
                        <a:rPr lang="sv-SE" dirty="0" smtClean="0"/>
                        <a:t>Vallonskolan </a:t>
                      </a:r>
                      <a:r>
                        <a:rPr lang="sv-SE" dirty="0" err="1" smtClean="0"/>
                        <a:t>exkl</a:t>
                      </a:r>
                      <a:r>
                        <a:rPr lang="sv-SE" dirty="0" smtClean="0"/>
                        <a:t> lärare</a:t>
                      </a:r>
                      <a:endParaRPr lang="sv-SE" dirty="0"/>
                    </a:p>
                  </a:txBody>
                  <a:tcPr/>
                </a:tc>
                <a:tc>
                  <a:txBody>
                    <a:bodyPr/>
                    <a:lstStyle/>
                    <a:p>
                      <a:pPr algn="ctr"/>
                      <a:r>
                        <a:rPr lang="sv-SE" dirty="0" smtClean="0"/>
                        <a:t>8</a:t>
                      </a:r>
                      <a:endParaRPr lang="sv-SE" dirty="0"/>
                    </a:p>
                  </a:txBody>
                  <a:tcPr/>
                </a:tc>
                <a:tc>
                  <a:txBody>
                    <a:bodyPr/>
                    <a:lstStyle/>
                    <a:p>
                      <a:pPr algn="ctr"/>
                      <a:r>
                        <a:rPr lang="sv-SE" dirty="0" smtClean="0"/>
                        <a:t>5</a:t>
                      </a:r>
                      <a:endParaRPr lang="sv-SE" dirty="0"/>
                    </a:p>
                  </a:txBody>
                  <a:tcPr/>
                </a:tc>
                <a:extLst>
                  <a:ext uri="{0D108BD9-81ED-4DB2-BD59-A6C34878D82A}">
                    <a16:rowId xmlns:a16="http://schemas.microsoft.com/office/drawing/2014/main" val="1858104121"/>
                  </a:ext>
                </a:extLst>
              </a:tr>
              <a:tr h="380146">
                <a:tc>
                  <a:txBody>
                    <a:bodyPr/>
                    <a:lstStyle/>
                    <a:p>
                      <a:r>
                        <a:rPr lang="sv-SE" dirty="0" smtClean="0"/>
                        <a:t>Städ o kök</a:t>
                      </a:r>
                      <a:endParaRPr lang="sv-SE" dirty="0"/>
                    </a:p>
                  </a:txBody>
                  <a:tcPr/>
                </a:tc>
                <a:tc>
                  <a:txBody>
                    <a:bodyPr/>
                    <a:lstStyle/>
                    <a:p>
                      <a:pPr algn="ctr"/>
                      <a:r>
                        <a:rPr lang="sv-SE" dirty="0" smtClean="0"/>
                        <a:t>20</a:t>
                      </a:r>
                      <a:endParaRPr lang="sv-SE" dirty="0"/>
                    </a:p>
                  </a:txBody>
                  <a:tcPr/>
                </a:tc>
                <a:tc>
                  <a:txBody>
                    <a:bodyPr/>
                    <a:lstStyle/>
                    <a:p>
                      <a:pPr algn="ctr"/>
                      <a:r>
                        <a:rPr lang="sv-SE" dirty="0" smtClean="0"/>
                        <a:t>10</a:t>
                      </a:r>
                      <a:endParaRPr lang="sv-SE" dirty="0"/>
                    </a:p>
                  </a:txBody>
                  <a:tcPr/>
                </a:tc>
                <a:extLst>
                  <a:ext uri="{0D108BD9-81ED-4DB2-BD59-A6C34878D82A}">
                    <a16:rowId xmlns:a16="http://schemas.microsoft.com/office/drawing/2014/main" val="3923627581"/>
                  </a:ext>
                </a:extLst>
              </a:tr>
              <a:tr h="380146">
                <a:tc>
                  <a:txBody>
                    <a:bodyPr/>
                    <a:lstStyle/>
                    <a:p>
                      <a:r>
                        <a:rPr lang="sv-SE" dirty="0" smtClean="0"/>
                        <a:t>Sim- och sporthall</a:t>
                      </a:r>
                      <a:endParaRPr lang="sv-SE" dirty="0"/>
                    </a:p>
                  </a:txBody>
                  <a:tcPr/>
                </a:tc>
                <a:tc>
                  <a:txBody>
                    <a:bodyPr/>
                    <a:lstStyle/>
                    <a:p>
                      <a:pPr algn="ctr"/>
                      <a:r>
                        <a:rPr lang="sv-SE" dirty="0" smtClean="0"/>
                        <a:t>10</a:t>
                      </a:r>
                      <a:endParaRPr lang="sv-SE" dirty="0"/>
                    </a:p>
                  </a:txBody>
                  <a:tcPr/>
                </a:tc>
                <a:tc>
                  <a:txBody>
                    <a:bodyPr/>
                    <a:lstStyle/>
                    <a:p>
                      <a:pPr algn="ctr"/>
                      <a:r>
                        <a:rPr lang="sv-SE" dirty="0" smtClean="0"/>
                        <a:t>7</a:t>
                      </a:r>
                      <a:endParaRPr lang="sv-SE" dirty="0"/>
                    </a:p>
                  </a:txBody>
                  <a:tcPr/>
                </a:tc>
                <a:extLst>
                  <a:ext uri="{0D108BD9-81ED-4DB2-BD59-A6C34878D82A}">
                    <a16:rowId xmlns:a16="http://schemas.microsoft.com/office/drawing/2014/main" val="1499201750"/>
                  </a:ext>
                </a:extLst>
              </a:tr>
              <a:tr h="380146">
                <a:tc>
                  <a:txBody>
                    <a:bodyPr/>
                    <a:lstStyle/>
                    <a:p>
                      <a:endParaRPr lang="sv-SE" dirty="0"/>
                    </a:p>
                  </a:txBody>
                  <a:tcPr/>
                </a:tc>
                <a:tc>
                  <a:txBody>
                    <a:bodyPr/>
                    <a:lstStyle/>
                    <a:p>
                      <a:pPr algn="ctr"/>
                      <a:endParaRPr lang="sv-SE" dirty="0"/>
                    </a:p>
                  </a:txBody>
                  <a:tcPr/>
                </a:tc>
                <a:tc>
                  <a:txBody>
                    <a:bodyPr/>
                    <a:lstStyle/>
                    <a:p>
                      <a:pPr algn="ctr"/>
                      <a:endParaRPr lang="sv-SE" dirty="0"/>
                    </a:p>
                  </a:txBody>
                  <a:tcPr/>
                </a:tc>
                <a:extLst>
                  <a:ext uri="{0D108BD9-81ED-4DB2-BD59-A6C34878D82A}">
                    <a16:rowId xmlns:a16="http://schemas.microsoft.com/office/drawing/2014/main" val="4001635217"/>
                  </a:ext>
                </a:extLst>
              </a:tr>
            </a:tbl>
          </a:graphicData>
        </a:graphic>
      </p:graphicFrame>
    </p:spTree>
    <p:extLst>
      <p:ext uri="{BB962C8B-B14F-4D97-AF65-F5344CB8AC3E}">
        <p14:creationId xmlns:p14="http://schemas.microsoft.com/office/powerpoint/2010/main" val="329135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a:xfrm>
            <a:off x="1168844" y="400716"/>
            <a:ext cx="6427809" cy="214022"/>
          </a:xfrm>
        </p:spPr>
        <p:txBody>
          <a:bodyPr/>
          <a:lstStyle/>
          <a:p>
            <a:pPr algn="ctr"/>
            <a:r>
              <a:rPr lang="sv-SE" sz="2000" dirty="0" smtClean="0"/>
              <a:t>Sektor Omsorg</a:t>
            </a:r>
            <a:endParaRPr lang="sv-SE" sz="2000" dirty="0"/>
          </a:p>
        </p:txBody>
      </p:sp>
      <p:sp>
        <p:nvSpPr>
          <p:cNvPr id="3" name="Platshållare för text 2"/>
          <p:cNvSpPr>
            <a:spLocks noGrp="1"/>
          </p:cNvSpPr>
          <p:nvPr>
            <p:ph type="body" sz="quarter" idx="15"/>
          </p:nvPr>
        </p:nvSpPr>
        <p:spPr>
          <a:xfrm>
            <a:off x="520808" y="710362"/>
            <a:ext cx="8085310" cy="457528"/>
          </a:xfrm>
        </p:spPr>
        <p:txBody>
          <a:bodyPr/>
          <a:lstStyle/>
          <a:p>
            <a:r>
              <a:rPr lang="sv-SE" dirty="0" smtClean="0"/>
              <a:t>Status utökad sysselsättningsgrad</a:t>
            </a:r>
            <a:endParaRPr lang="sv-SE" dirty="0"/>
          </a:p>
        </p:txBody>
      </p:sp>
      <p:graphicFrame>
        <p:nvGraphicFramePr>
          <p:cNvPr id="12" name="Tabell 11"/>
          <p:cNvGraphicFramePr>
            <a:graphicFrameLocks noGrp="1"/>
          </p:cNvGraphicFramePr>
          <p:nvPr>
            <p:extLst>
              <p:ext uri="{D42A27DB-BD31-4B8C-83A1-F6EECF244321}">
                <p14:modId xmlns:p14="http://schemas.microsoft.com/office/powerpoint/2010/main" val="3235966519"/>
              </p:ext>
            </p:extLst>
          </p:nvPr>
        </p:nvGraphicFramePr>
        <p:xfrm>
          <a:off x="123343" y="1623529"/>
          <a:ext cx="8012952" cy="2377440"/>
        </p:xfrm>
        <a:graphic>
          <a:graphicData uri="http://schemas.openxmlformats.org/drawingml/2006/table">
            <a:tbl>
              <a:tblPr firstRow="1" bandRow="1">
                <a:tableStyleId>{5940675A-B579-460E-94D1-54222C63F5DA}</a:tableStyleId>
              </a:tblPr>
              <a:tblGrid>
                <a:gridCol w="1910670">
                  <a:extLst>
                    <a:ext uri="{9D8B030D-6E8A-4147-A177-3AD203B41FA5}">
                      <a16:colId xmlns:a16="http://schemas.microsoft.com/office/drawing/2014/main" val="3259984277"/>
                    </a:ext>
                  </a:extLst>
                </a:gridCol>
                <a:gridCol w="1509610">
                  <a:extLst>
                    <a:ext uri="{9D8B030D-6E8A-4147-A177-3AD203B41FA5}">
                      <a16:colId xmlns:a16="http://schemas.microsoft.com/office/drawing/2014/main" val="1448656983"/>
                    </a:ext>
                  </a:extLst>
                </a:gridCol>
                <a:gridCol w="1424309">
                  <a:extLst>
                    <a:ext uri="{9D8B030D-6E8A-4147-A177-3AD203B41FA5}">
                      <a16:colId xmlns:a16="http://schemas.microsoft.com/office/drawing/2014/main" val="2280871847"/>
                    </a:ext>
                  </a:extLst>
                </a:gridCol>
                <a:gridCol w="1171611">
                  <a:extLst>
                    <a:ext uri="{9D8B030D-6E8A-4147-A177-3AD203B41FA5}">
                      <a16:colId xmlns:a16="http://schemas.microsoft.com/office/drawing/2014/main" val="3323468217"/>
                    </a:ext>
                  </a:extLst>
                </a:gridCol>
                <a:gridCol w="1996752">
                  <a:extLst>
                    <a:ext uri="{9D8B030D-6E8A-4147-A177-3AD203B41FA5}">
                      <a16:colId xmlns:a16="http://schemas.microsoft.com/office/drawing/2014/main" val="2756803709"/>
                    </a:ext>
                  </a:extLst>
                </a:gridCol>
              </a:tblGrid>
              <a:tr h="622997">
                <a:tc>
                  <a:txBody>
                    <a:bodyPr/>
                    <a:lstStyle/>
                    <a:p>
                      <a:endParaRPr lang="sv-SE" dirty="0"/>
                    </a:p>
                  </a:txBody>
                  <a:tcPr/>
                </a:tc>
                <a:tc>
                  <a:txBody>
                    <a:bodyPr/>
                    <a:lstStyle/>
                    <a:p>
                      <a:r>
                        <a:rPr lang="sv-SE" dirty="0" smtClean="0"/>
                        <a:t>Hemtjänst</a:t>
                      </a:r>
                      <a:endParaRPr lang="sv-S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err="1" smtClean="0"/>
                        <a:t>Säbo</a:t>
                      </a:r>
                      <a:endParaRPr lang="sv-SE"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Psykiatri</a:t>
                      </a:r>
                    </a:p>
                    <a:p>
                      <a:endParaRPr lang="sv-SE" dirty="0"/>
                    </a:p>
                  </a:txBody>
                  <a:tcPr/>
                </a:tc>
                <a:tc>
                  <a:txBody>
                    <a:bodyPr/>
                    <a:lstStyle/>
                    <a:p>
                      <a:r>
                        <a:rPr lang="sv-SE" dirty="0" smtClean="0"/>
                        <a:t>Nattorganisation</a:t>
                      </a:r>
                      <a:endParaRPr lang="sv-SE" dirty="0"/>
                    </a:p>
                  </a:txBody>
                  <a:tcPr/>
                </a:tc>
                <a:extLst>
                  <a:ext uri="{0D108BD9-81ED-4DB2-BD59-A6C34878D82A}">
                    <a16:rowId xmlns:a16="http://schemas.microsoft.com/office/drawing/2014/main" val="322912478"/>
                  </a:ext>
                </a:extLst>
              </a:tr>
              <a:tr h="355998">
                <a:tc>
                  <a:txBody>
                    <a:bodyPr/>
                    <a:lstStyle/>
                    <a:p>
                      <a:r>
                        <a:rPr lang="sv-SE" dirty="0" smtClean="0"/>
                        <a:t>Önskar utökning</a:t>
                      </a:r>
                      <a:endParaRPr lang="sv-SE" dirty="0"/>
                    </a:p>
                  </a:txBody>
                  <a:tcPr/>
                </a:tc>
                <a:tc>
                  <a:txBody>
                    <a:bodyPr/>
                    <a:lstStyle/>
                    <a:p>
                      <a:r>
                        <a:rPr lang="sv-SE" dirty="0" smtClean="0"/>
                        <a:t>2</a:t>
                      </a:r>
                    </a:p>
                  </a:txBody>
                  <a:tcPr/>
                </a:tc>
                <a:tc>
                  <a:txBody>
                    <a:bodyPr/>
                    <a:lstStyle/>
                    <a:p>
                      <a:r>
                        <a:rPr lang="sv-SE" dirty="0" smtClean="0"/>
                        <a:t>5</a:t>
                      </a:r>
                      <a:endParaRPr lang="sv-SE" dirty="0"/>
                    </a:p>
                  </a:txBody>
                  <a:tcPr/>
                </a:tc>
                <a:tc>
                  <a:txBody>
                    <a:bodyPr/>
                    <a:lstStyle/>
                    <a:p>
                      <a:r>
                        <a:rPr lang="sv-SE" dirty="0" smtClean="0"/>
                        <a:t>2</a:t>
                      </a:r>
                      <a:endParaRPr lang="sv-SE" dirty="0"/>
                    </a:p>
                  </a:txBody>
                  <a:tcPr/>
                </a:tc>
                <a:tc>
                  <a:txBody>
                    <a:bodyPr/>
                    <a:lstStyle/>
                    <a:p>
                      <a:r>
                        <a:rPr lang="sv-SE" dirty="0" smtClean="0"/>
                        <a:t>0</a:t>
                      </a:r>
                      <a:endParaRPr lang="sv-SE" dirty="0"/>
                    </a:p>
                  </a:txBody>
                  <a:tcPr/>
                </a:tc>
                <a:extLst>
                  <a:ext uri="{0D108BD9-81ED-4DB2-BD59-A6C34878D82A}">
                    <a16:rowId xmlns:a16="http://schemas.microsoft.com/office/drawing/2014/main" val="1996506123"/>
                  </a:ext>
                </a:extLst>
              </a:tr>
              <a:tr h="355998">
                <a:tc>
                  <a:txBody>
                    <a:bodyPr/>
                    <a:lstStyle/>
                    <a:p>
                      <a:r>
                        <a:rPr lang="sv-SE" dirty="0" smtClean="0"/>
                        <a:t>Har fått utökning</a:t>
                      </a:r>
                      <a:endParaRPr lang="sv-SE" dirty="0"/>
                    </a:p>
                  </a:txBody>
                  <a:tcPr/>
                </a:tc>
                <a:tc>
                  <a:txBody>
                    <a:bodyPr/>
                    <a:lstStyle/>
                    <a:p>
                      <a:r>
                        <a:rPr lang="sv-SE" dirty="0" smtClean="0"/>
                        <a:t>2</a:t>
                      </a:r>
                      <a:endParaRPr lang="sv-SE" dirty="0"/>
                    </a:p>
                  </a:txBody>
                  <a:tcPr/>
                </a:tc>
                <a:tc>
                  <a:txBody>
                    <a:bodyPr/>
                    <a:lstStyle/>
                    <a:p>
                      <a:r>
                        <a:rPr lang="sv-SE" dirty="0" smtClean="0"/>
                        <a:t>0</a:t>
                      </a:r>
                      <a:endParaRPr lang="sv-SE" dirty="0"/>
                    </a:p>
                  </a:txBody>
                  <a:tcPr/>
                </a:tc>
                <a:tc>
                  <a:txBody>
                    <a:bodyPr/>
                    <a:lstStyle/>
                    <a:p>
                      <a:r>
                        <a:rPr lang="sv-SE" dirty="0" smtClean="0"/>
                        <a:t>0</a:t>
                      </a:r>
                      <a:endParaRPr lang="sv-SE" dirty="0"/>
                    </a:p>
                  </a:txBody>
                  <a:tcPr/>
                </a:tc>
                <a:tc>
                  <a:txBody>
                    <a:bodyPr/>
                    <a:lstStyle/>
                    <a:p>
                      <a:r>
                        <a:rPr lang="sv-SE" dirty="0" smtClean="0"/>
                        <a:t>0</a:t>
                      </a:r>
                      <a:endParaRPr lang="sv-SE" dirty="0"/>
                    </a:p>
                  </a:txBody>
                  <a:tcPr/>
                </a:tc>
                <a:extLst>
                  <a:ext uri="{0D108BD9-81ED-4DB2-BD59-A6C34878D82A}">
                    <a16:rowId xmlns:a16="http://schemas.microsoft.com/office/drawing/2014/main" val="1562690364"/>
                  </a:ext>
                </a:extLst>
              </a:tr>
              <a:tr h="355998">
                <a:tc>
                  <a:txBody>
                    <a:bodyPr/>
                    <a:lstStyle/>
                    <a:p>
                      <a:r>
                        <a:rPr lang="sv-SE" dirty="0" smtClean="0"/>
                        <a:t>Nyanställt</a:t>
                      </a:r>
                      <a:endParaRPr lang="sv-SE" dirty="0"/>
                    </a:p>
                  </a:txBody>
                  <a:tcPr/>
                </a:tc>
                <a:tc>
                  <a:txBody>
                    <a:bodyPr/>
                    <a:lstStyle/>
                    <a:p>
                      <a:r>
                        <a:rPr lang="sv-SE" dirty="0" smtClean="0"/>
                        <a:t>3</a:t>
                      </a:r>
                      <a:endParaRPr lang="sv-SE" dirty="0"/>
                    </a:p>
                  </a:txBody>
                  <a:tcPr/>
                </a:tc>
                <a:tc>
                  <a:txBody>
                    <a:bodyPr/>
                    <a:lstStyle/>
                    <a:p>
                      <a:r>
                        <a:rPr lang="sv-SE" dirty="0" smtClean="0"/>
                        <a:t>0</a:t>
                      </a:r>
                      <a:endParaRPr lang="sv-SE" dirty="0"/>
                    </a:p>
                  </a:txBody>
                  <a:tcPr/>
                </a:tc>
                <a:tc>
                  <a:txBody>
                    <a:bodyPr/>
                    <a:lstStyle/>
                    <a:p>
                      <a:r>
                        <a:rPr lang="sv-SE" dirty="0" smtClean="0"/>
                        <a:t>0</a:t>
                      </a:r>
                      <a:endParaRPr lang="sv-SE" dirty="0"/>
                    </a:p>
                  </a:txBody>
                  <a:tcPr/>
                </a:tc>
                <a:tc>
                  <a:txBody>
                    <a:bodyPr/>
                    <a:lstStyle/>
                    <a:p>
                      <a:r>
                        <a:rPr lang="sv-SE" dirty="0" smtClean="0"/>
                        <a:t>0</a:t>
                      </a:r>
                      <a:endParaRPr lang="sv-SE" dirty="0"/>
                    </a:p>
                  </a:txBody>
                  <a:tcPr/>
                </a:tc>
                <a:extLst>
                  <a:ext uri="{0D108BD9-81ED-4DB2-BD59-A6C34878D82A}">
                    <a16:rowId xmlns:a16="http://schemas.microsoft.com/office/drawing/2014/main" val="3658839900"/>
                  </a:ext>
                </a:extLst>
              </a:tr>
              <a:tr h="622997">
                <a:tc>
                  <a:txBody>
                    <a:bodyPr/>
                    <a:lstStyle/>
                    <a:p>
                      <a:endParaRPr lang="sv-SE" dirty="0"/>
                    </a:p>
                  </a:txBody>
                  <a:tcPr/>
                </a:tc>
                <a:tc>
                  <a:txBody>
                    <a:bodyPr/>
                    <a:lstStyle/>
                    <a:p>
                      <a:r>
                        <a:rPr lang="sv-SE" dirty="0" smtClean="0"/>
                        <a:t>2 på 100%</a:t>
                      </a:r>
                    </a:p>
                    <a:p>
                      <a:r>
                        <a:rPr lang="sv-SE" dirty="0" smtClean="0"/>
                        <a:t>1 på 80%</a:t>
                      </a:r>
                      <a:endParaRPr lang="sv-SE" dirty="0"/>
                    </a:p>
                  </a:txBody>
                  <a:tcPr/>
                </a:tc>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2111008440"/>
                  </a:ext>
                </a:extLst>
              </a:tr>
            </a:tbl>
          </a:graphicData>
        </a:graphic>
      </p:graphicFrame>
    </p:spTree>
    <p:extLst>
      <p:ext uri="{BB962C8B-B14F-4D97-AF65-F5344CB8AC3E}">
        <p14:creationId xmlns:p14="http://schemas.microsoft.com/office/powerpoint/2010/main" val="2474431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pPr algn="ctr"/>
            <a:r>
              <a:rPr lang="sv-SE" sz="2000" dirty="0" smtClean="0"/>
              <a:t>Sektor Bildning</a:t>
            </a:r>
            <a:endParaRPr lang="sv-SE" sz="2000" dirty="0"/>
          </a:p>
        </p:txBody>
      </p:sp>
      <p:sp>
        <p:nvSpPr>
          <p:cNvPr id="3" name="Platshållare för text 2"/>
          <p:cNvSpPr>
            <a:spLocks noGrp="1"/>
          </p:cNvSpPr>
          <p:nvPr>
            <p:ph type="body" sz="quarter" idx="15"/>
          </p:nvPr>
        </p:nvSpPr>
        <p:spPr>
          <a:xfrm>
            <a:off x="486069" y="1115633"/>
            <a:ext cx="7827126" cy="457528"/>
          </a:xfrm>
        </p:spPr>
        <p:txBody>
          <a:bodyPr/>
          <a:lstStyle/>
          <a:p>
            <a:r>
              <a:rPr lang="sv-SE" dirty="0" smtClean="0"/>
              <a:t>Status utökad sysselsättningsgrad</a:t>
            </a:r>
            <a:endParaRPr lang="sv-SE" dirty="0"/>
          </a:p>
        </p:txBody>
      </p:sp>
      <p:sp>
        <p:nvSpPr>
          <p:cNvPr id="4" name="Platshållare för text 3"/>
          <p:cNvSpPr>
            <a:spLocks noGrp="1"/>
          </p:cNvSpPr>
          <p:nvPr>
            <p:ph type="body" sz="quarter" idx="18"/>
          </p:nvPr>
        </p:nvSpPr>
        <p:spPr/>
        <p:txBody>
          <a:bodyPr/>
          <a:lstStyle/>
          <a:p>
            <a:endParaRPr lang="sv-SE" dirty="0"/>
          </a:p>
          <a:p>
            <a:endParaRPr lang="sv-SE" dirty="0"/>
          </a:p>
        </p:txBody>
      </p:sp>
      <p:graphicFrame>
        <p:nvGraphicFramePr>
          <p:cNvPr id="5" name="Tabell 4"/>
          <p:cNvGraphicFramePr>
            <a:graphicFrameLocks noGrp="1"/>
          </p:cNvGraphicFramePr>
          <p:nvPr>
            <p:extLst>
              <p:ext uri="{D42A27DB-BD31-4B8C-83A1-F6EECF244321}">
                <p14:modId xmlns:p14="http://schemas.microsoft.com/office/powerpoint/2010/main" val="547285630"/>
              </p:ext>
            </p:extLst>
          </p:nvPr>
        </p:nvGraphicFramePr>
        <p:xfrm>
          <a:off x="698757" y="1819661"/>
          <a:ext cx="7401750" cy="2039707"/>
        </p:xfrm>
        <a:graphic>
          <a:graphicData uri="http://schemas.openxmlformats.org/drawingml/2006/table">
            <a:tbl>
              <a:tblPr firstRow="1" bandRow="1">
                <a:tableStyleId>{5940675A-B579-460E-94D1-54222C63F5DA}</a:tableStyleId>
              </a:tblPr>
              <a:tblGrid>
                <a:gridCol w="2062550">
                  <a:extLst>
                    <a:ext uri="{9D8B030D-6E8A-4147-A177-3AD203B41FA5}">
                      <a16:colId xmlns:a16="http://schemas.microsoft.com/office/drawing/2014/main" val="3699082087"/>
                    </a:ext>
                  </a:extLst>
                </a:gridCol>
                <a:gridCol w="1457608">
                  <a:extLst>
                    <a:ext uri="{9D8B030D-6E8A-4147-A177-3AD203B41FA5}">
                      <a16:colId xmlns:a16="http://schemas.microsoft.com/office/drawing/2014/main" val="2019994213"/>
                    </a:ext>
                  </a:extLst>
                </a:gridCol>
                <a:gridCol w="3881592">
                  <a:extLst>
                    <a:ext uri="{9D8B030D-6E8A-4147-A177-3AD203B41FA5}">
                      <a16:colId xmlns:a16="http://schemas.microsoft.com/office/drawing/2014/main" val="3779402717"/>
                    </a:ext>
                  </a:extLst>
                </a:gridCol>
              </a:tblGrid>
              <a:tr h="448086">
                <a:tc>
                  <a:txBody>
                    <a:bodyPr/>
                    <a:lstStyle/>
                    <a:p>
                      <a:endParaRPr lang="sv-SE" dirty="0"/>
                    </a:p>
                  </a:txBody>
                  <a:tcPr/>
                </a:tc>
                <a:tc>
                  <a:txBody>
                    <a:bodyPr/>
                    <a:lstStyle/>
                    <a:p>
                      <a:r>
                        <a:rPr lang="sv-SE" dirty="0" smtClean="0"/>
                        <a:t>Förskola</a:t>
                      </a:r>
                      <a:endParaRPr lang="sv-S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Vallonskolan               Vretaskolan </a:t>
                      </a:r>
                      <a:endParaRPr lang="sv-SE" dirty="0"/>
                    </a:p>
                  </a:txBody>
                  <a:tcPr/>
                </a:tc>
                <a:extLst>
                  <a:ext uri="{0D108BD9-81ED-4DB2-BD59-A6C34878D82A}">
                    <a16:rowId xmlns:a16="http://schemas.microsoft.com/office/drawing/2014/main" val="3052839558"/>
                  </a:ext>
                </a:extLst>
              </a:tr>
              <a:tr h="328395">
                <a:tc>
                  <a:txBody>
                    <a:bodyPr/>
                    <a:lstStyle/>
                    <a:p>
                      <a:r>
                        <a:rPr lang="sv-SE" dirty="0" smtClean="0"/>
                        <a:t>Önskar</a:t>
                      </a:r>
                      <a:r>
                        <a:rPr lang="sv-SE" baseline="0" dirty="0" smtClean="0"/>
                        <a:t> utökning</a:t>
                      </a:r>
                      <a:endParaRPr lang="sv-SE" dirty="0"/>
                    </a:p>
                  </a:txBody>
                  <a:tcPr/>
                </a:tc>
                <a:tc>
                  <a:txBody>
                    <a:bodyPr/>
                    <a:lstStyle/>
                    <a:p>
                      <a:r>
                        <a:rPr lang="sv-SE" dirty="0" smtClean="0"/>
                        <a:t>1</a:t>
                      </a:r>
                      <a:endParaRPr lang="sv-SE" dirty="0"/>
                    </a:p>
                  </a:txBody>
                  <a:tcPr/>
                </a:tc>
                <a:tc>
                  <a:txBody>
                    <a:bodyPr/>
                    <a:lstStyle/>
                    <a:p>
                      <a:pPr>
                        <a:buAutoNum type="arabicPlain"/>
                      </a:pPr>
                      <a:r>
                        <a:rPr lang="sv-SE" baseline="0" smtClean="0"/>
                        <a:t> </a:t>
                      </a:r>
                      <a:r>
                        <a:rPr lang="sv-SE" smtClean="0"/>
                        <a:t>                                 2</a:t>
                      </a:r>
                      <a:endParaRPr lang="sv-SE" dirty="0"/>
                    </a:p>
                  </a:txBody>
                  <a:tcPr/>
                </a:tc>
                <a:extLst>
                  <a:ext uri="{0D108BD9-81ED-4DB2-BD59-A6C34878D82A}">
                    <a16:rowId xmlns:a16="http://schemas.microsoft.com/office/drawing/2014/main" val="2356758283"/>
                  </a:ext>
                </a:extLst>
              </a:tr>
              <a:tr h="328395">
                <a:tc>
                  <a:txBody>
                    <a:bodyPr/>
                    <a:lstStyle/>
                    <a:p>
                      <a:r>
                        <a:rPr lang="sv-SE" dirty="0" smtClean="0"/>
                        <a:t>Har fått utökning</a:t>
                      </a:r>
                      <a:endParaRPr lang="sv-SE" dirty="0"/>
                    </a:p>
                  </a:txBody>
                  <a:tcPr/>
                </a:tc>
                <a:tc>
                  <a:txBody>
                    <a:bodyPr/>
                    <a:lstStyle/>
                    <a:p>
                      <a:r>
                        <a:rPr lang="sv-SE" dirty="0" smtClean="0"/>
                        <a:t>1</a:t>
                      </a:r>
                      <a:endParaRPr lang="sv-SE" dirty="0"/>
                    </a:p>
                  </a:txBody>
                  <a:tcPr/>
                </a:tc>
                <a:tc>
                  <a:txBody>
                    <a:bodyPr/>
                    <a:lstStyle/>
                    <a:p>
                      <a:r>
                        <a:rPr lang="sv-SE" dirty="0" smtClean="0"/>
                        <a:t>1 </a:t>
                      </a:r>
                      <a:r>
                        <a:rPr lang="sv-SE" dirty="0" err="1" smtClean="0"/>
                        <a:t>ökn</a:t>
                      </a:r>
                      <a:r>
                        <a:rPr lang="sv-SE" dirty="0" smtClean="0"/>
                        <a:t>. till 80%              </a:t>
                      </a:r>
                      <a:r>
                        <a:rPr lang="sv-SE" b="0" dirty="0" smtClean="0"/>
                        <a:t>1       </a:t>
                      </a:r>
                      <a:endParaRPr lang="sv-SE" dirty="0"/>
                    </a:p>
                  </a:txBody>
                  <a:tcPr/>
                </a:tc>
                <a:extLst>
                  <a:ext uri="{0D108BD9-81ED-4DB2-BD59-A6C34878D82A}">
                    <a16:rowId xmlns:a16="http://schemas.microsoft.com/office/drawing/2014/main" val="568698679"/>
                  </a:ext>
                </a:extLst>
              </a:tr>
              <a:tr h="358347">
                <a:tc>
                  <a:txBody>
                    <a:bodyPr/>
                    <a:lstStyle/>
                    <a:p>
                      <a:r>
                        <a:rPr lang="sv-SE" dirty="0" smtClean="0"/>
                        <a:t>Nyanställt</a:t>
                      </a:r>
                      <a:endParaRPr lang="sv-S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1på 100%</a:t>
                      </a:r>
                    </a:p>
                  </a:txBody>
                  <a:tcPr/>
                </a:tc>
                <a:tc>
                  <a:txBody>
                    <a:bodyPr/>
                    <a:lstStyle/>
                    <a:p>
                      <a:r>
                        <a:rPr lang="sv-SE" dirty="0" smtClean="0"/>
                        <a:t>0                                   0</a:t>
                      </a:r>
                      <a:endParaRPr lang="sv-SE" dirty="0"/>
                    </a:p>
                  </a:txBody>
                  <a:tcPr/>
                </a:tc>
                <a:extLst>
                  <a:ext uri="{0D108BD9-81ED-4DB2-BD59-A6C34878D82A}">
                    <a16:rowId xmlns:a16="http://schemas.microsoft.com/office/drawing/2014/main" val="4170082103"/>
                  </a:ext>
                </a:extLst>
              </a:tr>
              <a:tr h="494341">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4146865428"/>
                  </a:ext>
                </a:extLst>
              </a:tr>
            </a:tbl>
          </a:graphicData>
        </a:graphic>
      </p:graphicFrame>
    </p:spTree>
    <p:extLst>
      <p:ext uri="{BB962C8B-B14F-4D97-AF65-F5344CB8AC3E}">
        <p14:creationId xmlns:p14="http://schemas.microsoft.com/office/powerpoint/2010/main" val="253600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pPr algn="ctr"/>
            <a:r>
              <a:rPr lang="sv-SE" sz="2000" dirty="0" smtClean="0"/>
              <a:t>Sektor Verksamhetsstöd</a:t>
            </a:r>
            <a:endParaRPr lang="sv-SE" sz="2000" dirty="0"/>
          </a:p>
        </p:txBody>
      </p:sp>
      <p:sp>
        <p:nvSpPr>
          <p:cNvPr id="3" name="Platshållare för text 2"/>
          <p:cNvSpPr>
            <a:spLocks noGrp="1"/>
          </p:cNvSpPr>
          <p:nvPr>
            <p:ph type="body" sz="quarter" idx="15"/>
          </p:nvPr>
        </p:nvSpPr>
        <p:spPr>
          <a:xfrm>
            <a:off x="520808" y="710362"/>
            <a:ext cx="8182128" cy="457528"/>
          </a:xfrm>
        </p:spPr>
        <p:txBody>
          <a:bodyPr/>
          <a:lstStyle/>
          <a:p>
            <a:r>
              <a:rPr lang="sv-SE" dirty="0" smtClean="0"/>
              <a:t>Status utökad sysselsättningsgrad</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1305476854"/>
              </p:ext>
            </p:extLst>
          </p:nvPr>
        </p:nvGraphicFramePr>
        <p:xfrm>
          <a:off x="706925" y="2118933"/>
          <a:ext cx="6096000" cy="1112520"/>
        </p:xfrm>
        <a:graphic>
          <a:graphicData uri="http://schemas.openxmlformats.org/drawingml/2006/table">
            <a:tbl>
              <a:tblPr firstRow="1" bandRow="1">
                <a:tableStyleId>{5940675A-B579-460E-94D1-54222C63F5DA}</a:tableStyleId>
              </a:tblPr>
              <a:tblGrid>
                <a:gridCol w="2100821">
                  <a:extLst>
                    <a:ext uri="{9D8B030D-6E8A-4147-A177-3AD203B41FA5}">
                      <a16:colId xmlns:a16="http://schemas.microsoft.com/office/drawing/2014/main" val="2402857895"/>
                    </a:ext>
                  </a:extLst>
                </a:gridCol>
                <a:gridCol w="3995179">
                  <a:extLst>
                    <a:ext uri="{9D8B030D-6E8A-4147-A177-3AD203B41FA5}">
                      <a16:colId xmlns:a16="http://schemas.microsoft.com/office/drawing/2014/main" val="1675317189"/>
                    </a:ext>
                  </a:extLst>
                </a:gridCol>
              </a:tblGrid>
              <a:tr h="370840">
                <a:tc>
                  <a:txBody>
                    <a:bodyPr/>
                    <a:lstStyle/>
                    <a:p>
                      <a:endParaRPr lang="sv-SE" dirty="0"/>
                    </a:p>
                  </a:txBody>
                  <a:tcPr/>
                </a:tc>
                <a:tc>
                  <a:txBody>
                    <a:bodyPr/>
                    <a:lstStyle/>
                    <a:p>
                      <a:r>
                        <a:rPr lang="sv-SE" dirty="0" smtClean="0"/>
                        <a:t>Städ                       Kök</a:t>
                      </a:r>
                      <a:endParaRPr lang="sv-SE" dirty="0"/>
                    </a:p>
                  </a:txBody>
                  <a:tcPr/>
                </a:tc>
                <a:extLst>
                  <a:ext uri="{0D108BD9-81ED-4DB2-BD59-A6C34878D82A}">
                    <a16:rowId xmlns:a16="http://schemas.microsoft.com/office/drawing/2014/main" val="15531229"/>
                  </a:ext>
                </a:extLst>
              </a:tr>
              <a:tr h="370840">
                <a:tc>
                  <a:txBody>
                    <a:bodyPr/>
                    <a:lstStyle/>
                    <a:p>
                      <a:r>
                        <a:rPr lang="sv-SE" dirty="0" smtClean="0"/>
                        <a:t>Önskar utökning</a:t>
                      </a:r>
                      <a:endParaRPr lang="sv-SE" dirty="0"/>
                    </a:p>
                  </a:txBody>
                  <a:tcPr/>
                </a:tc>
                <a:tc>
                  <a:txBody>
                    <a:bodyPr/>
                    <a:lstStyle/>
                    <a:p>
                      <a:r>
                        <a:rPr lang="sv-SE" dirty="0" smtClean="0"/>
                        <a:t>2                             0</a:t>
                      </a:r>
                    </a:p>
                  </a:txBody>
                  <a:tcPr/>
                </a:tc>
                <a:extLst>
                  <a:ext uri="{0D108BD9-81ED-4DB2-BD59-A6C34878D82A}">
                    <a16:rowId xmlns:a16="http://schemas.microsoft.com/office/drawing/2014/main" val="2721600465"/>
                  </a:ext>
                </a:extLst>
              </a:tr>
              <a:tr h="370840">
                <a:tc>
                  <a:txBody>
                    <a:bodyPr/>
                    <a:lstStyle/>
                    <a:p>
                      <a:r>
                        <a:rPr lang="sv-SE" dirty="0" smtClean="0"/>
                        <a:t>Har fått utökning</a:t>
                      </a:r>
                      <a:endParaRPr lang="sv-SE" dirty="0"/>
                    </a:p>
                  </a:txBody>
                  <a:tcPr/>
                </a:tc>
                <a:tc>
                  <a:txBody>
                    <a:bodyPr/>
                    <a:lstStyle/>
                    <a:p>
                      <a:r>
                        <a:rPr lang="sv-SE" dirty="0" smtClean="0"/>
                        <a:t>1                             0</a:t>
                      </a:r>
                      <a:endParaRPr lang="sv-SE" dirty="0"/>
                    </a:p>
                  </a:txBody>
                  <a:tcPr/>
                </a:tc>
                <a:extLst>
                  <a:ext uri="{0D108BD9-81ED-4DB2-BD59-A6C34878D82A}">
                    <a16:rowId xmlns:a16="http://schemas.microsoft.com/office/drawing/2014/main" val="2971658574"/>
                  </a:ext>
                </a:extLst>
              </a:tr>
            </a:tbl>
          </a:graphicData>
        </a:graphic>
      </p:graphicFrame>
    </p:spTree>
    <p:extLst>
      <p:ext uri="{BB962C8B-B14F-4D97-AF65-F5344CB8AC3E}">
        <p14:creationId xmlns:p14="http://schemas.microsoft.com/office/powerpoint/2010/main" val="4046158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4"/>
          </p:nvPr>
        </p:nvSpPr>
        <p:spPr/>
        <p:txBody>
          <a:bodyPr/>
          <a:lstStyle/>
          <a:p>
            <a:pPr algn="ctr"/>
            <a:r>
              <a:rPr lang="sv-SE" sz="2000" dirty="0" smtClean="0"/>
              <a:t>Sektor Samhälle</a:t>
            </a:r>
            <a:endParaRPr lang="sv-SE" sz="2000" dirty="0"/>
          </a:p>
        </p:txBody>
      </p:sp>
      <p:sp>
        <p:nvSpPr>
          <p:cNvPr id="3" name="Platshållare för text 2"/>
          <p:cNvSpPr>
            <a:spLocks noGrp="1"/>
          </p:cNvSpPr>
          <p:nvPr>
            <p:ph type="body" sz="quarter" idx="15"/>
          </p:nvPr>
        </p:nvSpPr>
        <p:spPr>
          <a:xfrm>
            <a:off x="520808" y="710362"/>
            <a:ext cx="8182128" cy="457528"/>
          </a:xfrm>
        </p:spPr>
        <p:txBody>
          <a:bodyPr/>
          <a:lstStyle/>
          <a:p>
            <a:r>
              <a:rPr lang="sv-SE" dirty="0" smtClean="0"/>
              <a:t>Status utökad sysselsättningsgrad</a:t>
            </a:r>
            <a:endParaRPr lang="sv-SE" dirty="0"/>
          </a:p>
        </p:txBody>
      </p:sp>
      <p:graphicFrame>
        <p:nvGraphicFramePr>
          <p:cNvPr id="6" name="Tabell 5"/>
          <p:cNvGraphicFramePr>
            <a:graphicFrameLocks noGrp="1"/>
          </p:cNvGraphicFramePr>
          <p:nvPr>
            <p:extLst>
              <p:ext uri="{D42A27DB-BD31-4B8C-83A1-F6EECF244321}">
                <p14:modId xmlns:p14="http://schemas.microsoft.com/office/powerpoint/2010/main" val="1158601536"/>
              </p:ext>
            </p:extLst>
          </p:nvPr>
        </p:nvGraphicFramePr>
        <p:xfrm>
          <a:off x="706925" y="2118933"/>
          <a:ext cx="6096000" cy="1112520"/>
        </p:xfrm>
        <a:graphic>
          <a:graphicData uri="http://schemas.openxmlformats.org/drawingml/2006/table">
            <a:tbl>
              <a:tblPr firstRow="1" bandRow="1">
                <a:tableStyleId>{5940675A-B579-460E-94D1-54222C63F5DA}</a:tableStyleId>
              </a:tblPr>
              <a:tblGrid>
                <a:gridCol w="2100821">
                  <a:extLst>
                    <a:ext uri="{9D8B030D-6E8A-4147-A177-3AD203B41FA5}">
                      <a16:colId xmlns:a16="http://schemas.microsoft.com/office/drawing/2014/main" val="2402857895"/>
                    </a:ext>
                  </a:extLst>
                </a:gridCol>
                <a:gridCol w="3995179">
                  <a:extLst>
                    <a:ext uri="{9D8B030D-6E8A-4147-A177-3AD203B41FA5}">
                      <a16:colId xmlns:a16="http://schemas.microsoft.com/office/drawing/2014/main" val="1675317189"/>
                    </a:ext>
                  </a:extLst>
                </a:gridCol>
              </a:tblGrid>
              <a:tr h="370840">
                <a:tc>
                  <a:txBody>
                    <a:bodyPr/>
                    <a:lstStyle/>
                    <a:p>
                      <a:endParaRPr lang="sv-SE" dirty="0"/>
                    </a:p>
                  </a:txBody>
                  <a:tcPr/>
                </a:tc>
                <a:tc>
                  <a:txBody>
                    <a:bodyPr/>
                    <a:lstStyle/>
                    <a:p>
                      <a:r>
                        <a:rPr lang="sv-SE" dirty="0" smtClean="0"/>
                        <a:t>Sim-</a:t>
                      </a:r>
                      <a:r>
                        <a:rPr lang="sv-SE" baseline="0" dirty="0" smtClean="0"/>
                        <a:t> o sporthall</a:t>
                      </a:r>
                      <a:endParaRPr lang="sv-SE" dirty="0"/>
                    </a:p>
                  </a:txBody>
                  <a:tcPr/>
                </a:tc>
                <a:extLst>
                  <a:ext uri="{0D108BD9-81ED-4DB2-BD59-A6C34878D82A}">
                    <a16:rowId xmlns:a16="http://schemas.microsoft.com/office/drawing/2014/main" val="15531229"/>
                  </a:ext>
                </a:extLst>
              </a:tr>
              <a:tr h="370840">
                <a:tc>
                  <a:txBody>
                    <a:bodyPr/>
                    <a:lstStyle/>
                    <a:p>
                      <a:r>
                        <a:rPr lang="sv-SE" dirty="0" smtClean="0"/>
                        <a:t>Önskar utökning</a:t>
                      </a:r>
                      <a:endParaRPr lang="sv-SE" dirty="0"/>
                    </a:p>
                  </a:txBody>
                  <a:tcPr/>
                </a:tc>
                <a:tc>
                  <a:txBody>
                    <a:bodyPr/>
                    <a:lstStyle/>
                    <a:p>
                      <a:r>
                        <a:rPr lang="sv-SE" dirty="0" smtClean="0"/>
                        <a:t>3</a:t>
                      </a:r>
                    </a:p>
                  </a:txBody>
                  <a:tcPr/>
                </a:tc>
                <a:extLst>
                  <a:ext uri="{0D108BD9-81ED-4DB2-BD59-A6C34878D82A}">
                    <a16:rowId xmlns:a16="http://schemas.microsoft.com/office/drawing/2014/main" val="2721600465"/>
                  </a:ext>
                </a:extLst>
              </a:tr>
              <a:tr h="370840">
                <a:tc>
                  <a:txBody>
                    <a:bodyPr/>
                    <a:lstStyle/>
                    <a:p>
                      <a:r>
                        <a:rPr lang="sv-SE" dirty="0" smtClean="0"/>
                        <a:t>Har fått utökning</a:t>
                      </a:r>
                      <a:endParaRPr lang="sv-SE" dirty="0"/>
                    </a:p>
                  </a:txBody>
                  <a:tcPr/>
                </a:tc>
                <a:tc>
                  <a:txBody>
                    <a:bodyPr/>
                    <a:lstStyle/>
                    <a:p>
                      <a:r>
                        <a:rPr lang="sv-SE" dirty="0" smtClean="0"/>
                        <a:t>3</a:t>
                      </a:r>
                      <a:endParaRPr lang="sv-SE" dirty="0"/>
                    </a:p>
                  </a:txBody>
                  <a:tcPr/>
                </a:tc>
                <a:extLst>
                  <a:ext uri="{0D108BD9-81ED-4DB2-BD59-A6C34878D82A}">
                    <a16:rowId xmlns:a16="http://schemas.microsoft.com/office/drawing/2014/main" val="2971658574"/>
                  </a:ext>
                </a:extLst>
              </a:tr>
            </a:tbl>
          </a:graphicData>
        </a:graphic>
      </p:graphicFrame>
    </p:spTree>
    <p:extLst>
      <p:ext uri="{BB962C8B-B14F-4D97-AF65-F5344CB8AC3E}">
        <p14:creationId xmlns:p14="http://schemas.microsoft.com/office/powerpoint/2010/main" val="407148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16163</TotalTime>
  <Words>332</Words>
  <Application>Microsoft Office PowerPoint</Application>
  <PresentationFormat>Bildspel på skärmen (16:9)</PresentationFormat>
  <Paragraphs>112</Paragraphs>
  <Slides>8</Slides>
  <Notes>6</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8</vt:i4>
      </vt:variant>
    </vt:vector>
  </HeadingPairs>
  <TitlesOfParts>
    <vt:vector size="11"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Thorelius, Michaela</cp:lastModifiedBy>
  <cp:revision>950</cp:revision>
  <cp:lastPrinted>2019-02-13T15:52:37Z</cp:lastPrinted>
  <dcterms:created xsi:type="dcterms:W3CDTF">2015-12-21T10:33:10Z</dcterms:created>
  <dcterms:modified xsi:type="dcterms:W3CDTF">2021-09-27T09:14:22Z</dcterms:modified>
</cp:coreProperties>
</file>