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Lst>
  <p:notesMasterIdLst>
    <p:notesMasterId r:id="rId15"/>
  </p:notesMasterIdLst>
  <p:sldIdLst>
    <p:sldId id="256" r:id="rId2"/>
    <p:sldId id="317" r:id="rId3"/>
    <p:sldId id="330" r:id="rId4"/>
    <p:sldId id="322" r:id="rId5"/>
    <p:sldId id="319" r:id="rId6"/>
    <p:sldId id="332" r:id="rId7"/>
    <p:sldId id="331" r:id="rId8"/>
    <p:sldId id="323" r:id="rId9"/>
    <p:sldId id="328" r:id="rId10"/>
    <p:sldId id="329" r:id="rId11"/>
    <p:sldId id="302" r:id="rId12"/>
    <p:sldId id="303" r:id="rId13"/>
    <p:sldId id="305" r:id="rId14"/>
  </p:sldIdLst>
  <p:sldSz cx="9144000" cy="5143500" type="screen16x9"/>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39" autoAdjust="0"/>
    <p:restoredTop sz="68701" autoAdjust="0"/>
  </p:normalViewPr>
  <p:slideViewPr>
    <p:cSldViewPr snapToGrid="0" snapToObjects="1">
      <p:cViewPr varScale="1">
        <p:scale>
          <a:sx n="79" d="100"/>
          <a:sy n="79" d="100"/>
        </p:scale>
        <p:origin x="1452" y="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osthammar.se\adm\LoV_stod\6_HR\HR-controlling\Sjukstatistik\Sjukstatistik%20kvartal,%20hel&#229;r\Aktuell%20sjukstatistik%20f&#246;r%20kvartal%20(tabeller,%20diagram).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osthammar.se\adm\LoV_stod\6_HR\HR-controlling\Sjukstatistik\Sjukstatistik%20kvartal,%20hel&#229;r\Aktuell%20sjukstatistik%20f&#246;r%20kvartal%20(tabeller,%20diagram).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osthammar.se\adm\LoV_stod\6_HR\HR-controlling\Sjukstatistik\Sjukstatistik%20kvartal,%20hel&#229;r\Aktuell%20sjukstatistik%20f&#246;r%20kvartal%20(tabeller,%20diagram).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osthammar.se\adm\LoV_stod\6_HR\Samverkan%20och%20arbetsmilj&#246;\Sjukstatistik\Sammanst&#228;llningar,%20tabeller,%20diagram,%20analys\Aktuella%20Sjukfr&#229;nvaro%20tabeller%20och%20diagram.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osthammar.se\adm\LoV_stod\6_HR\HR-controlling\Sjukstatistik\Sammanst&#228;llningar,%20tabeller,%20diagram,%20analys\Aktuell%20sjukstatistik%20f&#246;r%20kvartal%20(tabeller,%20diagram).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osthammar.se\adm\LoV_stod\6_HR\HR-controlling\Sjukstatistik\Sammanst&#228;llningar,%20tabeller,%20diagram,%20analys\Aktuell%20sjukstatistik%20f&#246;r%20kvartal%20(tabeller,%20diagram).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osthammar.se\adm\LoV_stod\6_HR\HR-controlling\Sjukstatistik\Sjukstatistik%20kvartal,%20hel&#229;r\Aktuell%20sjukstatistik%20f&#246;r%20kvartal%20(tabeller,%20diagram).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osthammar.se\adm\LoV_stod\6_HR\HR-controlling\Sjukstatistik\Sjukstatistik%20kvartal,%20hel&#229;r\Aktuell%20sjukstatistik%20f&#246;r%20kvartal%20(tabeller,%20diagram).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osthammar.se\adm\LoV_stod\6_HR\HR-controlling\Sjukstatistik\Sjukstatistik%20kvartal,%20hel&#229;r\Aktuell%20sjukstatistik%20f&#246;r%20kvartal%20(tabeller,%20diagram).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Sjukfrånvaro kommunen 2018-2021,</a:t>
            </a:r>
            <a:r>
              <a:rPr lang="sv-SE" baseline="0"/>
              <a:t> kvartal</a:t>
            </a:r>
            <a:endParaRPr lang="sv-SE"/>
          </a:p>
        </c:rich>
      </c:tx>
      <c:layout>
        <c:manualLayout>
          <c:xMode val="edge"/>
          <c:yMode val="edge"/>
          <c:x val="0.3518787863941662"/>
          <c:y val="2.57980745669543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1"/>
          <c:order val="0"/>
          <c:tx>
            <c:strRef>
              <c:f>'Kommun, förv &gt; sektor, verks'!$C$5</c:f>
              <c:strCache>
                <c:ptCount val="1"/>
                <c:pt idx="0">
                  <c:v>Q1 2018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'Kommun, förv &gt; sektor, verks'!$B$6:$B$29</c:f>
              <c:strCache>
                <c:ptCount val="1"/>
                <c:pt idx="0">
                  <c:v>Totalt kommunen</c:v>
                </c:pt>
              </c:strCache>
            </c:strRef>
          </c:cat>
          <c:val>
            <c:numRef>
              <c:f>'Kommun, förv &gt; sektor, verks'!$C$6:$C$29</c:f>
              <c:numCache>
                <c:formatCode>General</c:formatCode>
                <c:ptCount val="1"/>
                <c:pt idx="0">
                  <c:v>9.5</c:v>
                </c:pt>
              </c:numCache>
            </c:numRef>
          </c:val>
          <c:extLst xmlns:c15="http://schemas.microsoft.com/office/drawing/2012/chart">
            <c:ext xmlns:c16="http://schemas.microsoft.com/office/drawing/2014/chart" uri="{C3380CC4-5D6E-409C-BE32-E72D297353CC}">
              <c16:uniqueId val="{00000000-5650-4C51-B9DD-0DE138B30A04}"/>
            </c:ext>
          </c:extLst>
        </c:ser>
        <c:ser>
          <c:idx val="2"/>
          <c:order val="1"/>
          <c:tx>
            <c:strRef>
              <c:f>'Kommun, förv &gt; sektor, verks'!$D$5</c:f>
              <c:strCache>
                <c:ptCount val="1"/>
                <c:pt idx="0">
                  <c:v>Q2 2018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'Kommun, förv &gt; sektor, verks'!$B$6:$B$29</c:f>
              <c:strCache>
                <c:ptCount val="1"/>
                <c:pt idx="0">
                  <c:v>Totalt kommunen</c:v>
                </c:pt>
              </c:strCache>
            </c:strRef>
          </c:cat>
          <c:val>
            <c:numRef>
              <c:f>'Kommun, förv &gt; sektor, verks'!$D$6:$D$29</c:f>
              <c:numCache>
                <c:formatCode>General</c:formatCode>
                <c:ptCount val="1"/>
                <c:pt idx="0">
                  <c:v>7.3</c:v>
                </c:pt>
              </c:numCache>
            </c:numRef>
          </c:val>
          <c:extLst xmlns:c15="http://schemas.microsoft.com/office/drawing/2012/chart">
            <c:ext xmlns:c16="http://schemas.microsoft.com/office/drawing/2014/chart" uri="{C3380CC4-5D6E-409C-BE32-E72D297353CC}">
              <c16:uniqueId val="{00000001-5650-4C51-B9DD-0DE138B30A04}"/>
            </c:ext>
          </c:extLst>
        </c:ser>
        <c:ser>
          <c:idx val="3"/>
          <c:order val="2"/>
          <c:tx>
            <c:strRef>
              <c:f>'Kommun, förv &gt; sektor, verks'!$E$5</c:f>
              <c:strCache>
                <c:ptCount val="1"/>
                <c:pt idx="0">
                  <c:v>Q3 2018</c:v>
                </c:pt>
              </c:strCache>
            </c:strRef>
          </c:tx>
          <c:spPr>
            <a:solidFill>
              <a:schemeClr val="accent3"/>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2-5650-4C51-B9DD-0DE138B30A0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'Kommun, förv &gt; sektor, verks'!$B$6:$B$29</c:f>
              <c:strCache>
                <c:ptCount val="1"/>
                <c:pt idx="0">
                  <c:v>Totalt kommunen</c:v>
                </c:pt>
              </c:strCache>
            </c:strRef>
          </c:cat>
          <c:val>
            <c:numRef>
              <c:f>'Kommun, förv &gt; sektor, verks'!$E$6:$E$29</c:f>
              <c:numCache>
                <c:formatCode>General</c:formatCode>
                <c:ptCount val="1"/>
                <c:pt idx="0">
                  <c:v>6.8</c:v>
                </c:pt>
              </c:numCache>
            </c:numRef>
          </c:val>
          <c:extLst xmlns:c15="http://schemas.microsoft.com/office/drawing/2012/chart">
            <c:ext xmlns:c16="http://schemas.microsoft.com/office/drawing/2014/chart" uri="{C3380CC4-5D6E-409C-BE32-E72D297353CC}">
              <c16:uniqueId val="{00000003-5650-4C51-B9DD-0DE138B30A04}"/>
            </c:ext>
          </c:extLst>
        </c:ser>
        <c:ser>
          <c:idx val="6"/>
          <c:order val="3"/>
          <c:tx>
            <c:strRef>
              <c:f>'Kommun, förv &gt; sektor, verks'!$F$5</c:f>
              <c:strCache>
                <c:ptCount val="1"/>
                <c:pt idx="0">
                  <c:v>Q4 2018</c:v>
                </c:pt>
              </c:strCache>
            </c:strRef>
          </c:tx>
          <c:spPr>
            <a:solidFill>
              <a:schemeClr val="accent3"/>
            </a:solidFill>
            <a:ln>
              <a:solidFill>
                <a:schemeClr val="accent6">
                  <a:lumMod val="75000"/>
                </a:schemeClr>
              </a:solidFill>
            </a:ln>
            <a:effectLst/>
          </c:spPr>
          <c:invertIfNegative val="0"/>
          <c:dLbls>
            <c:delete val="1"/>
          </c:dLbls>
          <c:cat>
            <c:strRef>
              <c:f>'Kommun, förv &gt; sektor, verks'!$B$6:$B$29</c:f>
              <c:strCache>
                <c:ptCount val="1"/>
                <c:pt idx="0">
                  <c:v>Totalt kommunen</c:v>
                </c:pt>
              </c:strCache>
            </c:strRef>
          </c:cat>
          <c:val>
            <c:numRef>
              <c:f>'Kommun, förv &gt; sektor, verks'!$F$6:$F$29</c:f>
              <c:numCache>
                <c:formatCode>General</c:formatCode>
                <c:ptCount val="1"/>
                <c:pt idx="0">
                  <c:v>8.8000000000000007</c:v>
                </c:pt>
              </c:numCache>
            </c:numRef>
          </c:val>
          <c:extLst xmlns:c15="http://schemas.microsoft.com/office/drawing/2012/chart">
            <c:ext xmlns:c16="http://schemas.microsoft.com/office/drawing/2014/chart" uri="{C3380CC4-5D6E-409C-BE32-E72D297353CC}">
              <c16:uniqueId val="{00000004-5650-4C51-B9DD-0DE138B30A04}"/>
            </c:ext>
          </c:extLst>
        </c:ser>
        <c:ser>
          <c:idx val="5"/>
          <c:order val="5"/>
          <c:tx>
            <c:strRef>
              <c:f>'Kommun, förv &gt; sektor, verks'!$H$5</c:f>
              <c:strCache>
                <c:ptCount val="1"/>
                <c:pt idx="0">
                  <c:v>Q1 2019</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'Kommun, förv &gt; sektor, verks'!$B$6:$B$29</c:f>
              <c:strCache>
                <c:ptCount val="1"/>
                <c:pt idx="0">
                  <c:v>Totalt kommunen</c:v>
                </c:pt>
              </c:strCache>
            </c:strRef>
          </c:cat>
          <c:val>
            <c:numRef>
              <c:f>'Kommun, förv &gt; sektor, verks'!$H$6:$H$29</c:f>
              <c:numCache>
                <c:formatCode>0.0</c:formatCode>
                <c:ptCount val="1"/>
                <c:pt idx="0">
                  <c:v>9.5</c:v>
                </c:pt>
              </c:numCache>
            </c:numRef>
          </c:val>
          <c:extLst>
            <c:ext xmlns:c16="http://schemas.microsoft.com/office/drawing/2014/chart" uri="{C3380CC4-5D6E-409C-BE32-E72D297353CC}">
              <c16:uniqueId val="{00000006-5650-4C51-B9DD-0DE138B30A04}"/>
            </c:ext>
          </c:extLst>
        </c:ser>
        <c:ser>
          <c:idx val="0"/>
          <c:order val="6"/>
          <c:tx>
            <c:strRef>
              <c:f>'Kommun, förv &gt; sektor, verks'!$I$5</c:f>
              <c:strCache>
                <c:ptCount val="1"/>
                <c:pt idx="0">
                  <c:v>Q2 2019</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'Kommun, förv &gt; sektor, verks'!$B$6:$B$29</c:f>
              <c:strCache>
                <c:ptCount val="1"/>
                <c:pt idx="0">
                  <c:v>Totalt kommunen</c:v>
                </c:pt>
              </c:strCache>
            </c:strRef>
          </c:cat>
          <c:val>
            <c:numRef>
              <c:f>'Kommun, förv &gt; sektor, verks'!$I$6:$I$29</c:f>
              <c:numCache>
                <c:formatCode>0.0</c:formatCode>
                <c:ptCount val="1"/>
                <c:pt idx="0">
                  <c:v>8.3000000000000007</c:v>
                </c:pt>
              </c:numCache>
            </c:numRef>
          </c:val>
          <c:extLst>
            <c:ext xmlns:c16="http://schemas.microsoft.com/office/drawing/2014/chart" uri="{C3380CC4-5D6E-409C-BE32-E72D297353CC}">
              <c16:uniqueId val="{00000007-5650-4C51-B9DD-0DE138B30A04}"/>
            </c:ext>
          </c:extLst>
        </c:ser>
        <c:ser>
          <c:idx val="7"/>
          <c:order val="7"/>
          <c:tx>
            <c:strRef>
              <c:f>'Kommun, förv &gt; sektor, verks'!$J$5</c:f>
              <c:strCache>
                <c:ptCount val="1"/>
                <c:pt idx="0">
                  <c:v>Q3 !2018!</c:v>
                </c:pt>
              </c:strCache>
            </c:strRef>
          </c:tx>
          <c:spPr>
            <a:noFill/>
            <a:ln w="15875">
              <a:solidFill>
                <a:schemeClr val="accent1"/>
              </a:solidFill>
              <a:prstDash val="dash"/>
            </a:ln>
            <a:effectLst/>
          </c:spPr>
          <c:invertIfNegative val="0"/>
          <c:dLbls>
            <c:delete val="1"/>
          </c:dLbls>
          <c:cat>
            <c:strRef>
              <c:f>'Kommun, förv &gt; sektor, verks'!$B$6:$B$29</c:f>
              <c:strCache>
                <c:ptCount val="1"/>
                <c:pt idx="0">
                  <c:v>Totalt kommunen</c:v>
                </c:pt>
              </c:strCache>
            </c:strRef>
          </c:cat>
          <c:val>
            <c:numRef>
              <c:f>'Kommun, förv &gt; sektor, verks'!$J$6:$J$29</c:f>
              <c:numCache>
                <c:formatCode>0.0</c:formatCode>
                <c:ptCount val="1"/>
                <c:pt idx="0">
                  <c:v>6.8</c:v>
                </c:pt>
              </c:numCache>
            </c:numRef>
          </c:val>
          <c:extLst xmlns:c15="http://schemas.microsoft.com/office/drawing/2012/chart">
            <c:ext xmlns:c16="http://schemas.microsoft.com/office/drawing/2014/chart" uri="{C3380CC4-5D6E-409C-BE32-E72D297353CC}">
              <c16:uniqueId val="{00000008-5650-4C51-B9DD-0DE138B30A04}"/>
            </c:ext>
          </c:extLst>
        </c:ser>
        <c:ser>
          <c:idx val="8"/>
          <c:order val="8"/>
          <c:tx>
            <c:strRef>
              <c:f>'Kommun, förv &gt; sektor, verks'!$K$5</c:f>
              <c:strCache>
                <c:ptCount val="1"/>
                <c:pt idx="0">
                  <c:v>Q4 2019</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'Kommun, förv &gt; sektor, verks'!$B$6:$B$29</c:f>
              <c:strCache>
                <c:ptCount val="1"/>
                <c:pt idx="0">
                  <c:v>Totalt kommunen</c:v>
                </c:pt>
              </c:strCache>
            </c:strRef>
          </c:cat>
          <c:val>
            <c:numRef>
              <c:f>'Kommun, förv &gt; sektor, verks'!$K$6:$K$29</c:f>
              <c:numCache>
                <c:formatCode>0.0</c:formatCode>
                <c:ptCount val="1"/>
                <c:pt idx="0">
                  <c:v>7.73</c:v>
                </c:pt>
              </c:numCache>
            </c:numRef>
          </c:val>
          <c:extLst xmlns:c15="http://schemas.microsoft.com/office/drawing/2012/chart">
            <c:ext xmlns:c16="http://schemas.microsoft.com/office/drawing/2014/chart" uri="{C3380CC4-5D6E-409C-BE32-E72D297353CC}">
              <c16:uniqueId val="{00000009-5650-4C51-B9DD-0DE138B30A04}"/>
            </c:ext>
          </c:extLst>
        </c:ser>
        <c:ser>
          <c:idx val="10"/>
          <c:order val="10"/>
          <c:tx>
            <c:strRef>
              <c:f>'Kommun, förv &gt; sektor, verks'!$M$5</c:f>
              <c:strCache>
                <c:ptCount val="1"/>
                <c:pt idx="0">
                  <c:v>Q1 2020</c:v>
                </c:pt>
              </c:strCache>
            </c:strRef>
          </c:tx>
          <c:spPr>
            <a:solidFill>
              <a:schemeClr val="accent5">
                <a:shade val="9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'Kommun, förv &gt; sektor, verks'!$B$6:$B$29</c:f>
              <c:strCache>
                <c:ptCount val="1"/>
                <c:pt idx="0">
                  <c:v>Totalt kommunen</c:v>
                </c:pt>
              </c:strCache>
            </c:strRef>
          </c:cat>
          <c:val>
            <c:numRef>
              <c:f>'Kommun, förv &gt; sektor, verks'!$M$6:$M$29</c:f>
              <c:numCache>
                <c:formatCode>0.0</c:formatCode>
                <c:ptCount val="1"/>
                <c:pt idx="0">
                  <c:v>9.17</c:v>
                </c:pt>
              </c:numCache>
            </c:numRef>
          </c:val>
          <c:extLst>
            <c:ext xmlns:c16="http://schemas.microsoft.com/office/drawing/2014/chart" uri="{C3380CC4-5D6E-409C-BE32-E72D297353CC}">
              <c16:uniqueId val="{0000000B-5650-4C51-B9DD-0DE138B30A04}"/>
            </c:ext>
          </c:extLst>
        </c:ser>
        <c:ser>
          <c:idx val="11"/>
          <c:order val="11"/>
          <c:tx>
            <c:strRef>
              <c:f>'Kommun, förv &gt; sektor, verks'!$N$5</c:f>
              <c:strCache>
                <c:ptCount val="1"/>
                <c:pt idx="0">
                  <c:v>Q2 2020</c:v>
                </c:pt>
              </c:strCache>
            </c:strRef>
          </c:tx>
          <c:spPr>
            <a:solidFill>
              <a:schemeClr val="accent5">
                <a:shade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'Kommun, förv &gt; sektor, verks'!$B$6:$B$29</c:f>
              <c:strCache>
                <c:ptCount val="1"/>
                <c:pt idx="0">
                  <c:v>Totalt kommunen</c:v>
                </c:pt>
              </c:strCache>
            </c:strRef>
          </c:cat>
          <c:val>
            <c:numRef>
              <c:f>'Kommun, förv &gt; sektor, verks'!$N$6:$N$29</c:f>
              <c:numCache>
                <c:formatCode>0.0</c:formatCode>
                <c:ptCount val="1"/>
                <c:pt idx="0">
                  <c:v>8.59</c:v>
                </c:pt>
              </c:numCache>
            </c:numRef>
          </c:val>
          <c:extLst>
            <c:ext xmlns:c16="http://schemas.microsoft.com/office/drawing/2014/chart" uri="{C3380CC4-5D6E-409C-BE32-E72D297353CC}">
              <c16:uniqueId val="{0000000C-5650-4C51-B9DD-0DE138B30A04}"/>
            </c:ext>
          </c:extLst>
        </c:ser>
        <c:ser>
          <c:idx val="12"/>
          <c:order val="12"/>
          <c:tx>
            <c:strRef>
              <c:f>'Kommun, förv &gt; sektor, verks'!$O$5</c:f>
              <c:strCache>
                <c:ptCount val="1"/>
                <c:pt idx="0">
                  <c:v>Q3 2020 </c:v>
                </c:pt>
              </c:strCache>
            </c:strRef>
          </c:tx>
          <c:spPr>
            <a:solidFill>
              <a:schemeClr val="accent5">
                <a:shade val="8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'Kommun, förv &gt; sektor, verks'!$B$6:$B$29</c:f>
              <c:strCache>
                <c:ptCount val="1"/>
                <c:pt idx="0">
                  <c:v>Totalt kommunen</c:v>
                </c:pt>
              </c:strCache>
            </c:strRef>
          </c:cat>
          <c:val>
            <c:numRef>
              <c:f>'Kommun, förv &gt; sektor, verks'!$O$6:$O$29</c:f>
              <c:numCache>
                <c:formatCode>0.0</c:formatCode>
                <c:ptCount val="1"/>
                <c:pt idx="0">
                  <c:v>7.08</c:v>
                </c:pt>
              </c:numCache>
            </c:numRef>
          </c:val>
          <c:extLst xmlns:c15="http://schemas.microsoft.com/office/drawing/2012/chart">
            <c:ext xmlns:c16="http://schemas.microsoft.com/office/drawing/2014/chart" uri="{C3380CC4-5D6E-409C-BE32-E72D297353CC}">
              <c16:uniqueId val="{0000000D-5650-4C51-B9DD-0DE138B30A04}"/>
            </c:ext>
          </c:extLst>
        </c:ser>
        <c:ser>
          <c:idx val="13"/>
          <c:order val="13"/>
          <c:tx>
            <c:strRef>
              <c:f>'Kommun, förv &gt; sektor, verks'!$P$5</c:f>
              <c:strCache>
                <c:ptCount val="1"/>
                <c:pt idx="0">
                  <c:v>Q4 2020</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'Kommun, förv &gt; sektor, verks'!$B$6:$B$29</c:f>
              <c:strCache>
                <c:ptCount val="1"/>
                <c:pt idx="0">
                  <c:v>Totalt kommunen</c:v>
                </c:pt>
              </c:strCache>
            </c:strRef>
          </c:cat>
          <c:val>
            <c:numRef>
              <c:f>'Kommun, förv &gt; sektor, verks'!$P$6:$P$29</c:f>
              <c:numCache>
                <c:formatCode>0.0</c:formatCode>
                <c:ptCount val="1"/>
                <c:pt idx="0">
                  <c:v>8.43</c:v>
                </c:pt>
              </c:numCache>
            </c:numRef>
          </c:val>
          <c:extLst xmlns:c15="http://schemas.microsoft.com/office/drawing/2012/chart">
            <c:ext xmlns:c16="http://schemas.microsoft.com/office/drawing/2014/chart" uri="{C3380CC4-5D6E-409C-BE32-E72D297353CC}">
              <c16:uniqueId val="{0000000E-5650-4C51-B9DD-0DE138B30A04}"/>
            </c:ext>
          </c:extLst>
        </c:ser>
        <c:ser>
          <c:idx val="15"/>
          <c:order val="15"/>
          <c:tx>
            <c:strRef>
              <c:f>'Kommun, förv &gt; sektor, verks'!$R$5</c:f>
              <c:strCache>
                <c:ptCount val="1"/>
                <c:pt idx="0">
                  <c:v>Q1 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'Kommun, förv &gt; sektor, verks'!$B$6:$B$29</c:f>
              <c:strCache>
                <c:ptCount val="1"/>
                <c:pt idx="0">
                  <c:v>Totalt kommunen</c:v>
                </c:pt>
              </c:strCache>
            </c:strRef>
          </c:cat>
          <c:val>
            <c:numRef>
              <c:f>'Kommun, förv &gt; sektor, verks'!$R$6:$R$29</c:f>
              <c:numCache>
                <c:formatCode>0.0</c:formatCode>
                <c:ptCount val="1"/>
                <c:pt idx="0">
                  <c:v>7.56</c:v>
                </c:pt>
              </c:numCache>
            </c:numRef>
          </c:val>
          <c:extLst xmlns:c15="http://schemas.microsoft.com/office/drawing/2012/chart">
            <c:ext xmlns:c16="http://schemas.microsoft.com/office/drawing/2014/chart" uri="{C3380CC4-5D6E-409C-BE32-E72D297353CC}">
              <c16:uniqueId val="{00000010-5650-4C51-B9DD-0DE138B30A04}"/>
            </c:ext>
          </c:extLst>
        </c:ser>
        <c:ser>
          <c:idx val="16"/>
          <c:order val="16"/>
          <c:tx>
            <c:strRef>
              <c:f>'Kommun, förv &gt; sektor, verks'!$S$5</c:f>
              <c:strCache>
                <c:ptCount val="1"/>
                <c:pt idx="0">
                  <c:v>Q2 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'Kommun, förv &gt; sektor, verks'!$B$6:$B$29</c:f>
              <c:strCache>
                <c:ptCount val="1"/>
                <c:pt idx="0">
                  <c:v>Totalt kommunen</c:v>
                </c:pt>
              </c:strCache>
            </c:strRef>
          </c:cat>
          <c:val>
            <c:numRef>
              <c:f>'Kommun, förv &gt; sektor, verks'!$S$6:$S$29</c:f>
              <c:numCache>
                <c:formatCode>0.0</c:formatCode>
                <c:ptCount val="1"/>
                <c:pt idx="0">
                  <c:v>7.47</c:v>
                </c:pt>
              </c:numCache>
            </c:numRef>
          </c:val>
          <c:extLst xmlns:c15="http://schemas.microsoft.com/office/drawing/2012/chart">
            <c:ext xmlns:c16="http://schemas.microsoft.com/office/drawing/2014/chart" uri="{C3380CC4-5D6E-409C-BE32-E72D297353CC}">
              <c16:uniqueId val="{00000011-5650-4C51-B9DD-0DE138B30A04}"/>
            </c:ext>
          </c:extLst>
        </c:ser>
        <c:ser>
          <c:idx val="17"/>
          <c:order val="17"/>
          <c:tx>
            <c:strRef>
              <c:f>'Kommun, förv &gt; sektor, verks'!$T$5</c:f>
              <c:strCache>
                <c:ptCount val="1"/>
                <c:pt idx="0">
                  <c:v>Q3 2021</c:v>
                </c:pt>
              </c:strCache>
            </c:strRef>
          </c:tx>
          <c:spPr>
            <a:solidFill>
              <a:schemeClr val="accent5">
                <a:shade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'Kommun, förv &gt; sektor, verks'!$B$6:$B$29</c:f>
              <c:strCache>
                <c:ptCount val="1"/>
                <c:pt idx="0">
                  <c:v>Totalt kommunen</c:v>
                </c:pt>
              </c:strCache>
            </c:strRef>
          </c:cat>
          <c:val>
            <c:numRef>
              <c:f>'Kommun, förv &gt; sektor, verks'!$T$6:$T$29</c:f>
              <c:numCache>
                <c:formatCode>General</c:formatCode>
                <c:ptCount val="1"/>
              </c:numCache>
            </c:numRef>
          </c:val>
          <c:extLst xmlns:c15="http://schemas.microsoft.com/office/drawing/2012/chart">
            <c:ext xmlns:c16="http://schemas.microsoft.com/office/drawing/2014/chart" uri="{C3380CC4-5D6E-409C-BE32-E72D297353CC}">
              <c16:uniqueId val="{00000012-5650-4C51-B9DD-0DE138B30A04}"/>
            </c:ext>
          </c:extLst>
        </c:ser>
        <c:ser>
          <c:idx val="18"/>
          <c:order val="18"/>
          <c:tx>
            <c:strRef>
              <c:f>'Kommun, förv &gt; sektor, verks'!$U$5</c:f>
              <c:strCache>
                <c:ptCount val="1"/>
                <c:pt idx="0">
                  <c:v>Q4 2021</c:v>
                </c:pt>
              </c:strCache>
            </c:strRef>
          </c:tx>
          <c:spPr>
            <a:solidFill>
              <a:schemeClr val="accent5">
                <a:shade val="4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'Kommun, förv &gt; sektor, verks'!$B$6:$B$29</c:f>
              <c:strCache>
                <c:ptCount val="1"/>
                <c:pt idx="0">
                  <c:v>Totalt kommunen</c:v>
                </c:pt>
              </c:strCache>
            </c:strRef>
          </c:cat>
          <c:val>
            <c:numRef>
              <c:f>'Kommun, förv &gt; sektor, verks'!$U$6:$U$29</c:f>
              <c:numCache>
                <c:formatCode>0.00</c:formatCode>
                <c:ptCount val="1"/>
              </c:numCache>
            </c:numRef>
          </c:val>
          <c:extLst xmlns:c15="http://schemas.microsoft.com/office/drawing/2012/chart">
            <c:ext xmlns:c16="http://schemas.microsoft.com/office/drawing/2014/chart" uri="{C3380CC4-5D6E-409C-BE32-E72D297353CC}">
              <c16:uniqueId val="{00000013-5650-4C51-B9DD-0DE138B30A04}"/>
            </c:ext>
          </c:extLst>
        </c:ser>
        <c:ser>
          <c:idx val="19"/>
          <c:order val="19"/>
          <c:tx>
            <c:strRef>
              <c:f>'Kommun, förv &gt; sektor, verks'!$V$5</c:f>
              <c:strCache>
                <c:ptCount val="1"/>
                <c:pt idx="0">
                  <c:v>Helår 2021</c:v>
                </c:pt>
              </c:strCache>
            </c:strRef>
          </c:tx>
          <c:spPr>
            <a:solidFill>
              <a:schemeClr val="accent5">
                <a:shade val="3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'Kommun, förv &gt; sektor, verks'!$B$6:$B$29</c:f>
              <c:strCache>
                <c:ptCount val="1"/>
                <c:pt idx="0">
                  <c:v>Totalt kommunen</c:v>
                </c:pt>
              </c:strCache>
            </c:strRef>
          </c:cat>
          <c:val>
            <c:numRef>
              <c:f>'Kommun, förv &gt; sektor, verks'!$V$6:$V$29</c:f>
              <c:numCache>
                <c:formatCode>General</c:formatCode>
                <c:ptCount val="1"/>
              </c:numCache>
            </c:numRef>
          </c:val>
          <c:extLst xmlns:c15="http://schemas.microsoft.com/office/drawing/2012/chart">
            <c:ext xmlns:c16="http://schemas.microsoft.com/office/drawing/2014/chart" uri="{C3380CC4-5D6E-409C-BE32-E72D297353CC}">
              <c16:uniqueId val="{00000014-5650-4C51-B9DD-0DE138B30A04}"/>
            </c:ext>
          </c:extLst>
        </c:ser>
        <c:dLbls>
          <c:dLblPos val="outEnd"/>
          <c:showLegendKey val="0"/>
          <c:showVal val="1"/>
          <c:showCatName val="0"/>
          <c:showSerName val="0"/>
          <c:showPercent val="0"/>
          <c:showBubbleSize val="0"/>
        </c:dLbls>
        <c:gapWidth val="219"/>
        <c:overlap val="-27"/>
        <c:axId val="178038272"/>
        <c:axId val="178039808"/>
        <c:extLst>
          <c:ext xmlns:c15="http://schemas.microsoft.com/office/drawing/2012/chart" uri="{02D57815-91ED-43cb-92C2-25804820EDAC}">
            <c15:filteredBarSeries>
              <c15:ser>
                <c:idx val="4"/>
                <c:order val="4"/>
                <c:tx>
                  <c:strRef>
                    <c:extLst>
                      <c:ext uri="{02D57815-91ED-43cb-92C2-25804820EDAC}">
                        <c15:formulaRef>
                          <c15:sqref>'Kommun, förv &gt; sektor, verks'!$G$5</c15:sqref>
                        </c15:formulaRef>
                      </c:ext>
                    </c:extLst>
                    <c:strCache>
                      <c:ptCount val="1"/>
                      <c:pt idx="0">
                        <c:v>Helår 2018</c:v>
                      </c:pt>
                    </c:strCache>
                  </c:strRef>
                </c:tx>
                <c:spPr>
                  <a:solidFill>
                    <a:schemeClr val="accent3">
                      <a:lumMod val="20000"/>
                      <a:lumOff val="80000"/>
                    </a:schemeClr>
                  </a:solidFill>
                  <a:ln>
                    <a:solidFill>
                      <a:schemeClr val="accent3"/>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'Kommun, förv &gt; sektor, verks'!$B$6:$B$29</c15:sqref>
                        </c15:formulaRef>
                      </c:ext>
                    </c:extLst>
                    <c:strCache>
                      <c:ptCount val="1"/>
                      <c:pt idx="0">
                        <c:v>Totalt kommunen</c:v>
                      </c:pt>
                    </c:strCache>
                  </c:strRef>
                </c:cat>
                <c:val>
                  <c:numRef>
                    <c:extLst>
                      <c:ext uri="{02D57815-91ED-43cb-92C2-25804820EDAC}">
                        <c15:formulaRef>
                          <c15:sqref>'Kommun, förv &gt; sektor, verks'!$G$6:$G$29</c15:sqref>
                        </c15:formulaRef>
                      </c:ext>
                    </c:extLst>
                    <c:numCache>
                      <c:formatCode>General</c:formatCode>
                      <c:ptCount val="1"/>
                      <c:pt idx="0">
                        <c:v>8.1</c:v>
                      </c:pt>
                    </c:numCache>
                  </c:numRef>
                </c:val>
                <c:extLst>
                  <c:ext xmlns:c16="http://schemas.microsoft.com/office/drawing/2014/chart" uri="{C3380CC4-5D6E-409C-BE32-E72D297353CC}">
                    <c16:uniqueId val="{00000005-5650-4C51-B9DD-0DE138B30A04}"/>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'Kommun, förv &gt; sektor, verks'!$L$5</c15:sqref>
                        </c15:formulaRef>
                      </c:ext>
                    </c:extLst>
                    <c:strCache>
                      <c:ptCount val="1"/>
                      <c:pt idx="0">
                        <c:v>Helår 2019</c:v>
                      </c:pt>
                    </c:strCache>
                  </c:strRef>
                </c:tx>
                <c:spPr>
                  <a:solidFill>
                    <a:schemeClr val="accent6">
                      <a:lumMod val="20000"/>
                      <a:lumOff val="80000"/>
                    </a:schemeClr>
                  </a:solidFill>
                  <a:ln>
                    <a:solidFill>
                      <a:schemeClr val="accent6"/>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'Kommun, förv &gt; sektor, verks'!$B$6:$B$29</c15:sqref>
                        </c15:formulaRef>
                      </c:ext>
                    </c:extLst>
                    <c:strCache>
                      <c:ptCount val="1"/>
                      <c:pt idx="0">
                        <c:v>Totalt kommunen</c:v>
                      </c:pt>
                    </c:strCache>
                  </c:strRef>
                </c:cat>
                <c:val>
                  <c:numRef>
                    <c:extLst xmlns:c15="http://schemas.microsoft.com/office/drawing/2012/chart">
                      <c:ext xmlns:c15="http://schemas.microsoft.com/office/drawing/2012/chart" uri="{02D57815-91ED-43cb-92C2-25804820EDAC}">
                        <c15:formulaRef>
                          <c15:sqref>'Kommun, förv &gt; sektor, verks'!$L$6:$L$29</c15:sqref>
                        </c15:formulaRef>
                      </c:ext>
                    </c:extLst>
                    <c:numCache>
                      <c:formatCode>General</c:formatCode>
                      <c:ptCount val="1"/>
                      <c:pt idx="0">
                        <c:v>8.3000000000000007</c:v>
                      </c:pt>
                    </c:numCache>
                  </c:numRef>
                </c:val>
                <c:extLst xmlns:c15="http://schemas.microsoft.com/office/drawing/2012/chart">
                  <c:ext xmlns:c16="http://schemas.microsoft.com/office/drawing/2014/chart" uri="{C3380CC4-5D6E-409C-BE32-E72D297353CC}">
                    <c16:uniqueId val="{0000000A-5650-4C51-B9DD-0DE138B30A04}"/>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'Kommun, förv &gt; sektor, verks'!$Q$5</c15:sqref>
                        </c15:formulaRef>
                      </c:ext>
                    </c:extLst>
                    <c:strCache>
                      <c:ptCount val="1"/>
                      <c:pt idx="0">
                        <c:v>Helår 2020</c:v>
                      </c:pt>
                    </c:strCache>
                  </c:strRef>
                </c:tx>
                <c:spPr>
                  <a:solidFill>
                    <a:schemeClr val="accent5">
                      <a:lumMod val="20000"/>
                      <a:lumOff val="80000"/>
                    </a:schemeClr>
                  </a:solidFill>
                  <a:ln>
                    <a:solidFill>
                      <a:schemeClr val="accent5"/>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'Kommun, förv &gt; sektor, verks'!$B$6:$B$29</c15:sqref>
                        </c15:formulaRef>
                      </c:ext>
                    </c:extLst>
                    <c:strCache>
                      <c:ptCount val="1"/>
                      <c:pt idx="0">
                        <c:v>Totalt kommunen</c:v>
                      </c:pt>
                    </c:strCache>
                  </c:strRef>
                </c:cat>
                <c:val>
                  <c:numRef>
                    <c:extLst xmlns:c15="http://schemas.microsoft.com/office/drawing/2012/chart">
                      <c:ext xmlns:c15="http://schemas.microsoft.com/office/drawing/2012/chart" uri="{02D57815-91ED-43cb-92C2-25804820EDAC}">
                        <c15:formulaRef>
                          <c15:sqref>'Kommun, förv &gt; sektor, verks'!$Q$6:$Q$29</c15:sqref>
                        </c15:formulaRef>
                      </c:ext>
                    </c:extLst>
                    <c:numCache>
                      <c:formatCode>0.0</c:formatCode>
                      <c:ptCount val="1"/>
                      <c:pt idx="0">
                        <c:v>8.58</c:v>
                      </c:pt>
                    </c:numCache>
                  </c:numRef>
                </c:val>
                <c:extLst xmlns:c15="http://schemas.microsoft.com/office/drawing/2012/chart">
                  <c:ext xmlns:c16="http://schemas.microsoft.com/office/drawing/2014/chart" uri="{C3380CC4-5D6E-409C-BE32-E72D297353CC}">
                    <c16:uniqueId val="{0000000F-5650-4C51-B9DD-0DE138B30A04}"/>
                  </c:ext>
                </c:extLst>
              </c15:ser>
            </c15:filteredBarSeries>
          </c:ext>
        </c:extLst>
      </c:barChart>
      <c:catAx>
        <c:axId val="178038272"/>
        <c:scaling>
          <c:orientation val="minMax"/>
        </c:scaling>
        <c:delete val="1"/>
        <c:axPos val="b"/>
        <c:numFmt formatCode="General" sourceLinked="1"/>
        <c:majorTickMark val="out"/>
        <c:minorTickMark val="none"/>
        <c:tickLblPos val="nextTo"/>
        <c:crossAx val="178039808"/>
        <c:crosses val="autoZero"/>
        <c:auto val="1"/>
        <c:lblAlgn val="ctr"/>
        <c:lblOffset val="100"/>
        <c:noMultiLvlLbl val="0"/>
      </c:catAx>
      <c:valAx>
        <c:axId val="178039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sv-SE" sz="1100"/>
                  <a:t>Sjukfrånvaro %</a:t>
                </a:r>
              </a:p>
            </c:rich>
          </c:tx>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178038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dirty="0" smtClean="0"/>
              <a:t>Bildning och omsorg i ett längre perspektiv, 2018-2021</a:t>
            </a:r>
            <a:endParaRPr lang="sv-SE" dirty="0"/>
          </a:p>
        </c:rich>
      </c:tx>
      <c:layout>
        <c:manualLayout>
          <c:xMode val="edge"/>
          <c:yMode val="edge"/>
          <c:x val="0.18622939500996774"/>
          <c:y val="2.272025553592504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2"/>
          <c:order val="0"/>
          <c:tx>
            <c:strRef>
              <c:f>'Kommun, förv &gt; sektor, verks'!$C$5</c:f>
              <c:strCache>
                <c:ptCount val="1"/>
                <c:pt idx="0">
                  <c:v>Q1 2018</c:v>
                </c:pt>
              </c:strCache>
            </c:strRef>
          </c:tx>
          <c:spPr>
            <a:solidFill>
              <a:schemeClr val="accent3"/>
            </a:solidFill>
            <a:ln>
              <a:noFill/>
            </a:ln>
            <a:effectLst/>
          </c:spPr>
          <c:invertIfNegative val="0"/>
          <c:cat>
            <c:strRef>
              <c:f>'Kommun, förv &gt; sektor, verks'!$B$6:$B$29</c:f>
              <c:strCache>
                <c:ptCount val="2"/>
                <c:pt idx="0">
                  <c:v>Barn- och utbildning &gt; Sektor bildning</c:v>
                </c:pt>
                <c:pt idx="1">
                  <c:v>Socialförvaltningen &gt; Sektor omsorg</c:v>
                </c:pt>
              </c:strCache>
            </c:strRef>
          </c:cat>
          <c:val>
            <c:numRef>
              <c:f>'Kommun, förv &gt; sektor, verks'!$C$6:$C$29</c:f>
              <c:numCache>
                <c:formatCode>General</c:formatCode>
                <c:ptCount val="2"/>
                <c:pt idx="0">
                  <c:v>7.9</c:v>
                </c:pt>
                <c:pt idx="1">
                  <c:v>11</c:v>
                </c:pt>
              </c:numCache>
            </c:numRef>
          </c:val>
          <c:extLst xmlns:c15="http://schemas.microsoft.com/office/drawing/2012/chart">
            <c:ext xmlns:c16="http://schemas.microsoft.com/office/drawing/2014/chart" uri="{C3380CC4-5D6E-409C-BE32-E72D297353CC}">
              <c16:uniqueId val="{00000000-069F-47F2-AED0-38FC886E1542}"/>
            </c:ext>
          </c:extLst>
        </c:ser>
        <c:ser>
          <c:idx val="3"/>
          <c:order val="1"/>
          <c:tx>
            <c:strRef>
              <c:f>'Kommun, förv &gt; sektor, verks'!$D$5</c:f>
              <c:strCache>
                <c:ptCount val="1"/>
                <c:pt idx="0">
                  <c:v>Q2 2018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'Kommun, förv &gt; sektor, verks'!$B$6:$B$29</c:f>
              <c:strCache>
                <c:ptCount val="2"/>
                <c:pt idx="0">
                  <c:v>Barn- och utbildning &gt; Sektor bildning</c:v>
                </c:pt>
                <c:pt idx="1">
                  <c:v>Socialförvaltningen &gt; Sektor omsorg</c:v>
                </c:pt>
              </c:strCache>
            </c:strRef>
          </c:cat>
          <c:val>
            <c:numRef>
              <c:f>'Kommun, förv &gt; sektor, verks'!$D$6:$D$29</c:f>
              <c:numCache>
                <c:formatCode>General</c:formatCode>
                <c:ptCount val="2"/>
                <c:pt idx="0">
                  <c:v>5.9</c:v>
                </c:pt>
                <c:pt idx="1">
                  <c:v>8.6999999999999993</c:v>
                </c:pt>
              </c:numCache>
            </c:numRef>
          </c:val>
          <c:extLst xmlns:c15="http://schemas.microsoft.com/office/drawing/2012/chart">
            <c:ext xmlns:c16="http://schemas.microsoft.com/office/drawing/2014/chart" uri="{C3380CC4-5D6E-409C-BE32-E72D297353CC}">
              <c16:uniqueId val="{00000001-069F-47F2-AED0-38FC886E1542}"/>
            </c:ext>
          </c:extLst>
        </c:ser>
        <c:ser>
          <c:idx val="6"/>
          <c:order val="2"/>
          <c:tx>
            <c:strRef>
              <c:f>'Kommun, förv &gt; sektor, verks'!$E$5</c:f>
              <c:strCache>
                <c:ptCount val="1"/>
                <c:pt idx="0">
                  <c:v>Q3 2018</c:v>
                </c:pt>
              </c:strCache>
            </c:strRef>
          </c:tx>
          <c:spPr>
            <a:solidFill>
              <a:schemeClr val="accent3"/>
            </a:solidFill>
            <a:ln>
              <a:noFill/>
            </a:ln>
            <a:effectLst/>
          </c:spPr>
          <c:invertIfNegative val="0"/>
          <c:cat>
            <c:strRef>
              <c:f>'Kommun, förv &gt; sektor, verks'!$B$6:$B$29</c:f>
              <c:strCache>
                <c:ptCount val="2"/>
                <c:pt idx="0">
                  <c:v>Barn- och utbildning &gt; Sektor bildning</c:v>
                </c:pt>
                <c:pt idx="1">
                  <c:v>Socialförvaltningen &gt; Sektor omsorg</c:v>
                </c:pt>
              </c:strCache>
            </c:strRef>
          </c:cat>
          <c:val>
            <c:numRef>
              <c:f>'Kommun, förv &gt; sektor, verks'!$E$6:$E$29</c:f>
              <c:numCache>
                <c:formatCode>General</c:formatCode>
                <c:ptCount val="2"/>
                <c:pt idx="0">
                  <c:v>5.6</c:v>
                </c:pt>
                <c:pt idx="1">
                  <c:v>8.1</c:v>
                </c:pt>
              </c:numCache>
            </c:numRef>
          </c:val>
          <c:extLst xmlns:c15="http://schemas.microsoft.com/office/drawing/2012/chart">
            <c:ext xmlns:c16="http://schemas.microsoft.com/office/drawing/2014/chart" uri="{C3380CC4-5D6E-409C-BE32-E72D297353CC}">
              <c16:uniqueId val="{00000002-069F-47F2-AED0-38FC886E1542}"/>
            </c:ext>
          </c:extLst>
        </c:ser>
        <c:ser>
          <c:idx val="4"/>
          <c:order val="3"/>
          <c:tx>
            <c:strRef>
              <c:f>'Kommun, förv &gt; sektor, verks'!$F$5</c:f>
              <c:strCache>
                <c:ptCount val="1"/>
                <c:pt idx="0">
                  <c:v>Q4 2018</c:v>
                </c:pt>
              </c:strCache>
            </c:strRef>
          </c:tx>
          <c:spPr>
            <a:solidFill>
              <a:schemeClr val="accent3"/>
            </a:solidFill>
            <a:ln>
              <a:solidFill>
                <a:schemeClr val="accent1"/>
              </a:solidFill>
            </a:ln>
            <a:effectLst/>
          </c:spPr>
          <c:invertIfNegative val="0"/>
          <c:cat>
            <c:strRef>
              <c:f>'Kommun, förv &gt; sektor, verks'!$B$6:$B$29</c:f>
              <c:strCache>
                <c:ptCount val="2"/>
                <c:pt idx="0">
                  <c:v>Barn- och utbildning &gt; Sektor bildning</c:v>
                </c:pt>
                <c:pt idx="1">
                  <c:v>Socialförvaltningen &gt; Sektor omsorg</c:v>
                </c:pt>
              </c:strCache>
            </c:strRef>
          </c:cat>
          <c:val>
            <c:numRef>
              <c:f>'Kommun, förv &gt; sektor, verks'!$F$6:$F$29</c:f>
              <c:numCache>
                <c:formatCode>General</c:formatCode>
                <c:ptCount val="2"/>
                <c:pt idx="0">
                  <c:v>7.6</c:v>
                </c:pt>
                <c:pt idx="1">
                  <c:v>10.6</c:v>
                </c:pt>
              </c:numCache>
            </c:numRef>
          </c:val>
          <c:extLst xmlns:c15="http://schemas.microsoft.com/office/drawing/2012/chart">
            <c:ext xmlns:c16="http://schemas.microsoft.com/office/drawing/2014/chart" uri="{C3380CC4-5D6E-409C-BE32-E72D297353CC}">
              <c16:uniqueId val="{00000003-069F-47F2-AED0-38FC886E1542}"/>
            </c:ext>
          </c:extLst>
        </c:ser>
        <c:ser>
          <c:idx val="5"/>
          <c:order val="5"/>
          <c:tx>
            <c:strRef>
              <c:f>'Kommun, förv &gt; sektor, verks'!$H$5</c:f>
              <c:strCache>
                <c:ptCount val="1"/>
                <c:pt idx="0">
                  <c:v>Q1 2019</c:v>
                </c:pt>
              </c:strCache>
            </c:strRef>
          </c:tx>
          <c:spPr>
            <a:solidFill>
              <a:schemeClr val="accent6"/>
            </a:solidFill>
            <a:ln>
              <a:noFill/>
            </a:ln>
            <a:effectLst/>
          </c:spPr>
          <c:invertIfNegative val="0"/>
          <c:cat>
            <c:strRef>
              <c:f>'Kommun, förv &gt; sektor, verks'!$B$6:$B$29</c:f>
              <c:strCache>
                <c:ptCount val="2"/>
                <c:pt idx="0">
                  <c:v>Barn- och utbildning &gt; Sektor bildning</c:v>
                </c:pt>
                <c:pt idx="1">
                  <c:v>Socialförvaltningen &gt; Sektor omsorg</c:v>
                </c:pt>
              </c:strCache>
            </c:strRef>
          </c:cat>
          <c:val>
            <c:numRef>
              <c:f>'Kommun, förv &gt; sektor, verks'!$H$6:$H$29</c:f>
              <c:numCache>
                <c:formatCode>0.0</c:formatCode>
                <c:ptCount val="2"/>
                <c:pt idx="0">
                  <c:v>8.1</c:v>
                </c:pt>
                <c:pt idx="1">
                  <c:v>11.5</c:v>
                </c:pt>
              </c:numCache>
            </c:numRef>
          </c:val>
          <c:extLst xmlns:c15="http://schemas.microsoft.com/office/drawing/2012/chart">
            <c:ext xmlns:c16="http://schemas.microsoft.com/office/drawing/2014/chart" uri="{C3380CC4-5D6E-409C-BE32-E72D297353CC}">
              <c16:uniqueId val="{00000005-069F-47F2-AED0-38FC886E1542}"/>
            </c:ext>
          </c:extLst>
        </c:ser>
        <c:ser>
          <c:idx val="0"/>
          <c:order val="6"/>
          <c:tx>
            <c:strRef>
              <c:f>'Kommun, förv &gt; sektor, verks'!$I$5</c:f>
              <c:strCache>
                <c:ptCount val="1"/>
                <c:pt idx="0">
                  <c:v>Q2 2019</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'Kommun, förv &gt; sektor, verks'!$B$6:$B$29</c:f>
              <c:strCache>
                <c:ptCount val="2"/>
                <c:pt idx="0">
                  <c:v>Barn- och utbildning &gt; Sektor bildning</c:v>
                </c:pt>
                <c:pt idx="1">
                  <c:v>Socialförvaltningen &gt; Sektor omsorg</c:v>
                </c:pt>
              </c:strCache>
            </c:strRef>
          </c:cat>
          <c:val>
            <c:numRef>
              <c:f>'Kommun, förv &gt; sektor, verks'!$I$6:$I$29</c:f>
              <c:numCache>
                <c:formatCode>0.0</c:formatCode>
                <c:ptCount val="2"/>
                <c:pt idx="0">
                  <c:v>7.1</c:v>
                </c:pt>
                <c:pt idx="1">
                  <c:v>11</c:v>
                </c:pt>
              </c:numCache>
            </c:numRef>
          </c:val>
          <c:extLst xmlns:c15="http://schemas.microsoft.com/office/drawing/2012/chart">
            <c:ext xmlns:c16="http://schemas.microsoft.com/office/drawing/2014/chart" uri="{C3380CC4-5D6E-409C-BE32-E72D297353CC}">
              <c16:uniqueId val="{00000006-069F-47F2-AED0-38FC886E1542}"/>
            </c:ext>
          </c:extLst>
        </c:ser>
        <c:ser>
          <c:idx val="7"/>
          <c:order val="7"/>
          <c:tx>
            <c:strRef>
              <c:f>'Kommun, förv &gt; sektor, verks'!$J$5</c:f>
              <c:strCache>
                <c:ptCount val="1"/>
                <c:pt idx="0">
                  <c:v>Q3 !2018!</c:v>
                </c:pt>
              </c:strCache>
            </c:strRef>
          </c:tx>
          <c:spPr>
            <a:noFill/>
            <a:ln w="12700">
              <a:solidFill>
                <a:schemeClr val="accent1"/>
              </a:solidFill>
              <a:prstDash val="sysDash"/>
            </a:ln>
            <a:effectLst/>
          </c:spPr>
          <c:invertIfNegative val="0"/>
          <c:cat>
            <c:strRef>
              <c:f>'Kommun, förv &gt; sektor, verks'!$B$6:$B$29</c:f>
              <c:strCache>
                <c:ptCount val="2"/>
                <c:pt idx="0">
                  <c:v>Barn- och utbildning &gt; Sektor bildning</c:v>
                </c:pt>
                <c:pt idx="1">
                  <c:v>Socialförvaltningen &gt; Sektor omsorg</c:v>
                </c:pt>
              </c:strCache>
            </c:strRef>
          </c:cat>
          <c:val>
            <c:numRef>
              <c:f>'Kommun, förv &gt; sektor, verks'!$J$6:$J$29</c:f>
              <c:numCache>
                <c:formatCode>0.0</c:formatCode>
                <c:ptCount val="2"/>
                <c:pt idx="0">
                  <c:v>5.6</c:v>
                </c:pt>
                <c:pt idx="1">
                  <c:v>8.1</c:v>
                </c:pt>
              </c:numCache>
            </c:numRef>
          </c:val>
          <c:extLst xmlns:c15="http://schemas.microsoft.com/office/drawing/2012/chart">
            <c:ext xmlns:c16="http://schemas.microsoft.com/office/drawing/2014/chart" uri="{C3380CC4-5D6E-409C-BE32-E72D297353CC}">
              <c16:uniqueId val="{00000007-069F-47F2-AED0-38FC886E1542}"/>
            </c:ext>
          </c:extLst>
        </c:ser>
        <c:ser>
          <c:idx val="8"/>
          <c:order val="8"/>
          <c:tx>
            <c:strRef>
              <c:f>'Kommun, förv &gt; sektor, verks'!$K$5</c:f>
              <c:strCache>
                <c:ptCount val="1"/>
                <c:pt idx="0">
                  <c:v>Q4 2019</c:v>
                </c:pt>
              </c:strCache>
            </c:strRef>
          </c:tx>
          <c:spPr>
            <a:solidFill>
              <a:schemeClr val="accent6"/>
            </a:solidFill>
            <a:ln>
              <a:noFill/>
            </a:ln>
            <a:effectLst/>
          </c:spPr>
          <c:invertIfNegative val="0"/>
          <c:cat>
            <c:strRef>
              <c:f>'Kommun, förv &gt; sektor, verks'!$B$6:$B$29</c:f>
              <c:strCache>
                <c:ptCount val="2"/>
                <c:pt idx="0">
                  <c:v>Barn- och utbildning &gt; Sektor bildning</c:v>
                </c:pt>
                <c:pt idx="1">
                  <c:v>Socialförvaltningen &gt; Sektor omsorg</c:v>
                </c:pt>
              </c:strCache>
            </c:strRef>
          </c:cat>
          <c:val>
            <c:numRef>
              <c:f>'Kommun, förv &gt; sektor, verks'!$K$6:$K$29</c:f>
              <c:numCache>
                <c:formatCode>0.0</c:formatCode>
                <c:ptCount val="2"/>
                <c:pt idx="0">
                  <c:v>7.1</c:v>
                </c:pt>
                <c:pt idx="1">
                  <c:v>9.11</c:v>
                </c:pt>
              </c:numCache>
            </c:numRef>
          </c:val>
          <c:extLst xmlns:c15="http://schemas.microsoft.com/office/drawing/2012/chart">
            <c:ext xmlns:c16="http://schemas.microsoft.com/office/drawing/2014/chart" uri="{C3380CC4-5D6E-409C-BE32-E72D297353CC}">
              <c16:uniqueId val="{00000008-069F-47F2-AED0-38FC886E1542}"/>
            </c:ext>
          </c:extLst>
        </c:ser>
        <c:ser>
          <c:idx val="10"/>
          <c:order val="10"/>
          <c:tx>
            <c:strRef>
              <c:f>'Kommun, förv &gt; sektor, verks'!$M$5</c:f>
              <c:strCache>
                <c:ptCount val="1"/>
                <c:pt idx="0">
                  <c:v>Q1 2020</c:v>
                </c:pt>
              </c:strCache>
            </c:strRef>
          </c:tx>
          <c:spPr>
            <a:solidFill>
              <a:schemeClr val="accent5"/>
            </a:solidFill>
            <a:ln>
              <a:noFill/>
            </a:ln>
            <a:effectLst/>
          </c:spPr>
          <c:invertIfNegative val="0"/>
          <c:cat>
            <c:strRef>
              <c:f>'Kommun, förv &gt; sektor, verks'!$B$6:$B$29</c:f>
              <c:strCache>
                <c:ptCount val="2"/>
                <c:pt idx="0">
                  <c:v>Barn- och utbildning &gt; Sektor bildning</c:v>
                </c:pt>
                <c:pt idx="1">
                  <c:v>Socialförvaltningen &gt; Sektor omsorg</c:v>
                </c:pt>
              </c:strCache>
            </c:strRef>
          </c:cat>
          <c:val>
            <c:numRef>
              <c:f>'Kommun, förv &gt; sektor, verks'!$M$6:$M$29</c:f>
              <c:numCache>
                <c:formatCode>0.0</c:formatCode>
                <c:ptCount val="2"/>
                <c:pt idx="0">
                  <c:v>8.5399999999999991</c:v>
                </c:pt>
                <c:pt idx="1">
                  <c:v>10.210000000000001</c:v>
                </c:pt>
              </c:numCache>
            </c:numRef>
          </c:val>
          <c:extLst xmlns:c15="http://schemas.microsoft.com/office/drawing/2012/chart">
            <c:ext xmlns:c16="http://schemas.microsoft.com/office/drawing/2014/chart" uri="{C3380CC4-5D6E-409C-BE32-E72D297353CC}">
              <c16:uniqueId val="{0000000A-069F-47F2-AED0-38FC886E1542}"/>
            </c:ext>
          </c:extLst>
        </c:ser>
        <c:ser>
          <c:idx val="11"/>
          <c:order val="11"/>
          <c:tx>
            <c:strRef>
              <c:f>'Kommun, förv &gt; sektor, verks'!$N$5</c:f>
              <c:strCache>
                <c:ptCount val="1"/>
                <c:pt idx="0">
                  <c:v>Q2 2020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'Kommun, förv &gt; sektor, verks'!$B$6:$B$29</c:f>
              <c:strCache>
                <c:ptCount val="2"/>
                <c:pt idx="0">
                  <c:v>Barn- och utbildning &gt; Sektor bildning</c:v>
                </c:pt>
                <c:pt idx="1">
                  <c:v>Socialförvaltningen &gt; Sektor omsorg</c:v>
                </c:pt>
              </c:strCache>
            </c:strRef>
          </c:cat>
          <c:val>
            <c:numRef>
              <c:f>'Kommun, förv &gt; sektor, verks'!$N$6:$N$29</c:f>
              <c:numCache>
                <c:formatCode>0.0</c:formatCode>
                <c:ptCount val="2"/>
                <c:pt idx="0">
                  <c:v>7.59</c:v>
                </c:pt>
                <c:pt idx="1">
                  <c:v>10.99</c:v>
                </c:pt>
              </c:numCache>
            </c:numRef>
          </c:val>
          <c:extLst xmlns:c15="http://schemas.microsoft.com/office/drawing/2012/chart">
            <c:ext xmlns:c16="http://schemas.microsoft.com/office/drawing/2014/chart" uri="{C3380CC4-5D6E-409C-BE32-E72D297353CC}">
              <c16:uniqueId val="{0000000B-069F-47F2-AED0-38FC886E1542}"/>
            </c:ext>
          </c:extLst>
        </c:ser>
        <c:ser>
          <c:idx val="12"/>
          <c:order val="12"/>
          <c:tx>
            <c:strRef>
              <c:f>'Kommun, förv &gt; sektor, verks'!$O$5</c:f>
              <c:strCache>
                <c:ptCount val="1"/>
                <c:pt idx="0">
                  <c:v>Q3 2020 </c:v>
                </c:pt>
              </c:strCache>
            </c:strRef>
          </c:tx>
          <c:spPr>
            <a:solidFill>
              <a:schemeClr val="accent5"/>
            </a:solidFill>
            <a:ln>
              <a:noFill/>
            </a:ln>
            <a:effectLst/>
          </c:spPr>
          <c:invertIfNegative val="0"/>
          <c:cat>
            <c:strRef>
              <c:f>'Kommun, förv &gt; sektor, verks'!$B$6:$B$29</c:f>
              <c:strCache>
                <c:ptCount val="2"/>
                <c:pt idx="0">
                  <c:v>Barn- och utbildning &gt; Sektor bildning</c:v>
                </c:pt>
                <c:pt idx="1">
                  <c:v>Socialförvaltningen &gt; Sektor omsorg</c:v>
                </c:pt>
              </c:strCache>
            </c:strRef>
          </c:cat>
          <c:val>
            <c:numRef>
              <c:f>'Kommun, förv &gt; sektor, verks'!$O$6:$O$29</c:f>
              <c:numCache>
                <c:formatCode>0.0</c:formatCode>
                <c:ptCount val="2"/>
                <c:pt idx="0">
                  <c:v>7.43</c:v>
                </c:pt>
                <c:pt idx="1">
                  <c:v>7.77</c:v>
                </c:pt>
              </c:numCache>
            </c:numRef>
          </c:val>
          <c:extLst xmlns:c15="http://schemas.microsoft.com/office/drawing/2012/chart">
            <c:ext xmlns:c16="http://schemas.microsoft.com/office/drawing/2014/chart" uri="{C3380CC4-5D6E-409C-BE32-E72D297353CC}">
              <c16:uniqueId val="{0000000C-069F-47F2-AED0-38FC886E1542}"/>
            </c:ext>
          </c:extLst>
        </c:ser>
        <c:ser>
          <c:idx val="13"/>
          <c:order val="13"/>
          <c:tx>
            <c:strRef>
              <c:f>'Kommun, förv &gt; sektor, verks'!$P$5</c:f>
              <c:strCache>
                <c:ptCount val="1"/>
                <c:pt idx="0">
                  <c:v>Q4 2020</c:v>
                </c:pt>
              </c:strCache>
            </c:strRef>
          </c:tx>
          <c:spPr>
            <a:solidFill>
              <a:schemeClr val="accent5"/>
            </a:solidFill>
            <a:ln>
              <a:noFill/>
            </a:ln>
            <a:effectLst/>
          </c:spPr>
          <c:invertIfNegative val="0"/>
          <c:cat>
            <c:strRef>
              <c:f>'Kommun, förv &gt; sektor, verks'!$B$6:$B$29</c:f>
              <c:strCache>
                <c:ptCount val="2"/>
                <c:pt idx="0">
                  <c:v>Barn- och utbildning &gt; Sektor bildning</c:v>
                </c:pt>
                <c:pt idx="1">
                  <c:v>Socialförvaltningen &gt; Sektor omsorg</c:v>
                </c:pt>
              </c:strCache>
            </c:strRef>
          </c:cat>
          <c:val>
            <c:numRef>
              <c:f>'Kommun, förv &gt; sektor, verks'!$P$6:$P$29</c:f>
              <c:numCache>
                <c:formatCode>0.0</c:formatCode>
                <c:ptCount val="2"/>
                <c:pt idx="0">
                  <c:v>8.1999999999999993</c:v>
                </c:pt>
                <c:pt idx="1">
                  <c:v>9.61</c:v>
                </c:pt>
              </c:numCache>
            </c:numRef>
          </c:val>
          <c:extLst xmlns:c15="http://schemas.microsoft.com/office/drawing/2012/chart">
            <c:ext xmlns:c16="http://schemas.microsoft.com/office/drawing/2014/chart" uri="{C3380CC4-5D6E-409C-BE32-E72D297353CC}">
              <c16:uniqueId val="{0000000D-069F-47F2-AED0-38FC886E1542}"/>
            </c:ext>
          </c:extLst>
        </c:ser>
        <c:ser>
          <c:idx val="14"/>
          <c:order val="15"/>
          <c:tx>
            <c:strRef>
              <c:f>'Kommun, förv &gt; sektor, verks'!$R$5</c:f>
              <c:strCache>
                <c:ptCount val="1"/>
                <c:pt idx="0">
                  <c:v>Q1 2021</c:v>
                </c:pt>
              </c:strCache>
            </c:strRef>
          </c:tx>
          <c:spPr>
            <a:solidFill>
              <a:schemeClr val="accent2"/>
            </a:solidFill>
            <a:ln>
              <a:noFill/>
            </a:ln>
            <a:effectLst/>
          </c:spPr>
          <c:invertIfNegative val="0"/>
          <c:cat>
            <c:strRef>
              <c:f>'Kommun, förv &gt; sektor, verks'!$B$6:$B$29</c:f>
              <c:strCache>
                <c:ptCount val="2"/>
                <c:pt idx="0">
                  <c:v>Barn- och utbildning &gt; Sektor bildning</c:v>
                </c:pt>
                <c:pt idx="1">
                  <c:v>Socialförvaltningen &gt; Sektor omsorg</c:v>
                </c:pt>
              </c:strCache>
            </c:strRef>
          </c:cat>
          <c:val>
            <c:numRef>
              <c:f>'Kommun, förv &gt; sektor, verks'!$R$6:$R$29</c:f>
              <c:numCache>
                <c:formatCode>0.0</c:formatCode>
                <c:ptCount val="2"/>
                <c:pt idx="0">
                  <c:v>6.42</c:v>
                </c:pt>
                <c:pt idx="1">
                  <c:v>10.220000000000001</c:v>
                </c:pt>
              </c:numCache>
            </c:numRef>
          </c:val>
          <c:extLst xmlns:c15="http://schemas.microsoft.com/office/drawing/2012/chart">
            <c:ext xmlns:c16="http://schemas.microsoft.com/office/drawing/2014/chart" uri="{C3380CC4-5D6E-409C-BE32-E72D297353CC}">
              <c16:uniqueId val="{0000000F-069F-47F2-AED0-38FC886E1542}"/>
            </c:ext>
          </c:extLst>
        </c:ser>
        <c:ser>
          <c:idx val="15"/>
          <c:order val="16"/>
          <c:tx>
            <c:strRef>
              <c:f>'Kommun, förv &gt; sektor, verks'!$S$5</c:f>
              <c:strCache>
                <c:ptCount val="1"/>
                <c:pt idx="0">
                  <c:v>Q2 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'Kommun, förv &gt; sektor, verks'!$B$6:$B$29</c:f>
              <c:strCache>
                <c:ptCount val="2"/>
                <c:pt idx="0">
                  <c:v>Barn- och utbildning &gt; Sektor bildning</c:v>
                </c:pt>
                <c:pt idx="1">
                  <c:v>Socialförvaltningen &gt; Sektor omsorg</c:v>
                </c:pt>
              </c:strCache>
            </c:strRef>
          </c:cat>
          <c:val>
            <c:numRef>
              <c:f>'Kommun, förv &gt; sektor, verks'!$S$6:$S$29</c:f>
              <c:numCache>
                <c:formatCode>0.0</c:formatCode>
                <c:ptCount val="2"/>
                <c:pt idx="0">
                  <c:v>7.5</c:v>
                </c:pt>
                <c:pt idx="1">
                  <c:v>8.5299999999999994</c:v>
                </c:pt>
              </c:numCache>
            </c:numRef>
          </c:val>
          <c:extLst xmlns:c15="http://schemas.microsoft.com/office/drawing/2012/chart">
            <c:ext xmlns:c16="http://schemas.microsoft.com/office/drawing/2014/chart" uri="{C3380CC4-5D6E-409C-BE32-E72D297353CC}">
              <c16:uniqueId val="{00000010-069F-47F2-AED0-38FC886E1542}"/>
            </c:ext>
          </c:extLst>
        </c:ser>
        <c:dLbls>
          <c:showLegendKey val="0"/>
          <c:showVal val="0"/>
          <c:showCatName val="0"/>
          <c:showSerName val="0"/>
          <c:showPercent val="0"/>
          <c:showBubbleSize val="0"/>
        </c:dLbls>
        <c:gapWidth val="219"/>
        <c:overlap val="-27"/>
        <c:axId val="178038272"/>
        <c:axId val="178039808"/>
        <c:extLst>
          <c:ext xmlns:c15="http://schemas.microsoft.com/office/drawing/2012/chart" uri="{02D57815-91ED-43cb-92C2-25804820EDAC}">
            <c15:filteredBarSeries>
              <c15:ser>
                <c:idx val="1"/>
                <c:order val="4"/>
                <c:tx>
                  <c:strRef>
                    <c:extLst>
                      <c:ext uri="{02D57815-91ED-43cb-92C2-25804820EDAC}">
                        <c15:formulaRef>
                          <c15:sqref>'Kommun, förv &gt; sektor, verks'!$G$5</c15:sqref>
                        </c15:formulaRef>
                      </c:ext>
                    </c:extLst>
                    <c:strCache>
                      <c:ptCount val="1"/>
                      <c:pt idx="0">
                        <c:v>Helår 2018</c:v>
                      </c:pt>
                    </c:strCache>
                  </c:strRef>
                </c:tx>
                <c:spPr>
                  <a:solidFill>
                    <a:schemeClr val="accent3">
                      <a:lumMod val="20000"/>
                      <a:lumOff val="80000"/>
                    </a:schemeClr>
                  </a:solidFill>
                  <a:ln>
                    <a:solidFill>
                      <a:schemeClr val="accent3"/>
                    </a:solidFill>
                  </a:ln>
                  <a:effectLst/>
                </c:spPr>
                <c:invertIfNegative val="0"/>
                <c:cat>
                  <c:strRef>
                    <c:extLst>
                      <c:ext uri="{02D57815-91ED-43cb-92C2-25804820EDAC}">
                        <c15:formulaRef>
                          <c15:sqref>'Kommun, förv &gt; sektor, verks'!$B$6:$B$29</c15:sqref>
                        </c15:formulaRef>
                      </c:ext>
                    </c:extLst>
                    <c:strCache>
                      <c:ptCount val="2"/>
                      <c:pt idx="0">
                        <c:v>Barn- och utbildning &gt; Sektor bildning</c:v>
                      </c:pt>
                      <c:pt idx="1">
                        <c:v>Socialförvaltningen &gt; Sektor omsorg</c:v>
                      </c:pt>
                    </c:strCache>
                  </c:strRef>
                </c:cat>
                <c:val>
                  <c:numRef>
                    <c:extLst>
                      <c:ext uri="{02D57815-91ED-43cb-92C2-25804820EDAC}">
                        <c15:formulaRef>
                          <c15:sqref>'Kommun, förv &gt; sektor, verks'!$G$6:$G$29</c15:sqref>
                        </c15:formulaRef>
                      </c:ext>
                    </c:extLst>
                    <c:numCache>
                      <c:formatCode>General</c:formatCode>
                      <c:ptCount val="2"/>
                      <c:pt idx="0">
                        <c:v>6.8</c:v>
                      </c:pt>
                      <c:pt idx="1">
                        <c:v>9.6</c:v>
                      </c:pt>
                    </c:numCache>
                  </c:numRef>
                </c:val>
                <c:extLst>
                  <c:ext xmlns:c16="http://schemas.microsoft.com/office/drawing/2014/chart" uri="{C3380CC4-5D6E-409C-BE32-E72D297353CC}">
                    <c16:uniqueId val="{00000004-069F-47F2-AED0-38FC886E1542}"/>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'Kommun, förv &gt; sektor, verks'!$L$5</c15:sqref>
                        </c15:formulaRef>
                      </c:ext>
                    </c:extLst>
                    <c:strCache>
                      <c:ptCount val="1"/>
                      <c:pt idx="0">
                        <c:v>Helår 2019</c:v>
                      </c:pt>
                    </c:strCache>
                  </c:strRef>
                </c:tx>
                <c:spPr>
                  <a:solidFill>
                    <a:schemeClr val="accent6">
                      <a:lumMod val="40000"/>
                      <a:lumOff val="60000"/>
                    </a:schemeClr>
                  </a:solidFill>
                  <a:ln>
                    <a:solidFill>
                      <a:schemeClr val="accent6"/>
                    </a:solidFill>
                  </a:ln>
                  <a:effectLst/>
                </c:spPr>
                <c:invertIfNegative val="0"/>
                <c:cat>
                  <c:strRef>
                    <c:extLst xmlns:c15="http://schemas.microsoft.com/office/drawing/2012/chart">
                      <c:ext xmlns:c15="http://schemas.microsoft.com/office/drawing/2012/chart" uri="{02D57815-91ED-43cb-92C2-25804820EDAC}">
                        <c15:formulaRef>
                          <c15:sqref>'Kommun, förv &gt; sektor, verks'!$B$6:$B$29</c15:sqref>
                        </c15:formulaRef>
                      </c:ext>
                    </c:extLst>
                    <c:strCache>
                      <c:ptCount val="2"/>
                      <c:pt idx="0">
                        <c:v>Barn- och utbildning &gt; Sektor bildning</c:v>
                      </c:pt>
                      <c:pt idx="1">
                        <c:v>Socialförvaltningen &gt; Sektor omsorg</c:v>
                      </c:pt>
                    </c:strCache>
                  </c:strRef>
                </c:cat>
                <c:val>
                  <c:numRef>
                    <c:extLst xmlns:c15="http://schemas.microsoft.com/office/drawing/2012/chart">
                      <c:ext xmlns:c15="http://schemas.microsoft.com/office/drawing/2012/chart" uri="{02D57815-91ED-43cb-92C2-25804820EDAC}">
                        <c15:formulaRef>
                          <c15:sqref>'Kommun, förv &gt; sektor, verks'!$L$6:$L$29</c15:sqref>
                        </c15:formulaRef>
                      </c:ext>
                    </c:extLst>
                    <c:numCache>
                      <c:formatCode>General</c:formatCode>
                      <c:ptCount val="2"/>
                      <c:pt idx="0">
                        <c:v>7.1</c:v>
                      </c:pt>
                      <c:pt idx="1">
                        <c:v>10.1</c:v>
                      </c:pt>
                    </c:numCache>
                  </c:numRef>
                </c:val>
                <c:extLst xmlns:c15="http://schemas.microsoft.com/office/drawing/2012/chart">
                  <c:ext xmlns:c16="http://schemas.microsoft.com/office/drawing/2014/chart" uri="{C3380CC4-5D6E-409C-BE32-E72D297353CC}">
                    <c16:uniqueId val="{00000009-069F-47F2-AED0-38FC886E1542}"/>
                  </c:ext>
                </c:extLst>
              </c15:ser>
            </c15:filteredBarSeries>
            <c15:filteredBarSeries>
              <c15:ser>
                <c:idx val="18"/>
                <c:order val="14"/>
                <c:tx>
                  <c:strRef>
                    <c:extLst xmlns:c15="http://schemas.microsoft.com/office/drawing/2012/chart">
                      <c:ext xmlns:c15="http://schemas.microsoft.com/office/drawing/2012/chart" uri="{02D57815-91ED-43cb-92C2-25804820EDAC}">
                        <c15:formulaRef>
                          <c15:sqref>'Kommun, förv &gt; sektor, verks'!$Q$5</c15:sqref>
                        </c15:formulaRef>
                      </c:ext>
                    </c:extLst>
                    <c:strCache>
                      <c:ptCount val="1"/>
                      <c:pt idx="0">
                        <c:v>Helår 2020</c:v>
                      </c:pt>
                    </c:strCache>
                  </c:strRef>
                </c:tx>
                <c:spPr>
                  <a:solidFill>
                    <a:schemeClr val="accent5">
                      <a:lumMod val="40000"/>
                      <a:lumOff val="60000"/>
                    </a:schemeClr>
                  </a:solidFill>
                  <a:ln>
                    <a:solidFill>
                      <a:schemeClr val="accent5">
                        <a:lumMod val="75000"/>
                      </a:schemeClr>
                    </a:solidFill>
                  </a:ln>
                  <a:effectLst/>
                </c:spPr>
                <c:invertIfNegative val="0"/>
                <c:cat>
                  <c:strRef>
                    <c:extLst xmlns:c15="http://schemas.microsoft.com/office/drawing/2012/chart">
                      <c:ext xmlns:c15="http://schemas.microsoft.com/office/drawing/2012/chart" uri="{02D57815-91ED-43cb-92C2-25804820EDAC}">
                        <c15:formulaRef>
                          <c15:sqref>'Kommun, förv &gt; sektor, verks'!$B$6:$B$29</c15:sqref>
                        </c15:formulaRef>
                      </c:ext>
                    </c:extLst>
                    <c:strCache>
                      <c:ptCount val="2"/>
                      <c:pt idx="0">
                        <c:v>Barn- och utbildning &gt; Sektor bildning</c:v>
                      </c:pt>
                      <c:pt idx="1">
                        <c:v>Socialförvaltningen &gt; Sektor omsorg</c:v>
                      </c:pt>
                    </c:strCache>
                  </c:strRef>
                </c:cat>
                <c:val>
                  <c:numRef>
                    <c:extLst xmlns:c15="http://schemas.microsoft.com/office/drawing/2012/chart">
                      <c:ext xmlns:c15="http://schemas.microsoft.com/office/drawing/2012/chart" uri="{02D57815-91ED-43cb-92C2-25804820EDAC}">
                        <c15:formulaRef>
                          <c15:sqref>'Kommun, förv &gt; sektor, verks'!$Q$6:$Q$29</c15:sqref>
                        </c15:formulaRef>
                      </c:ext>
                    </c:extLst>
                    <c:numCache>
                      <c:formatCode>0.0</c:formatCode>
                      <c:ptCount val="2"/>
                      <c:pt idx="0">
                        <c:v>8.49</c:v>
                      </c:pt>
                      <c:pt idx="1">
                        <c:v>9.66</c:v>
                      </c:pt>
                    </c:numCache>
                  </c:numRef>
                </c:val>
                <c:extLst xmlns:c15="http://schemas.microsoft.com/office/drawing/2012/chart">
                  <c:ext xmlns:c16="http://schemas.microsoft.com/office/drawing/2014/chart" uri="{C3380CC4-5D6E-409C-BE32-E72D297353CC}">
                    <c16:uniqueId val="{0000000E-069F-47F2-AED0-38FC886E1542}"/>
                  </c:ext>
                </c:extLst>
              </c15:ser>
            </c15:filteredBarSeries>
            <c15:filteredBarSeries>
              <c15:ser>
                <c:idx val="16"/>
                <c:order val="17"/>
                <c:tx>
                  <c:strRef>
                    <c:extLst xmlns:c15="http://schemas.microsoft.com/office/drawing/2012/chart">
                      <c:ext xmlns:c15="http://schemas.microsoft.com/office/drawing/2012/chart" uri="{02D57815-91ED-43cb-92C2-25804820EDAC}">
                        <c15:formulaRef>
                          <c15:sqref>'Kommun, förv &gt; sektor, verks'!$T$5</c15:sqref>
                        </c15:formulaRef>
                      </c:ext>
                    </c:extLst>
                    <c:strCache>
                      <c:ptCount val="1"/>
                      <c:pt idx="0">
                        <c:v>Q3 2021</c:v>
                      </c:pt>
                    </c:strCache>
                  </c:strRef>
                </c:tx>
                <c:spPr>
                  <a:solidFill>
                    <a:schemeClr val="accent5">
                      <a:shade val="56000"/>
                    </a:schemeClr>
                  </a:solidFill>
                  <a:ln>
                    <a:noFill/>
                  </a:ln>
                  <a:effectLst/>
                </c:spPr>
                <c:invertIfNegative val="0"/>
                <c:cat>
                  <c:strRef>
                    <c:extLst xmlns:c15="http://schemas.microsoft.com/office/drawing/2012/chart">
                      <c:ext xmlns:c15="http://schemas.microsoft.com/office/drawing/2012/chart" uri="{02D57815-91ED-43cb-92C2-25804820EDAC}">
                        <c15:formulaRef>
                          <c15:sqref>'Kommun, förv &gt; sektor, verks'!$B$6:$B$29</c15:sqref>
                        </c15:formulaRef>
                      </c:ext>
                    </c:extLst>
                    <c:strCache>
                      <c:ptCount val="2"/>
                      <c:pt idx="0">
                        <c:v>Barn- och utbildning &gt; Sektor bildning</c:v>
                      </c:pt>
                      <c:pt idx="1">
                        <c:v>Socialförvaltningen &gt; Sektor omsorg</c:v>
                      </c:pt>
                    </c:strCache>
                  </c:strRef>
                </c:cat>
                <c:val>
                  <c:numRef>
                    <c:extLst xmlns:c15="http://schemas.microsoft.com/office/drawing/2012/chart">
                      <c:ext xmlns:c15="http://schemas.microsoft.com/office/drawing/2012/chart" uri="{02D57815-91ED-43cb-92C2-25804820EDAC}">
                        <c15:formulaRef>
                          <c15:sqref>'Kommun, förv &gt; sektor, verks'!$T$6:$T$29</c15:sqref>
                        </c15:formulaRef>
                      </c:ext>
                    </c:extLst>
                    <c:numCache>
                      <c:formatCode>General</c:formatCode>
                      <c:ptCount val="2"/>
                    </c:numCache>
                  </c:numRef>
                </c:val>
                <c:extLst xmlns:c15="http://schemas.microsoft.com/office/drawing/2012/chart">
                  <c:ext xmlns:c16="http://schemas.microsoft.com/office/drawing/2014/chart" uri="{C3380CC4-5D6E-409C-BE32-E72D297353CC}">
                    <c16:uniqueId val="{00000011-069F-47F2-AED0-38FC886E1542}"/>
                  </c:ext>
                </c:extLst>
              </c15:ser>
            </c15:filteredBarSeries>
            <c15:filteredBarSeries>
              <c15:ser>
                <c:idx val="17"/>
                <c:order val="18"/>
                <c:tx>
                  <c:strRef>
                    <c:extLst xmlns:c15="http://schemas.microsoft.com/office/drawing/2012/chart">
                      <c:ext xmlns:c15="http://schemas.microsoft.com/office/drawing/2012/chart" uri="{02D57815-91ED-43cb-92C2-25804820EDAC}">
                        <c15:formulaRef>
                          <c15:sqref>'Kommun, förv &gt; sektor, verks'!$U$5</c15:sqref>
                        </c15:formulaRef>
                      </c:ext>
                    </c:extLst>
                    <c:strCache>
                      <c:ptCount val="1"/>
                      <c:pt idx="0">
                        <c:v>Q4 2021</c:v>
                      </c:pt>
                    </c:strCache>
                  </c:strRef>
                </c:tx>
                <c:spPr>
                  <a:solidFill>
                    <a:schemeClr val="accent5">
                      <a:shade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'Kommun, förv &gt; sektor, verks'!$B$6:$B$29</c15:sqref>
                        </c15:formulaRef>
                      </c:ext>
                    </c:extLst>
                    <c:strCache>
                      <c:ptCount val="2"/>
                      <c:pt idx="0">
                        <c:v>Barn- och utbildning &gt; Sektor bildning</c:v>
                      </c:pt>
                      <c:pt idx="1">
                        <c:v>Socialförvaltningen &gt; Sektor omsorg</c:v>
                      </c:pt>
                    </c:strCache>
                  </c:strRef>
                </c:cat>
                <c:val>
                  <c:numRef>
                    <c:extLst xmlns:c15="http://schemas.microsoft.com/office/drawing/2012/chart">
                      <c:ext xmlns:c15="http://schemas.microsoft.com/office/drawing/2012/chart" uri="{02D57815-91ED-43cb-92C2-25804820EDAC}">
                        <c15:formulaRef>
                          <c15:sqref>'Kommun, förv &gt; sektor, verks'!$U$6:$U$29</c15:sqref>
                        </c15:formulaRef>
                      </c:ext>
                    </c:extLst>
                    <c:numCache>
                      <c:formatCode>General</c:formatCode>
                      <c:ptCount val="2"/>
                    </c:numCache>
                  </c:numRef>
                </c:val>
                <c:extLst xmlns:c15="http://schemas.microsoft.com/office/drawing/2012/chart">
                  <c:ext xmlns:c16="http://schemas.microsoft.com/office/drawing/2014/chart" uri="{C3380CC4-5D6E-409C-BE32-E72D297353CC}">
                    <c16:uniqueId val="{00000012-069F-47F2-AED0-38FC886E1542}"/>
                  </c:ext>
                </c:extLst>
              </c15:ser>
            </c15:filteredBarSeries>
            <c15:filteredBarSeries>
              <c15:ser>
                <c:idx val="19"/>
                <c:order val="19"/>
                <c:tx>
                  <c:strRef>
                    <c:extLst xmlns:c15="http://schemas.microsoft.com/office/drawing/2012/chart">
                      <c:ext xmlns:c15="http://schemas.microsoft.com/office/drawing/2012/chart" uri="{02D57815-91ED-43cb-92C2-25804820EDAC}">
                        <c15:formulaRef>
                          <c15:sqref>'Kommun, förv &gt; sektor, verks'!$V$5</c15:sqref>
                        </c15:formulaRef>
                      </c:ext>
                    </c:extLst>
                    <c:strCache>
                      <c:ptCount val="1"/>
                      <c:pt idx="0">
                        <c:v>Helår 2021</c:v>
                      </c:pt>
                    </c:strCache>
                  </c:strRef>
                </c:tx>
                <c:spPr>
                  <a:solidFill>
                    <a:schemeClr val="accent5">
                      <a:shade val="36000"/>
                    </a:schemeClr>
                  </a:solidFill>
                  <a:ln>
                    <a:noFill/>
                  </a:ln>
                  <a:effectLst/>
                </c:spPr>
                <c:invertIfNegative val="0"/>
                <c:cat>
                  <c:strRef>
                    <c:extLst xmlns:c15="http://schemas.microsoft.com/office/drawing/2012/chart">
                      <c:ext xmlns:c15="http://schemas.microsoft.com/office/drawing/2012/chart" uri="{02D57815-91ED-43cb-92C2-25804820EDAC}">
                        <c15:formulaRef>
                          <c15:sqref>'Kommun, förv &gt; sektor, verks'!$B$6:$B$29</c15:sqref>
                        </c15:formulaRef>
                      </c:ext>
                    </c:extLst>
                    <c:strCache>
                      <c:ptCount val="2"/>
                      <c:pt idx="0">
                        <c:v>Barn- och utbildning &gt; Sektor bildning</c:v>
                      </c:pt>
                      <c:pt idx="1">
                        <c:v>Socialförvaltningen &gt; Sektor omsorg</c:v>
                      </c:pt>
                    </c:strCache>
                  </c:strRef>
                </c:cat>
                <c:val>
                  <c:numRef>
                    <c:extLst xmlns:c15="http://schemas.microsoft.com/office/drawing/2012/chart">
                      <c:ext xmlns:c15="http://schemas.microsoft.com/office/drawing/2012/chart" uri="{02D57815-91ED-43cb-92C2-25804820EDAC}">
                        <c15:formulaRef>
                          <c15:sqref>'Kommun, förv &gt; sektor, verks'!$V$6:$V$29</c15:sqref>
                        </c15:formulaRef>
                      </c:ext>
                    </c:extLst>
                    <c:numCache>
                      <c:formatCode>General</c:formatCode>
                      <c:ptCount val="2"/>
                    </c:numCache>
                  </c:numRef>
                </c:val>
                <c:extLst xmlns:c15="http://schemas.microsoft.com/office/drawing/2012/chart">
                  <c:ext xmlns:c16="http://schemas.microsoft.com/office/drawing/2014/chart" uri="{C3380CC4-5D6E-409C-BE32-E72D297353CC}">
                    <c16:uniqueId val="{00000013-069F-47F2-AED0-38FC886E1542}"/>
                  </c:ext>
                </c:extLst>
              </c15:ser>
            </c15:filteredBarSeries>
          </c:ext>
        </c:extLst>
      </c:barChart>
      <c:catAx>
        <c:axId val="178038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78039808"/>
        <c:crosses val="autoZero"/>
        <c:auto val="1"/>
        <c:lblAlgn val="ctr"/>
        <c:lblOffset val="100"/>
        <c:noMultiLvlLbl val="0"/>
      </c:catAx>
      <c:valAx>
        <c:axId val="178039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sv-SE" sz="1100"/>
                  <a:t>Sjukfrånvaro %</a:t>
                </a:r>
              </a:p>
            </c:rich>
          </c:tx>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178038272"/>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dirty="0"/>
              <a:t>Sjukfrånvaro,</a:t>
            </a:r>
            <a:r>
              <a:rPr lang="sv-SE" baseline="0" dirty="0"/>
              <a:t> stora</a:t>
            </a:r>
            <a:r>
              <a:rPr lang="sv-SE" dirty="0"/>
              <a:t> </a:t>
            </a:r>
            <a:r>
              <a:rPr lang="sv-SE" dirty="0" smtClean="0"/>
              <a:t>verksamheter inom Bildning</a:t>
            </a:r>
            <a:endParaRPr lang="sv-SE" dirty="0"/>
          </a:p>
        </c:rich>
      </c:tx>
      <c:layout>
        <c:manualLayout>
          <c:xMode val="edge"/>
          <c:yMode val="edge"/>
          <c:x val="0.20710987871445161"/>
          <c:y val="2.579816576097181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1"/>
          <c:order val="0"/>
          <c:tx>
            <c:strRef>
              <c:f>'Kommun, förv &gt; sektor, verks'!$C$5</c:f>
              <c:strCache>
                <c:ptCount val="1"/>
                <c:pt idx="0">
                  <c:v>Q1 2018</c:v>
                </c:pt>
              </c:strCache>
            </c:strRef>
          </c:tx>
          <c:spPr>
            <a:solidFill>
              <a:schemeClr val="accent3"/>
            </a:solidFill>
            <a:ln>
              <a:noFill/>
            </a:ln>
            <a:effectLst/>
          </c:spPr>
          <c:invertIfNegative val="0"/>
          <c:cat>
            <c:strRef>
              <c:f>'Kommun, förv &gt; sektor, verks'!$B$6:$B$29</c:f>
              <c:strCache>
                <c:ptCount val="5"/>
                <c:pt idx="0">
                  <c:v>Fritidshem</c:v>
                </c:pt>
                <c:pt idx="1">
                  <c:v>Förskola</c:v>
                </c:pt>
                <c:pt idx="2">
                  <c:v>Grundskola</c:v>
                </c:pt>
                <c:pt idx="3">
                  <c:v>Gymnasieskola</c:v>
                </c:pt>
                <c:pt idx="4">
                  <c:v>Gymnasiesk / vuxenutb / AME</c:v>
                </c:pt>
              </c:strCache>
            </c:strRef>
          </c:cat>
          <c:val>
            <c:numRef>
              <c:f>'Kommun, förv &gt; sektor, verks'!$C$6:$C$29</c:f>
              <c:numCache>
                <c:formatCode>General</c:formatCode>
                <c:ptCount val="5"/>
                <c:pt idx="0">
                  <c:v>10.3</c:v>
                </c:pt>
                <c:pt idx="1">
                  <c:v>10.5</c:v>
                </c:pt>
                <c:pt idx="2">
                  <c:v>6.3</c:v>
                </c:pt>
                <c:pt idx="3">
                  <c:v>4.7</c:v>
                </c:pt>
                <c:pt idx="4">
                  <c:v>0</c:v>
                </c:pt>
              </c:numCache>
            </c:numRef>
          </c:val>
          <c:extLst xmlns:c15="http://schemas.microsoft.com/office/drawing/2012/chart">
            <c:ext xmlns:c16="http://schemas.microsoft.com/office/drawing/2014/chart" uri="{C3380CC4-5D6E-409C-BE32-E72D297353CC}">
              <c16:uniqueId val="{00000000-CEC8-40D6-813C-22C07827717A}"/>
            </c:ext>
          </c:extLst>
        </c:ser>
        <c:ser>
          <c:idx val="2"/>
          <c:order val="1"/>
          <c:tx>
            <c:strRef>
              <c:f>'Kommun, förv &gt; sektor, verks'!$D$5</c:f>
              <c:strCache>
                <c:ptCount val="1"/>
                <c:pt idx="0">
                  <c:v>Q2 2018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'Kommun, förv &gt; sektor, verks'!$B$6:$B$29</c:f>
              <c:strCache>
                <c:ptCount val="5"/>
                <c:pt idx="0">
                  <c:v>Fritidshem</c:v>
                </c:pt>
                <c:pt idx="1">
                  <c:v>Förskola</c:v>
                </c:pt>
                <c:pt idx="2">
                  <c:v>Grundskola</c:v>
                </c:pt>
                <c:pt idx="3">
                  <c:v>Gymnasieskola</c:v>
                </c:pt>
                <c:pt idx="4">
                  <c:v>Gymnasiesk / vuxenutb / AME</c:v>
                </c:pt>
              </c:strCache>
            </c:strRef>
          </c:cat>
          <c:val>
            <c:numRef>
              <c:f>'Kommun, förv &gt; sektor, verks'!$D$6:$D$29</c:f>
              <c:numCache>
                <c:formatCode>General</c:formatCode>
                <c:ptCount val="5"/>
                <c:pt idx="0">
                  <c:v>8.8000000000000007</c:v>
                </c:pt>
                <c:pt idx="1">
                  <c:v>6.9</c:v>
                </c:pt>
                <c:pt idx="2">
                  <c:v>4.7</c:v>
                </c:pt>
                <c:pt idx="3">
                  <c:v>2.7</c:v>
                </c:pt>
                <c:pt idx="4" formatCode="0.0">
                  <c:v>0</c:v>
                </c:pt>
              </c:numCache>
            </c:numRef>
          </c:val>
          <c:extLst xmlns:c15="http://schemas.microsoft.com/office/drawing/2012/chart">
            <c:ext xmlns:c16="http://schemas.microsoft.com/office/drawing/2014/chart" uri="{C3380CC4-5D6E-409C-BE32-E72D297353CC}">
              <c16:uniqueId val="{00000001-CEC8-40D6-813C-22C07827717A}"/>
            </c:ext>
          </c:extLst>
        </c:ser>
        <c:ser>
          <c:idx val="3"/>
          <c:order val="2"/>
          <c:tx>
            <c:strRef>
              <c:f>'Kommun, förv &gt; sektor, verks'!$E$5</c:f>
              <c:strCache>
                <c:ptCount val="1"/>
                <c:pt idx="0">
                  <c:v>Q3 2018</c:v>
                </c:pt>
              </c:strCache>
            </c:strRef>
          </c:tx>
          <c:spPr>
            <a:solidFill>
              <a:schemeClr val="accent3"/>
            </a:solidFill>
            <a:ln>
              <a:noFill/>
            </a:ln>
            <a:effectLst/>
          </c:spPr>
          <c:invertIfNegative val="0"/>
          <c:cat>
            <c:strRef>
              <c:f>'Kommun, förv &gt; sektor, verks'!$B$6:$B$29</c:f>
              <c:strCache>
                <c:ptCount val="5"/>
                <c:pt idx="0">
                  <c:v>Fritidshem</c:v>
                </c:pt>
                <c:pt idx="1">
                  <c:v>Förskola</c:v>
                </c:pt>
                <c:pt idx="2">
                  <c:v>Grundskola</c:v>
                </c:pt>
                <c:pt idx="3">
                  <c:v>Gymnasieskola</c:v>
                </c:pt>
                <c:pt idx="4">
                  <c:v>Gymnasiesk / vuxenutb / AME</c:v>
                </c:pt>
              </c:strCache>
            </c:strRef>
          </c:cat>
          <c:val>
            <c:numRef>
              <c:f>'Kommun, förv &gt; sektor, verks'!$E$6:$E$29</c:f>
              <c:numCache>
                <c:formatCode>General</c:formatCode>
                <c:ptCount val="5"/>
                <c:pt idx="0">
                  <c:v>9</c:v>
                </c:pt>
                <c:pt idx="1">
                  <c:v>6.6</c:v>
                </c:pt>
                <c:pt idx="2">
                  <c:v>5.2</c:v>
                </c:pt>
                <c:pt idx="3">
                  <c:v>0.7</c:v>
                </c:pt>
                <c:pt idx="4">
                  <c:v>0</c:v>
                </c:pt>
              </c:numCache>
            </c:numRef>
          </c:val>
          <c:extLst xmlns:c15="http://schemas.microsoft.com/office/drawing/2012/chart">
            <c:ext xmlns:c16="http://schemas.microsoft.com/office/drawing/2014/chart" uri="{C3380CC4-5D6E-409C-BE32-E72D297353CC}">
              <c16:uniqueId val="{00000002-CEC8-40D6-813C-22C07827717A}"/>
            </c:ext>
          </c:extLst>
        </c:ser>
        <c:ser>
          <c:idx val="6"/>
          <c:order val="3"/>
          <c:tx>
            <c:strRef>
              <c:f>'Kommun, förv &gt; sektor, verks'!$F$5</c:f>
              <c:strCache>
                <c:ptCount val="1"/>
                <c:pt idx="0">
                  <c:v>Q4 2018</c:v>
                </c:pt>
              </c:strCache>
            </c:strRef>
          </c:tx>
          <c:spPr>
            <a:solidFill>
              <a:schemeClr val="accent3"/>
            </a:solidFill>
            <a:ln>
              <a:noFill/>
            </a:ln>
            <a:effectLst/>
          </c:spPr>
          <c:invertIfNegative val="0"/>
          <c:cat>
            <c:strRef>
              <c:f>'Kommun, förv &gt; sektor, verks'!$B$6:$B$29</c:f>
              <c:strCache>
                <c:ptCount val="5"/>
                <c:pt idx="0">
                  <c:v>Fritidshem</c:v>
                </c:pt>
                <c:pt idx="1">
                  <c:v>Förskola</c:v>
                </c:pt>
                <c:pt idx="2">
                  <c:v>Grundskola</c:v>
                </c:pt>
                <c:pt idx="3">
                  <c:v>Gymnasieskola</c:v>
                </c:pt>
                <c:pt idx="4">
                  <c:v>Gymnasiesk / vuxenutb / AME</c:v>
                </c:pt>
              </c:strCache>
            </c:strRef>
          </c:cat>
          <c:val>
            <c:numRef>
              <c:f>'Kommun, förv &gt; sektor, verks'!$F$6:$F$29</c:f>
              <c:numCache>
                <c:formatCode>General</c:formatCode>
                <c:ptCount val="5"/>
                <c:pt idx="0">
                  <c:v>9.8000000000000007</c:v>
                </c:pt>
                <c:pt idx="1">
                  <c:v>9.5</c:v>
                </c:pt>
                <c:pt idx="2">
                  <c:v>7.9</c:v>
                </c:pt>
                <c:pt idx="3">
                  <c:v>1.1000000000000001</c:v>
                </c:pt>
                <c:pt idx="4">
                  <c:v>0</c:v>
                </c:pt>
              </c:numCache>
            </c:numRef>
          </c:val>
          <c:extLst xmlns:c15="http://schemas.microsoft.com/office/drawing/2012/chart">
            <c:ext xmlns:c16="http://schemas.microsoft.com/office/drawing/2014/chart" uri="{C3380CC4-5D6E-409C-BE32-E72D297353CC}">
              <c16:uniqueId val="{00000003-CEC8-40D6-813C-22C07827717A}"/>
            </c:ext>
          </c:extLst>
        </c:ser>
        <c:ser>
          <c:idx val="5"/>
          <c:order val="5"/>
          <c:tx>
            <c:strRef>
              <c:f>'Kommun, förv &gt; sektor, verks'!$H$5</c:f>
              <c:strCache>
                <c:ptCount val="1"/>
                <c:pt idx="0">
                  <c:v>Q1 2019</c:v>
                </c:pt>
              </c:strCache>
            </c:strRef>
          </c:tx>
          <c:spPr>
            <a:solidFill>
              <a:schemeClr val="accent6"/>
            </a:solidFill>
            <a:ln>
              <a:noFill/>
            </a:ln>
            <a:effectLst/>
          </c:spPr>
          <c:invertIfNegative val="0"/>
          <c:cat>
            <c:strRef>
              <c:f>'Kommun, förv &gt; sektor, verks'!$B$6:$B$29</c:f>
              <c:strCache>
                <c:ptCount val="5"/>
                <c:pt idx="0">
                  <c:v>Fritidshem</c:v>
                </c:pt>
                <c:pt idx="1">
                  <c:v>Förskola</c:v>
                </c:pt>
                <c:pt idx="2">
                  <c:v>Grundskola</c:v>
                </c:pt>
                <c:pt idx="3">
                  <c:v>Gymnasieskola</c:v>
                </c:pt>
                <c:pt idx="4">
                  <c:v>Gymnasiesk / vuxenutb / AME</c:v>
                </c:pt>
              </c:strCache>
            </c:strRef>
          </c:cat>
          <c:val>
            <c:numRef>
              <c:f>'Kommun, förv &gt; sektor, verks'!$H$6:$H$29</c:f>
              <c:numCache>
                <c:formatCode>0.0</c:formatCode>
                <c:ptCount val="5"/>
                <c:pt idx="0">
                  <c:v>8.3000000000000007</c:v>
                </c:pt>
                <c:pt idx="1">
                  <c:v>9.4</c:v>
                </c:pt>
                <c:pt idx="2">
                  <c:v>9.3000000000000007</c:v>
                </c:pt>
                <c:pt idx="3">
                  <c:v>4.3</c:v>
                </c:pt>
                <c:pt idx="4" formatCode="General">
                  <c:v>0</c:v>
                </c:pt>
              </c:numCache>
            </c:numRef>
          </c:val>
          <c:extLst xmlns:c15="http://schemas.microsoft.com/office/drawing/2012/chart">
            <c:ext xmlns:c16="http://schemas.microsoft.com/office/drawing/2014/chart" uri="{C3380CC4-5D6E-409C-BE32-E72D297353CC}">
              <c16:uniqueId val="{00000005-CEC8-40D6-813C-22C07827717A}"/>
            </c:ext>
          </c:extLst>
        </c:ser>
        <c:ser>
          <c:idx val="0"/>
          <c:order val="6"/>
          <c:tx>
            <c:strRef>
              <c:f>'Kommun, förv &gt; sektor, verks'!$I$5</c:f>
              <c:strCache>
                <c:ptCount val="1"/>
                <c:pt idx="0">
                  <c:v>Q2 2019</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'Kommun, förv &gt; sektor, verks'!$B$6:$B$29</c:f>
              <c:strCache>
                <c:ptCount val="5"/>
                <c:pt idx="0">
                  <c:v>Fritidshem</c:v>
                </c:pt>
                <c:pt idx="1">
                  <c:v>Förskola</c:v>
                </c:pt>
                <c:pt idx="2">
                  <c:v>Grundskola</c:v>
                </c:pt>
                <c:pt idx="3">
                  <c:v>Gymnasieskola</c:v>
                </c:pt>
                <c:pt idx="4">
                  <c:v>Gymnasiesk / vuxenutb / AME</c:v>
                </c:pt>
              </c:strCache>
            </c:strRef>
          </c:cat>
          <c:val>
            <c:numRef>
              <c:f>'Kommun, förv &gt; sektor, verks'!$I$6:$I$29</c:f>
              <c:numCache>
                <c:formatCode>0.0</c:formatCode>
                <c:ptCount val="5"/>
                <c:pt idx="0">
                  <c:v>5.3</c:v>
                </c:pt>
                <c:pt idx="1">
                  <c:v>8.3000000000000007</c:v>
                </c:pt>
                <c:pt idx="2">
                  <c:v>8.3000000000000007</c:v>
                </c:pt>
                <c:pt idx="3">
                  <c:v>2.2000000000000002</c:v>
                </c:pt>
                <c:pt idx="4">
                  <c:v>0</c:v>
                </c:pt>
              </c:numCache>
            </c:numRef>
          </c:val>
          <c:extLst xmlns:c15="http://schemas.microsoft.com/office/drawing/2012/chart">
            <c:ext xmlns:c16="http://schemas.microsoft.com/office/drawing/2014/chart" uri="{C3380CC4-5D6E-409C-BE32-E72D297353CC}">
              <c16:uniqueId val="{00000006-CEC8-40D6-813C-22C07827717A}"/>
            </c:ext>
          </c:extLst>
        </c:ser>
        <c:ser>
          <c:idx val="7"/>
          <c:order val="7"/>
          <c:tx>
            <c:strRef>
              <c:f>'Kommun, förv &gt; sektor, verks'!$J$5</c:f>
              <c:strCache>
                <c:ptCount val="1"/>
                <c:pt idx="0">
                  <c:v>Q3 !2018!</c:v>
                </c:pt>
              </c:strCache>
            </c:strRef>
          </c:tx>
          <c:spPr>
            <a:solidFill>
              <a:schemeClr val="accent6"/>
            </a:solidFill>
            <a:ln>
              <a:solidFill>
                <a:schemeClr val="accent5"/>
              </a:solidFill>
              <a:prstDash val="sysDash"/>
            </a:ln>
            <a:effectLst/>
          </c:spPr>
          <c:invertIfNegative val="0"/>
          <c:cat>
            <c:strRef>
              <c:f>'Kommun, förv &gt; sektor, verks'!$B$6:$B$29</c:f>
              <c:strCache>
                <c:ptCount val="5"/>
                <c:pt idx="0">
                  <c:v>Fritidshem</c:v>
                </c:pt>
                <c:pt idx="1">
                  <c:v>Förskola</c:v>
                </c:pt>
                <c:pt idx="2">
                  <c:v>Grundskola</c:v>
                </c:pt>
                <c:pt idx="3">
                  <c:v>Gymnasieskola</c:v>
                </c:pt>
                <c:pt idx="4">
                  <c:v>Gymnasiesk / vuxenutb / AME</c:v>
                </c:pt>
              </c:strCache>
            </c:strRef>
          </c:cat>
          <c:val>
            <c:numRef>
              <c:f>'Kommun, förv &gt; sektor, verks'!$J$6:$J$29</c:f>
              <c:numCache>
                <c:formatCode>0.0</c:formatCode>
                <c:ptCount val="5"/>
                <c:pt idx="0">
                  <c:v>9</c:v>
                </c:pt>
                <c:pt idx="1">
                  <c:v>6.6</c:v>
                </c:pt>
                <c:pt idx="2">
                  <c:v>5.2</c:v>
                </c:pt>
                <c:pt idx="3">
                  <c:v>0.7</c:v>
                </c:pt>
                <c:pt idx="4" formatCode="General">
                  <c:v>0</c:v>
                </c:pt>
              </c:numCache>
            </c:numRef>
          </c:val>
          <c:extLst xmlns:c15="http://schemas.microsoft.com/office/drawing/2012/chart">
            <c:ext xmlns:c16="http://schemas.microsoft.com/office/drawing/2014/chart" uri="{C3380CC4-5D6E-409C-BE32-E72D297353CC}">
              <c16:uniqueId val="{00000007-CEC8-40D6-813C-22C07827717A}"/>
            </c:ext>
          </c:extLst>
        </c:ser>
        <c:ser>
          <c:idx val="8"/>
          <c:order val="8"/>
          <c:tx>
            <c:strRef>
              <c:f>'Kommun, förv &gt; sektor, verks'!$K$5</c:f>
              <c:strCache>
                <c:ptCount val="1"/>
                <c:pt idx="0">
                  <c:v>Q4 2019</c:v>
                </c:pt>
              </c:strCache>
            </c:strRef>
          </c:tx>
          <c:spPr>
            <a:solidFill>
              <a:schemeClr val="accent6"/>
            </a:solidFill>
            <a:ln>
              <a:noFill/>
            </a:ln>
            <a:effectLst/>
          </c:spPr>
          <c:invertIfNegative val="0"/>
          <c:cat>
            <c:strRef>
              <c:f>'Kommun, förv &gt; sektor, verks'!$B$6:$B$29</c:f>
              <c:strCache>
                <c:ptCount val="5"/>
                <c:pt idx="0">
                  <c:v>Fritidshem</c:v>
                </c:pt>
                <c:pt idx="1">
                  <c:v>Förskola</c:v>
                </c:pt>
                <c:pt idx="2">
                  <c:v>Grundskola</c:v>
                </c:pt>
                <c:pt idx="3">
                  <c:v>Gymnasieskola</c:v>
                </c:pt>
                <c:pt idx="4">
                  <c:v>Gymnasiesk / vuxenutb / AME</c:v>
                </c:pt>
              </c:strCache>
            </c:strRef>
          </c:cat>
          <c:val>
            <c:numRef>
              <c:f>'Kommun, förv &gt; sektor, verks'!$K$6:$K$29</c:f>
              <c:numCache>
                <c:formatCode>0.0</c:formatCode>
                <c:ptCount val="5"/>
                <c:pt idx="0">
                  <c:v>14.25</c:v>
                </c:pt>
                <c:pt idx="1">
                  <c:v>8.6300000000000008</c:v>
                </c:pt>
                <c:pt idx="2">
                  <c:v>6.9</c:v>
                </c:pt>
                <c:pt idx="3">
                  <c:v>2.08</c:v>
                </c:pt>
                <c:pt idx="4" formatCode="General">
                  <c:v>0</c:v>
                </c:pt>
              </c:numCache>
            </c:numRef>
          </c:val>
          <c:extLst xmlns:c15="http://schemas.microsoft.com/office/drawing/2012/chart">
            <c:ext xmlns:c16="http://schemas.microsoft.com/office/drawing/2014/chart" uri="{C3380CC4-5D6E-409C-BE32-E72D297353CC}">
              <c16:uniqueId val="{00000008-CEC8-40D6-813C-22C07827717A}"/>
            </c:ext>
          </c:extLst>
        </c:ser>
        <c:ser>
          <c:idx val="10"/>
          <c:order val="10"/>
          <c:tx>
            <c:strRef>
              <c:f>'Kommun, förv &gt; sektor, verks'!$M$5</c:f>
              <c:strCache>
                <c:ptCount val="1"/>
                <c:pt idx="0">
                  <c:v>Q1 2020</c:v>
                </c:pt>
              </c:strCache>
            </c:strRef>
          </c:tx>
          <c:spPr>
            <a:solidFill>
              <a:schemeClr val="accent5"/>
            </a:solidFill>
            <a:ln>
              <a:noFill/>
            </a:ln>
            <a:effectLst/>
          </c:spPr>
          <c:invertIfNegative val="0"/>
          <c:cat>
            <c:strRef>
              <c:f>'Kommun, förv &gt; sektor, verks'!$B$6:$B$29</c:f>
              <c:strCache>
                <c:ptCount val="5"/>
                <c:pt idx="0">
                  <c:v>Fritidshem</c:v>
                </c:pt>
                <c:pt idx="1">
                  <c:v>Förskola</c:v>
                </c:pt>
                <c:pt idx="2">
                  <c:v>Grundskola</c:v>
                </c:pt>
                <c:pt idx="3">
                  <c:v>Gymnasieskola</c:v>
                </c:pt>
                <c:pt idx="4">
                  <c:v>Gymnasiesk / vuxenutb / AME</c:v>
                </c:pt>
              </c:strCache>
            </c:strRef>
          </c:cat>
          <c:val>
            <c:numRef>
              <c:f>'Kommun, förv &gt; sektor, verks'!$M$6:$M$29</c:f>
              <c:numCache>
                <c:formatCode>0.0</c:formatCode>
                <c:ptCount val="5"/>
                <c:pt idx="0">
                  <c:v>14.84</c:v>
                </c:pt>
                <c:pt idx="1">
                  <c:v>11.44</c:v>
                </c:pt>
                <c:pt idx="2">
                  <c:v>7.73</c:v>
                </c:pt>
                <c:pt idx="3">
                  <c:v>3.2</c:v>
                </c:pt>
                <c:pt idx="4" formatCode="General">
                  <c:v>0</c:v>
                </c:pt>
              </c:numCache>
            </c:numRef>
          </c:val>
          <c:extLst xmlns:c15="http://schemas.microsoft.com/office/drawing/2012/chart">
            <c:ext xmlns:c16="http://schemas.microsoft.com/office/drawing/2014/chart" uri="{C3380CC4-5D6E-409C-BE32-E72D297353CC}">
              <c16:uniqueId val="{0000000A-CEC8-40D6-813C-22C07827717A}"/>
            </c:ext>
          </c:extLst>
        </c:ser>
        <c:ser>
          <c:idx val="11"/>
          <c:order val="11"/>
          <c:tx>
            <c:strRef>
              <c:f>'Kommun, förv &gt; sektor, verks'!$N$5</c:f>
              <c:strCache>
                <c:ptCount val="1"/>
                <c:pt idx="0">
                  <c:v>Q2 2020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'Kommun, förv &gt; sektor, verks'!$B$6:$B$29</c:f>
              <c:strCache>
                <c:ptCount val="5"/>
                <c:pt idx="0">
                  <c:v>Fritidshem</c:v>
                </c:pt>
                <c:pt idx="1">
                  <c:v>Förskola</c:v>
                </c:pt>
                <c:pt idx="2">
                  <c:v>Grundskola</c:v>
                </c:pt>
                <c:pt idx="3">
                  <c:v>Gymnasieskola</c:v>
                </c:pt>
                <c:pt idx="4">
                  <c:v>Gymnasiesk / vuxenutb / AME</c:v>
                </c:pt>
              </c:strCache>
            </c:strRef>
          </c:cat>
          <c:val>
            <c:numRef>
              <c:f>'Kommun, förv &gt; sektor, verks'!$N$6:$N$29</c:f>
              <c:numCache>
                <c:formatCode>0.0</c:formatCode>
                <c:ptCount val="5"/>
                <c:pt idx="0">
                  <c:v>11.5</c:v>
                </c:pt>
                <c:pt idx="1">
                  <c:v>7.79</c:v>
                </c:pt>
                <c:pt idx="2">
                  <c:v>9.15</c:v>
                </c:pt>
                <c:pt idx="3">
                  <c:v>2.08</c:v>
                </c:pt>
                <c:pt idx="4">
                  <c:v>0</c:v>
                </c:pt>
              </c:numCache>
            </c:numRef>
          </c:val>
          <c:extLst xmlns:c15="http://schemas.microsoft.com/office/drawing/2012/chart">
            <c:ext xmlns:c16="http://schemas.microsoft.com/office/drawing/2014/chart" uri="{C3380CC4-5D6E-409C-BE32-E72D297353CC}">
              <c16:uniqueId val="{0000000B-CEC8-40D6-813C-22C07827717A}"/>
            </c:ext>
          </c:extLst>
        </c:ser>
        <c:ser>
          <c:idx val="12"/>
          <c:order val="12"/>
          <c:tx>
            <c:strRef>
              <c:f>'Kommun, förv &gt; sektor, verks'!$O$5</c:f>
              <c:strCache>
                <c:ptCount val="1"/>
                <c:pt idx="0">
                  <c:v>Q3 2020 </c:v>
                </c:pt>
              </c:strCache>
            </c:strRef>
          </c:tx>
          <c:spPr>
            <a:solidFill>
              <a:schemeClr val="accent5"/>
            </a:solidFill>
            <a:ln>
              <a:noFill/>
            </a:ln>
            <a:effectLst/>
          </c:spPr>
          <c:invertIfNegative val="0"/>
          <c:cat>
            <c:strRef>
              <c:f>'Kommun, förv &gt; sektor, verks'!$B$6:$B$29</c:f>
              <c:strCache>
                <c:ptCount val="5"/>
                <c:pt idx="0">
                  <c:v>Fritidshem</c:v>
                </c:pt>
                <c:pt idx="1">
                  <c:v>Förskola</c:v>
                </c:pt>
                <c:pt idx="2">
                  <c:v>Grundskola</c:v>
                </c:pt>
                <c:pt idx="3">
                  <c:v>Gymnasieskola</c:v>
                </c:pt>
                <c:pt idx="4">
                  <c:v>Gymnasiesk / vuxenutb / AME</c:v>
                </c:pt>
              </c:strCache>
            </c:strRef>
          </c:cat>
          <c:val>
            <c:numRef>
              <c:f>'Kommun, förv &gt; sektor, verks'!$O$6:$O$29</c:f>
              <c:numCache>
                <c:formatCode>0.0</c:formatCode>
                <c:ptCount val="5"/>
                <c:pt idx="0">
                  <c:v>8.74</c:v>
                </c:pt>
                <c:pt idx="1">
                  <c:v>7.89</c:v>
                </c:pt>
                <c:pt idx="2">
                  <c:v>8.1199999999999992</c:v>
                </c:pt>
                <c:pt idx="3">
                  <c:v>4.51</c:v>
                </c:pt>
                <c:pt idx="4" formatCode="General">
                  <c:v>0</c:v>
                </c:pt>
              </c:numCache>
            </c:numRef>
          </c:val>
          <c:extLst xmlns:c15="http://schemas.microsoft.com/office/drawing/2012/chart">
            <c:ext xmlns:c16="http://schemas.microsoft.com/office/drawing/2014/chart" uri="{C3380CC4-5D6E-409C-BE32-E72D297353CC}">
              <c16:uniqueId val="{0000000C-CEC8-40D6-813C-22C07827717A}"/>
            </c:ext>
          </c:extLst>
        </c:ser>
        <c:ser>
          <c:idx val="13"/>
          <c:order val="13"/>
          <c:tx>
            <c:strRef>
              <c:f>'Kommun, förv &gt; sektor, verks'!$P$5</c:f>
              <c:strCache>
                <c:ptCount val="1"/>
                <c:pt idx="0">
                  <c:v>Q4 2020</c:v>
                </c:pt>
              </c:strCache>
            </c:strRef>
          </c:tx>
          <c:spPr>
            <a:solidFill>
              <a:schemeClr val="accent5"/>
            </a:solidFill>
            <a:ln>
              <a:noFill/>
            </a:ln>
            <a:effectLst/>
          </c:spPr>
          <c:invertIfNegative val="0"/>
          <c:cat>
            <c:strRef>
              <c:f>'Kommun, förv &gt; sektor, verks'!$B$6:$B$29</c:f>
              <c:strCache>
                <c:ptCount val="5"/>
                <c:pt idx="0">
                  <c:v>Fritidshem</c:v>
                </c:pt>
                <c:pt idx="1">
                  <c:v>Förskola</c:v>
                </c:pt>
                <c:pt idx="2">
                  <c:v>Grundskola</c:v>
                </c:pt>
                <c:pt idx="3">
                  <c:v>Gymnasieskola</c:v>
                </c:pt>
                <c:pt idx="4">
                  <c:v>Gymnasiesk / vuxenutb / AME</c:v>
                </c:pt>
              </c:strCache>
            </c:strRef>
          </c:cat>
          <c:val>
            <c:numRef>
              <c:f>'Kommun, förv &gt; sektor, verks'!$P$6:$P$29</c:f>
              <c:numCache>
                <c:formatCode>0.0</c:formatCode>
                <c:ptCount val="5"/>
                <c:pt idx="0">
                  <c:v>9.3000000000000007</c:v>
                </c:pt>
                <c:pt idx="1">
                  <c:v>9.86</c:v>
                </c:pt>
                <c:pt idx="2">
                  <c:v>8.18</c:v>
                </c:pt>
                <c:pt idx="3">
                  <c:v>3.37</c:v>
                </c:pt>
                <c:pt idx="4" formatCode="General">
                  <c:v>0</c:v>
                </c:pt>
              </c:numCache>
            </c:numRef>
          </c:val>
          <c:extLst xmlns:c15="http://schemas.microsoft.com/office/drawing/2012/chart">
            <c:ext xmlns:c16="http://schemas.microsoft.com/office/drawing/2014/chart" uri="{C3380CC4-5D6E-409C-BE32-E72D297353CC}">
              <c16:uniqueId val="{0000000D-CEC8-40D6-813C-22C07827717A}"/>
            </c:ext>
          </c:extLst>
        </c:ser>
        <c:ser>
          <c:idx val="15"/>
          <c:order val="15"/>
          <c:tx>
            <c:strRef>
              <c:f>'Kommun, förv &gt; sektor, verks'!$R$5</c:f>
              <c:strCache>
                <c:ptCount val="1"/>
                <c:pt idx="0">
                  <c:v>Q1 2021</c:v>
                </c:pt>
              </c:strCache>
            </c:strRef>
          </c:tx>
          <c:spPr>
            <a:solidFill>
              <a:schemeClr val="accent2"/>
            </a:solidFill>
            <a:ln>
              <a:noFill/>
            </a:ln>
            <a:effectLst/>
          </c:spPr>
          <c:invertIfNegative val="0"/>
          <c:cat>
            <c:strRef>
              <c:f>'Kommun, förv &gt; sektor, verks'!$B$6:$B$29</c:f>
              <c:strCache>
                <c:ptCount val="5"/>
                <c:pt idx="0">
                  <c:v>Fritidshem</c:v>
                </c:pt>
                <c:pt idx="1">
                  <c:v>Förskola</c:v>
                </c:pt>
                <c:pt idx="2">
                  <c:v>Grundskola</c:v>
                </c:pt>
                <c:pt idx="3">
                  <c:v>Gymnasieskola</c:v>
                </c:pt>
                <c:pt idx="4">
                  <c:v>Gymnasiesk / vuxenutb / AME</c:v>
                </c:pt>
              </c:strCache>
            </c:strRef>
          </c:cat>
          <c:val>
            <c:numRef>
              <c:f>'Kommun, förv &gt; sektor, verks'!$R$6:$R$29</c:f>
              <c:numCache>
                <c:formatCode>0.0</c:formatCode>
                <c:ptCount val="5"/>
                <c:pt idx="0" formatCode="General">
                  <c:v>0</c:v>
                </c:pt>
                <c:pt idx="1">
                  <c:v>7.4</c:v>
                </c:pt>
                <c:pt idx="2">
                  <c:v>6.99</c:v>
                </c:pt>
                <c:pt idx="3" formatCode="General">
                  <c:v>0</c:v>
                </c:pt>
                <c:pt idx="4">
                  <c:v>3.52</c:v>
                </c:pt>
              </c:numCache>
            </c:numRef>
          </c:val>
          <c:extLst xmlns:c15="http://schemas.microsoft.com/office/drawing/2012/chart">
            <c:ext xmlns:c16="http://schemas.microsoft.com/office/drawing/2014/chart" uri="{C3380CC4-5D6E-409C-BE32-E72D297353CC}">
              <c16:uniqueId val="{0000000F-CEC8-40D6-813C-22C07827717A}"/>
            </c:ext>
          </c:extLst>
        </c:ser>
        <c:ser>
          <c:idx val="16"/>
          <c:order val="16"/>
          <c:tx>
            <c:strRef>
              <c:f>'Kommun, förv &gt; sektor, verks'!$S$5</c:f>
              <c:strCache>
                <c:ptCount val="1"/>
                <c:pt idx="0">
                  <c:v>Q2 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'Kommun, förv &gt; sektor, verks'!$B$6:$B$29</c:f>
              <c:strCache>
                <c:ptCount val="5"/>
                <c:pt idx="0">
                  <c:v>Fritidshem</c:v>
                </c:pt>
                <c:pt idx="1">
                  <c:v>Förskola</c:v>
                </c:pt>
                <c:pt idx="2">
                  <c:v>Grundskola</c:v>
                </c:pt>
                <c:pt idx="3">
                  <c:v>Gymnasieskola</c:v>
                </c:pt>
                <c:pt idx="4">
                  <c:v>Gymnasiesk / vuxenutb / AME</c:v>
                </c:pt>
              </c:strCache>
            </c:strRef>
          </c:cat>
          <c:val>
            <c:numRef>
              <c:f>'Kommun, förv &gt; sektor, verks'!$S$6:$S$29</c:f>
              <c:numCache>
                <c:formatCode>0.0</c:formatCode>
                <c:ptCount val="5"/>
                <c:pt idx="0">
                  <c:v>0</c:v>
                </c:pt>
                <c:pt idx="1">
                  <c:v>8.8999966160390809</c:v>
                </c:pt>
                <c:pt idx="2">
                  <c:v>8.0471548530869796</c:v>
                </c:pt>
                <c:pt idx="3">
                  <c:v>0</c:v>
                </c:pt>
                <c:pt idx="4">
                  <c:v>3.84923832541056</c:v>
                </c:pt>
              </c:numCache>
            </c:numRef>
          </c:val>
          <c:extLst xmlns:c15="http://schemas.microsoft.com/office/drawing/2012/chart">
            <c:ext xmlns:c16="http://schemas.microsoft.com/office/drawing/2014/chart" uri="{C3380CC4-5D6E-409C-BE32-E72D297353CC}">
              <c16:uniqueId val="{00000010-CEC8-40D6-813C-22C07827717A}"/>
            </c:ext>
          </c:extLst>
        </c:ser>
        <c:dLbls>
          <c:showLegendKey val="0"/>
          <c:showVal val="0"/>
          <c:showCatName val="0"/>
          <c:showSerName val="0"/>
          <c:showPercent val="0"/>
          <c:showBubbleSize val="0"/>
        </c:dLbls>
        <c:gapWidth val="219"/>
        <c:overlap val="-27"/>
        <c:axId val="178038272"/>
        <c:axId val="178039808"/>
        <c:extLst>
          <c:ext xmlns:c15="http://schemas.microsoft.com/office/drawing/2012/chart" uri="{02D57815-91ED-43cb-92C2-25804820EDAC}">
            <c15:filteredBarSeries>
              <c15:ser>
                <c:idx val="4"/>
                <c:order val="4"/>
                <c:tx>
                  <c:strRef>
                    <c:extLst>
                      <c:ext uri="{02D57815-91ED-43cb-92C2-25804820EDAC}">
                        <c15:formulaRef>
                          <c15:sqref>'Kommun, förv &gt; sektor, verks'!$G$5</c15:sqref>
                        </c15:formulaRef>
                      </c:ext>
                    </c:extLst>
                    <c:strCache>
                      <c:ptCount val="1"/>
                      <c:pt idx="0">
                        <c:v>Helår 2018</c:v>
                      </c:pt>
                    </c:strCache>
                  </c:strRef>
                </c:tx>
                <c:spPr>
                  <a:solidFill>
                    <a:schemeClr val="accent3">
                      <a:lumMod val="20000"/>
                      <a:lumOff val="80000"/>
                    </a:schemeClr>
                  </a:solidFill>
                  <a:ln>
                    <a:solidFill>
                      <a:schemeClr val="accent3"/>
                    </a:solidFill>
                  </a:ln>
                  <a:effectLst/>
                </c:spPr>
                <c:invertIfNegative val="0"/>
                <c:cat>
                  <c:strRef>
                    <c:extLst>
                      <c:ext uri="{02D57815-91ED-43cb-92C2-25804820EDAC}">
                        <c15:formulaRef>
                          <c15:sqref>'Kommun, förv &gt; sektor, verks'!$B$6:$B$29</c15:sqref>
                        </c15:formulaRef>
                      </c:ext>
                    </c:extLst>
                    <c:strCache>
                      <c:ptCount val="5"/>
                      <c:pt idx="0">
                        <c:v>Fritidshem</c:v>
                      </c:pt>
                      <c:pt idx="1">
                        <c:v>Förskola</c:v>
                      </c:pt>
                      <c:pt idx="2">
                        <c:v>Grundskola</c:v>
                      </c:pt>
                      <c:pt idx="3">
                        <c:v>Gymnasieskola</c:v>
                      </c:pt>
                      <c:pt idx="4">
                        <c:v>Gymnasiesk / vuxenutb / AME</c:v>
                      </c:pt>
                    </c:strCache>
                  </c:strRef>
                </c:cat>
                <c:val>
                  <c:numRef>
                    <c:extLst>
                      <c:ext uri="{02D57815-91ED-43cb-92C2-25804820EDAC}">
                        <c15:formulaRef>
                          <c15:sqref>'Kommun, förv &gt; sektor, verks'!$G$6:$G$29</c15:sqref>
                        </c15:formulaRef>
                      </c:ext>
                    </c:extLst>
                    <c:numCache>
                      <c:formatCode>General</c:formatCode>
                      <c:ptCount val="5"/>
                      <c:pt idx="0">
                        <c:v>9.5</c:v>
                      </c:pt>
                      <c:pt idx="1">
                        <c:v>8.4</c:v>
                      </c:pt>
                      <c:pt idx="2">
                        <c:v>6.2</c:v>
                      </c:pt>
                      <c:pt idx="3">
                        <c:v>2.5</c:v>
                      </c:pt>
                      <c:pt idx="4">
                        <c:v>0</c:v>
                      </c:pt>
                    </c:numCache>
                  </c:numRef>
                </c:val>
                <c:extLst>
                  <c:ext xmlns:c16="http://schemas.microsoft.com/office/drawing/2014/chart" uri="{C3380CC4-5D6E-409C-BE32-E72D297353CC}">
                    <c16:uniqueId val="{00000004-CEC8-40D6-813C-22C07827717A}"/>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'Kommun, förv &gt; sektor, verks'!$L$5</c15:sqref>
                        </c15:formulaRef>
                      </c:ext>
                    </c:extLst>
                    <c:strCache>
                      <c:ptCount val="1"/>
                      <c:pt idx="0">
                        <c:v>Helår 2019</c:v>
                      </c:pt>
                    </c:strCache>
                  </c:strRef>
                </c:tx>
                <c:spPr>
                  <a:solidFill>
                    <a:schemeClr val="accent4">
                      <a:shade val="70000"/>
                    </a:schemeClr>
                  </a:solidFill>
                  <a:ln>
                    <a:noFill/>
                  </a:ln>
                  <a:effectLst/>
                </c:spPr>
                <c:invertIfNegative val="0"/>
                <c:cat>
                  <c:strRef>
                    <c:extLst xmlns:c15="http://schemas.microsoft.com/office/drawing/2012/chart">
                      <c:ext xmlns:c15="http://schemas.microsoft.com/office/drawing/2012/chart" uri="{02D57815-91ED-43cb-92C2-25804820EDAC}">
                        <c15:formulaRef>
                          <c15:sqref>'Kommun, förv &gt; sektor, verks'!$B$6:$B$29</c15:sqref>
                        </c15:formulaRef>
                      </c:ext>
                    </c:extLst>
                    <c:strCache>
                      <c:ptCount val="5"/>
                      <c:pt idx="0">
                        <c:v>Fritidshem</c:v>
                      </c:pt>
                      <c:pt idx="1">
                        <c:v>Förskola</c:v>
                      </c:pt>
                      <c:pt idx="2">
                        <c:v>Grundskola</c:v>
                      </c:pt>
                      <c:pt idx="3">
                        <c:v>Gymnasieskola</c:v>
                      </c:pt>
                      <c:pt idx="4">
                        <c:v>Gymnasiesk / vuxenutb / AME</c:v>
                      </c:pt>
                    </c:strCache>
                  </c:strRef>
                </c:cat>
                <c:val>
                  <c:numRef>
                    <c:extLst xmlns:c15="http://schemas.microsoft.com/office/drawing/2012/chart">
                      <c:ext xmlns:c15="http://schemas.microsoft.com/office/drawing/2012/chart" uri="{02D57815-91ED-43cb-92C2-25804820EDAC}">
                        <c15:formulaRef>
                          <c15:sqref>'Kommun, förv &gt; sektor, verks'!$L$6:$L$29</c15:sqref>
                        </c15:formulaRef>
                      </c:ext>
                    </c:extLst>
                    <c:numCache>
                      <c:formatCode>General</c:formatCode>
                      <c:ptCount val="5"/>
                      <c:pt idx="4">
                        <c:v>0</c:v>
                      </c:pt>
                    </c:numCache>
                  </c:numRef>
                </c:val>
                <c:extLst xmlns:c15="http://schemas.microsoft.com/office/drawing/2012/chart">
                  <c:ext xmlns:c16="http://schemas.microsoft.com/office/drawing/2014/chart" uri="{C3380CC4-5D6E-409C-BE32-E72D297353CC}">
                    <c16:uniqueId val="{00000009-CEC8-40D6-813C-22C07827717A}"/>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'Kommun, förv &gt; sektor, verks'!$Q$5</c15:sqref>
                        </c15:formulaRef>
                      </c:ext>
                    </c:extLst>
                    <c:strCache>
                      <c:ptCount val="1"/>
                      <c:pt idx="0">
                        <c:v>Helår 2020</c:v>
                      </c:pt>
                    </c:strCache>
                  </c:strRef>
                </c:tx>
                <c:spPr>
                  <a:solidFill>
                    <a:schemeClr val="accent5">
                      <a:lumMod val="20000"/>
                      <a:lumOff val="80000"/>
                    </a:schemeClr>
                  </a:solidFill>
                  <a:ln>
                    <a:solidFill>
                      <a:schemeClr val="accent5">
                        <a:lumMod val="50000"/>
                      </a:schemeClr>
                    </a:solidFill>
                  </a:ln>
                  <a:effectLst/>
                </c:spPr>
                <c:invertIfNegative val="0"/>
                <c:cat>
                  <c:strRef>
                    <c:extLst xmlns:c15="http://schemas.microsoft.com/office/drawing/2012/chart">
                      <c:ext xmlns:c15="http://schemas.microsoft.com/office/drawing/2012/chart" uri="{02D57815-91ED-43cb-92C2-25804820EDAC}">
                        <c15:formulaRef>
                          <c15:sqref>'Kommun, förv &gt; sektor, verks'!$B$6:$B$29</c15:sqref>
                        </c15:formulaRef>
                      </c:ext>
                    </c:extLst>
                    <c:strCache>
                      <c:ptCount val="5"/>
                      <c:pt idx="0">
                        <c:v>Fritidshem</c:v>
                      </c:pt>
                      <c:pt idx="1">
                        <c:v>Förskola</c:v>
                      </c:pt>
                      <c:pt idx="2">
                        <c:v>Grundskola</c:v>
                      </c:pt>
                      <c:pt idx="3">
                        <c:v>Gymnasieskola</c:v>
                      </c:pt>
                      <c:pt idx="4">
                        <c:v>Gymnasiesk / vuxenutb / AME</c:v>
                      </c:pt>
                    </c:strCache>
                  </c:strRef>
                </c:cat>
                <c:val>
                  <c:numRef>
                    <c:extLst xmlns:c15="http://schemas.microsoft.com/office/drawing/2012/chart">
                      <c:ext xmlns:c15="http://schemas.microsoft.com/office/drawing/2012/chart" uri="{02D57815-91ED-43cb-92C2-25804820EDAC}">
                        <c15:formulaRef>
                          <c15:sqref>'Kommun, förv &gt; sektor, verks'!$Q$6:$Q$29</c15:sqref>
                        </c15:formulaRef>
                      </c:ext>
                    </c:extLst>
                    <c:numCache>
                      <c:formatCode>0.0</c:formatCode>
                      <c:ptCount val="5"/>
                      <c:pt idx="0">
                        <c:v>12.09</c:v>
                      </c:pt>
                      <c:pt idx="1">
                        <c:v>9.26</c:v>
                      </c:pt>
                      <c:pt idx="2">
                        <c:v>8.4600000000000009</c:v>
                      </c:pt>
                      <c:pt idx="3">
                        <c:v>3.64</c:v>
                      </c:pt>
                      <c:pt idx="4" formatCode="General">
                        <c:v>0</c:v>
                      </c:pt>
                    </c:numCache>
                  </c:numRef>
                </c:val>
                <c:extLst xmlns:c15="http://schemas.microsoft.com/office/drawing/2012/chart">
                  <c:ext xmlns:c16="http://schemas.microsoft.com/office/drawing/2014/chart" uri="{C3380CC4-5D6E-409C-BE32-E72D297353CC}">
                    <c16:uniqueId val="{0000000E-CEC8-40D6-813C-22C07827717A}"/>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'Kommun, förv &gt; sektor, verks'!$T$5</c15:sqref>
                        </c15:formulaRef>
                      </c:ext>
                    </c:extLst>
                    <c:strCache>
                      <c:ptCount val="1"/>
                      <c:pt idx="0">
                        <c:v>Q3 2021</c:v>
                      </c:pt>
                    </c:strCache>
                  </c:strRef>
                </c:tx>
                <c:spPr>
                  <a:solidFill>
                    <a:schemeClr val="accent4">
                      <a:shade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'Kommun, förv &gt; sektor, verks'!$B$6:$B$29</c15:sqref>
                        </c15:formulaRef>
                      </c:ext>
                    </c:extLst>
                    <c:strCache>
                      <c:ptCount val="5"/>
                      <c:pt idx="0">
                        <c:v>Fritidshem</c:v>
                      </c:pt>
                      <c:pt idx="1">
                        <c:v>Förskola</c:v>
                      </c:pt>
                      <c:pt idx="2">
                        <c:v>Grundskola</c:v>
                      </c:pt>
                      <c:pt idx="3">
                        <c:v>Gymnasieskola</c:v>
                      </c:pt>
                      <c:pt idx="4">
                        <c:v>Gymnasiesk / vuxenutb / AME</c:v>
                      </c:pt>
                    </c:strCache>
                  </c:strRef>
                </c:cat>
                <c:val>
                  <c:numRef>
                    <c:extLst xmlns:c15="http://schemas.microsoft.com/office/drawing/2012/chart">
                      <c:ext xmlns:c15="http://schemas.microsoft.com/office/drawing/2012/chart" uri="{02D57815-91ED-43cb-92C2-25804820EDAC}">
                        <c15:formulaRef>
                          <c15:sqref>'Kommun, förv &gt; sektor, verks'!$T$6:$T$29</c15:sqref>
                        </c15:formulaRef>
                      </c:ext>
                    </c:extLst>
                    <c:numCache>
                      <c:formatCode>General</c:formatCode>
                      <c:ptCount val="5"/>
                      <c:pt idx="0">
                        <c:v>0</c:v>
                      </c:pt>
                      <c:pt idx="3">
                        <c:v>0</c:v>
                      </c:pt>
                    </c:numCache>
                  </c:numRef>
                </c:val>
                <c:extLst xmlns:c15="http://schemas.microsoft.com/office/drawing/2012/chart">
                  <c:ext xmlns:c16="http://schemas.microsoft.com/office/drawing/2014/chart" uri="{C3380CC4-5D6E-409C-BE32-E72D297353CC}">
                    <c16:uniqueId val="{00000011-CEC8-40D6-813C-22C07827717A}"/>
                  </c:ext>
                </c:extLst>
              </c15:ser>
            </c15:filteredBarSeries>
            <c15:filteredBarSeries>
              <c15:ser>
                <c:idx val="18"/>
                <c:order val="18"/>
                <c:tx>
                  <c:strRef>
                    <c:extLst xmlns:c15="http://schemas.microsoft.com/office/drawing/2012/chart">
                      <c:ext xmlns:c15="http://schemas.microsoft.com/office/drawing/2012/chart" uri="{02D57815-91ED-43cb-92C2-25804820EDAC}">
                        <c15:formulaRef>
                          <c15:sqref>'Kommun, förv &gt; sektor, verks'!$U$5</c15:sqref>
                        </c15:formulaRef>
                      </c:ext>
                    </c:extLst>
                    <c:strCache>
                      <c:ptCount val="1"/>
                      <c:pt idx="0">
                        <c:v>Q4 2021</c:v>
                      </c:pt>
                    </c:strCache>
                  </c:strRef>
                </c:tx>
                <c:spPr>
                  <a:solidFill>
                    <a:schemeClr val="accent4">
                      <a:shade val="43000"/>
                    </a:schemeClr>
                  </a:solidFill>
                  <a:ln>
                    <a:noFill/>
                  </a:ln>
                  <a:effectLst/>
                </c:spPr>
                <c:invertIfNegative val="0"/>
                <c:cat>
                  <c:strRef>
                    <c:extLst xmlns:c15="http://schemas.microsoft.com/office/drawing/2012/chart">
                      <c:ext xmlns:c15="http://schemas.microsoft.com/office/drawing/2012/chart" uri="{02D57815-91ED-43cb-92C2-25804820EDAC}">
                        <c15:formulaRef>
                          <c15:sqref>'Kommun, förv &gt; sektor, verks'!$B$6:$B$29</c15:sqref>
                        </c15:formulaRef>
                      </c:ext>
                    </c:extLst>
                    <c:strCache>
                      <c:ptCount val="5"/>
                      <c:pt idx="0">
                        <c:v>Fritidshem</c:v>
                      </c:pt>
                      <c:pt idx="1">
                        <c:v>Förskola</c:v>
                      </c:pt>
                      <c:pt idx="2">
                        <c:v>Grundskola</c:v>
                      </c:pt>
                      <c:pt idx="3">
                        <c:v>Gymnasieskola</c:v>
                      </c:pt>
                      <c:pt idx="4">
                        <c:v>Gymnasiesk / vuxenutb / AME</c:v>
                      </c:pt>
                    </c:strCache>
                  </c:strRef>
                </c:cat>
                <c:val>
                  <c:numRef>
                    <c:extLst xmlns:c15="http://schemas.microsoft.com/office/drawing/2012/chart">
                      <c:ext xmlns:c15="http://schemas.microsoft.com/office/drawing/2012/chart" uri="{02D57815-91ED-43cb-92C2-25804820EDAC}">
                        <c15:formulaRef>
                          <c15:sqref>'Kommun, förv &gt; sektor, verks'!$U$6:$U$29</c15:sqref>
                        </c15:formulaRef>
                      </c:ext>
                    </c:extLst>
                    <c:numCache>
                      <c:formatCode>General</c:formatCode>
                      <c:ptCount val="5"/>
                      <c:pt idx="0">
                        <c:v>0</c:v>
                      </c:pt>
                      <c:pt idx="3">
                        <c:v>0</c:v>
                      </c:pt>
                    </c:numCache>
                  </c:numRef>
                </c:val>
                <c:extLst xmlns:c15="http://schemas.microsoft.com/office/drawing/2012/chart">
                  <c:ext xmlns:c16="http://schemas.microsoft.com/office/drawing/2014/chart" uri="{C3380CC4-5D6E-409C-BE32-E72D297353CC}">
                    <c16:uniqueId val="{00000012-CEC8-40D6-813C-22C07827717A}"/>
                  </c:ext>
                </c:extLst>
              </c15:ser>
            </c15:filteredBarSeries>
            <c15:filteredBarSeries>
              <c15:ser>
                <c:idx val="19"/>
                <c:order val="19"/>
                <c:tx>
                  <c:strRef>
                    <c:extLst xmlns:c15="http://schemas.microsoft.com/office/drawing/2012/chart">
                      <c:ext xmlns:c15="http://schemas.microsoft.com/office/drawing/2012/chart" uri="{02D57815-91ED-43cb-92C2-25804820EDAC}">
                        <c15:formulaRef>
                          <c15:sqref>'Kommun, förv &gt; sektor, verks'!$V$5</c15:sqref>
                        </c15:formulaRef>
                      </c:ext>
                    </c:extLst>
                    <c:strCache>
                      <c:ptCount val="1"/>
                      <c:pt idx="0">
                        <c:v>Helår 2021</c:v>
                      </c:pt>
                    </c:strCache>
                  </c:strRef>
                </c:tx>
                <c:spPr>
                  <a:solidFill>
                    <a:schemeClr val="accent4">
                      <a:shade val="36000"/>
                    </a:schemeClr>
                  </a:solidFill>
                  <a:ln>
                    <a:noFill/>
                  </a:ln>
                  <a:effectLst/>
                </c:spPr>
                <c:invertIfNegative val="0"/>
                <c:cat>
                  <c:strRef>
                    <c:extLst xmlns:c15="http://schemas.microsoft.com/office/drawing/2012/chart">
                      <c:ext xmlns:c15="http://schemas.microsoft.com/office/drawing/2012/chart" uri="{02D57815-91ED-43cb-92C2-25804820EDAC}">
                        <c15:formulaRef>
                          <c15:sqref>'Kommun, förv &gt; sektor, verks'!$B$6:$B$29</c15:sqref>
                        </c15:formulaRef>
                      </c:ext>
                    </c:extLst>
                    <c:strCache>
                      <c:ptCount val="5"/>
                      <c:pt idx="0">
                        <c:v>Fritidshem</c:v>
                      </c:pt>
                      <c:pt idx="1">
                        <c:v>Förskola</c:v>
                      </c:pt>
                      <c:pt idx="2">
                        <c:v>Grundskola</c:v>
                      </c:pt>
                      <c:pt idx="3">
                        <c:v>Gymnasieskola</c:v>
                      </c:pt>
                      <c:pt idx="4">
                        <c:v>Gymnasiesk / vuxenutb / AME</c:v>
                      </c:pt>
                    </c:strCache>
                  </c:strRef>
                </c:cat>
                <c:val>
                  <c:numRef>
                    <c:extLst xmlns:c15="http://schemas.microsoft.com/office/drawing/2012/chart">
                      <c:ext xmlns:c15="http://schemas.microsoft.com/office/drawing/2012/chart" uri="{02D57815-91ED-43cb-92C2-25804820EDAC}">
                        <c15:formulaRef>
                          <c15:sqref>'Kommun, förv &gt; sektor, verks'!$V$6:$V$29</c15:sqref>
                        </c15:formulaRef>
                      </c:ext>
                    </c:extLst>
                    <c:numCache>
                      <c:formatCode>General</c:formatCode>
                      <c:ptCount val="5"/>
                      <c:pt idx="0">
                        <c:v>0</c:v>
                      </c:pt>
                      <c:pt idx="3">
                        <c:v>0</c:v>
                      </c:pt>
                    </c:numCache>
                  </c:numRef>
                </c:val>
                <c:extLst xmlns:c15="http://schemas.microsoft.com/office/drawing/2012/chart">
                  <c:ext xmlns:c16="http://schemas.microsoft.com/office/drawing/2014/chart" uri="{C3380CC4-5D6E-409C-BE32-E72D297353CC}">
                    <c16:uniqueId val="{00000013-CEC8-40D6-813C-22C07827717A}"/>
                  </c:ext>
                </c:extLst>
              </c15:ser>
            </c15:filteredBarSeries>
          </c:ext>
        </c:extLst>
      </c:barChart>
      <c:catAx>
        <c:axId val="178038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78039808"/>
        <c:crosses val="autoZero"/>
        <c:auto val="1"/>
        <c:lblAlgn val="ctr"/>
        <c:lblOffset val="100"/>
        <c:noMultiLvlLbl val="0"/>
      </c:catAx>
      <c:valAx>
        <c:axId val="178039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sv-SE" sz="1100"/>
                  <a:t>Sjukfrånvaro %</a:t>
                </a:r>
              </a:p>
            </c:rich>
          </c:tx>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17803827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dirty="0" smtClean="0"/>
              <a:t>Vård- och omsorg</a:t>
            </a:r>
            <a:endParaRPr lang="sv-SE" dirty="0"/>
          </a:p>
        </c:rich>
      </c:tx>
      <c:layout>
        <c:manualLayout>
          <c:xMode val="edge"/>
          <c:yMode val="edge"/>
          <c:x val="0.3518787863941662"/>
          <c:y val="2.57980745669543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1"/>
          <c:order val="0"/>
          <c:tx>
            <c:strRef>
              <c:f>Kvartalsrapportering!$C$5</c:f>
              <c:strCache>
                <c:ptCount val="1"/>
                <c:pt idx="0">
                  <c:v>Q1 2018</c:v>
                </c:pt>
              </c:strCache>
              <c:extLst xmlns:c15="http://schemas.microsoft.com/office/drawing/2012/chart"/>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Kvartalsrapportering!$B$6:$B$24</c:f>
              <c:strCache>
                <c:ptCount val="1"/>
                <c:pt idx="0">
                  <c:v>VoO (före 2019)</c:v>
                </c:pt>
              </c:strCache>
            </c:strRef>
          </c:cat>
          <c:val>
            <c:numRef>
              <c:f>Kvartalsrapportering!$C$6:$C$24</c:f>
              <c:numCache>
                <c:formatCode>General</c:formatCode>
                <c:ptCount val="1"/>
                <c:pt idx="0">
                  <c:v>11.2</c:v>
                </c:pt>
              </c:numCache>
            </c:numRef>
          </c:val>
          <c:extLst xmlns:c15="http://schemas.microsoft.com/office/drawing/2012/chart">
            <c:ext xmlns:c16="http://schemas.microsoft.com/office/drawing/2014/chart" uri="{C3380CC4-5D6E-409C-BE32-E72D297353CC}">
              <c16:uniqueId val="{00000004-FBF9-42E4-B137-58A7796EB009}"/>
            </c:ext>
          </c:extLst>
        </c:ser>
        <c:ser>
          <c:idx val="2"/>
          <c:order val="1"/>
          <c:tx>
            <c:strRef>
              <c:f>Kvartalsrapportering!$D$5</c:f>
              <c:strCache>
                <c:ptCount val="1"/>
                <c:pt idx="0">
                  <c:v>Q2 2018</c:v>
                </c:pt>
              </c:strCache>
              <c:extLst xmlns:c15="http://schemas.microsoft.com/office/drawing/2012/chart"/>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Kvartalsrapportering!$B$6:$B$24</c:f>
              <c:strCache>
                <c:ptCount val="1"/>
                <c:pt idx="0">
                  <c:v>VoO (före 2019)</c:v>
                </c:pt>
              </c:strCache>
            </c:strRef>
          </c:cat>
          <c:val>
            <c:numRef>
              <c:f>Kvartalsrapportering!$D$6:$D$24</c:f>
              <c:numCache>
                <c:formatCode>General</c:formatCode>
                <c:ptCount val="1"/>
                <c:pt idx="0">
                  <c:v>9.1</c:v>
                </c:pt>
              </c:numCache>
            </c:numRef>
          </c:val>
          <c:extLst xmlns:c15="http://schemas.microsoft.com/office/drawing/2012/chart">
            <c:ext xmlns:c16="http://schemas.microsoft.com/office/drawing/2014/chart" uri="{C3380CC4-5D6E-409C-BE32-E72D297353CC}">
              <c16:uniqueId val="{00000005-FBF9-42E4-B137-58A7796EB009}"/>
            </c:ext>
          </c:extLst>
        </c:ser>
        <c:ser>
          <c:idx val="3"/>
          <c:order val="2"/>
          <c:tx>
            <c:strRef>
              <c:f>Kvartalsrapportering!$E$5</c:f>
              <c:strCache>
                <c:ptCount val="1"/>
                <c:pt idx="0">
                  <c:v>Q3 2018</c:v>
                </c:pt>
              </c:strCache>
              <c:extLst xmlns:c15="http://schemas.microsoft.com/office/drawing/2012/chart"/>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Kvartalsrapportering!$B$6:$B$24</c:f>
              <c:strCache>
                <c:ptCount val="1"/>
                <c:pt idx="0">
                  <c:v>VoO (före 2019)</c:v>
                </c:pt>
              </c:strCache>
            </c:strRef>
          </c:cat>
          <c:val>
            <c:numRef>
              <c:f>Kvartalsrapportering!$E$6:$E$24</c:f>
              <c:numCache>
                <c:formatCode>General</c:formatCode>
                <c:ptCount val="1"/>
                <c:pt idx="0">
                  <c:v>8.6</c:v>
                </c:pt>
              </c:numCache>
            </c:numRef>
          </c:val>
          <c:extLst xmlns:c15="http://schemas.microsoft.com/office/drawing/2012/chart">
            <c:ext xmlns:c16="http://schemas.microsoft.com/office/drawing/2014/chart" uri="{C3380CC4-5D6E-409C-BE32-E72D297353CC}">
              <c16:uniqueId val="{00000006-FBF9-42E4-B137-58A7796EB009}"/>
            </c:ext>
          </c:extLst>
        </c:ser>
        <c:ser>
          <c:idx val="6"/>
          <c:order val="3"/>
          <c:tx>
            <c:strRef>
              <c:f>Kvartalsrapportering!$F$5</c:f>
              <c:strCache>
                <c:ptCount val="1"/>
                <c:pt idx="0">
                  <c:v>Q4 2018</c:v>
                </c:pt>
              </c:strCache>
              <c:extLst xmlns:c15="http://schemas.microsoft.com/office/drawing/2012/chart"/>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Kvartalsrapportering!$B$6:$B$24</c:f>
              <c:strCache>
                <c:ptCount val="1"/>
                <c:pt idx="0">
                  <c:v>VoO (före 2019)</c:v>
                </c:pt>
              </c:strCache>
            </c:strRef>
          </c:cat>
          <c:val>
            <c:numRef>
              <c:f>Kvartalsrapportering!$F$6:$F$24</c:f>
              <c:numCache>
                <c:formatCode>General</c:formatCode>
                <c:ptCount val="1"/>
                <c:pt idx="0">
                  <c:v>11.3</c:v>
                </c:pt>
              </c:numCache>
            </c:numRef>
          </c:val>
          <c:extLst xmlns:c15="http://schemas.microsoft.com/office/drawing/2012/chart">
            <c:ext xmlns:c16="http://schemas.microsoft.com/office/drawing/2014/chart" uri="{C3380CC4-5D6E-409C-BE32-E72D297353CC}">
              <c16:uniqueId val="{00000007-FBF9-42E4-B137-58A7796EB009}"/>
            </c:ext>
          </c:extLst>
        </c:ser>
        <c:ser>
          <c:idx val="4"/>
          <c:order val="4"/>
          <c:tx>
            <c:strRef>
              <c:f>Kvartalsrapportering!$G$5</c:f>
              <c:strCache>
                <c:ptCount val="1"/>
                <c:pt idx="0">
                  <c:v>Helår 2018</c:v>
                </c:pt>
              </c:strCache>
              <c:extLst xmlns:c15="http://schemas.microsoft.com/office/drawing/2012/chart"/>
            </c:strRef>
          </c:tx>
          <c:spPr>
            <a:solidFill>
              <a:schemeClr val="accent3">
                <a:lumMod val="20000"/>
                <a:lumOff val="80000"/>
              </a:schemeClr>
            </a:solidFill>
            <a:ln>
              <a:solidFill>
                <a:schemeClr val="accent3"/>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Kvartalsrapportering!$B$6:$B$24</c:f>
              <c:strCache>
                <c:ptCount val="1"/>
                <c:pt idx="0">
                  <c:v>VoO (före 2019)</c:v>
                </c:pt>
              </c:strCache>
            </c:strRef>
          </c:cat>
          <c:val>
            <c:numRef>
              <c:f>Kvartalsrapportering!$G$6:$G$24</c:f>
              <c:numCache>
                <c:formatCode>General</c:formatCode>
                <c:ptCount val="1"/>
                <c:pt idx="0">
                  <c:v>10</c:v>
                </c:pt>
              </c:numCache>
            </c:numRef>
          </c:val>
          <c:extLst xmlns:c15="http://schemas.microsoft.com/office/drawing/2012/chart">
            <c:ext xmlns:c16="http://schemas.microsoft.com/office/drawing/2014/chart" uri="{C3380CC4-5D6E-409C-BE32-E72D297353CC}">
              <c16:uniqueId val="{00000008-FBF9-42E4-B137-58A7796EB009}"/>
            </c:ext>
          </c:extLst>
        </c:ser>
        <c:dLbls>
          <c:dLblPos val="outEnd"/>
          <c:showLegendKey val="0"/>
          <c:showVal val="1"/>
          <c:showCatName val="0"/>
          <c:showSerName val="0"/>
          <c:showPercent val="0"/>
          <c:showBubbleSize val="0"/>
        </c:dLbls>
        <c:gapWidth val="219"/>
        <c:overlap val="-27"/>
        <c:axId val="178038272"/>
        <c:axId val="178039808"/>
        <c:extLst>
          <c:ext xmlns:c15="http://schemas.microsoft.com/office/drawing/2012/chart" uri="{02D57815-91ED-43cb-92C2-25804820EDAC}">
            <c15:filteredBarSeries>
              <c15:ser>
                <c:idx val="5"/>
                <c:order val="5"/>
                <c:tx>
                  <c:strRef>
                    <c:extLst>
                      <c:ext uri="{02D57815-91ED-43cb-92C2-25804820EDAC}">
                        <c15:formulaRef>
                          <c15:sqref>Kvartalsrapportering!$H$5</c15:sqref>
                        </c15:formulaRef>
                      </c:ext>
                    </c:extLst>
                    <c:strCache>
                      <c:ptCount val="1"/>
                      <c:pt idx="0">
                        <c:v>Q1 2019</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Kvartalsrapportering!$B$6:$B$24</c15:sqref>
                        </c15:formulaRef>
                      </c:ext>
                    </c:extLst>
                    <c:strCache>
                      <c:ptCount val="1"/>
                      <c:pt idx="0">
                        <c:v>VoO (före 2019)</c:v>
                      </c:pt>
                    </c:strCache>
                  </c:strRef>
                </c:cat>
                <c:val>
                  <c:numRef>
                    <c:extLst>
                      <c:ext uri="{02D57815-91ED-43cb-92C2-25804820EDAC}">
                        <c15:formulaRef>
                          <c15:sqref>Kvartalsrapportering!$H$6:$H$24</c15:sqref>
                        </c15:formulaRef>
                      </c:ext>
                    </c:extLst>
                    <c:numCache>
                      <c:formatCode>General</c:formatCode>
                      <c:ptCount val="1"/>
                      <c:pt idx="0">
                        <c:v>0</c:v>
                      </c:pt>
                    </c:numCache>
                  </c:numRef>
                </c:val>
                <c:extLst>
                  <c:ext xmlns:c16="http://schemas.microsoft.com/office/drawing/2014/chart" uri="{C3380CC4-5D6E-409C-BE32-E72D297353CC}">
                    <c16:uniqueId val="{00000009-FBF9-42E4-B137-58A7796EB009}"/>
                  </c:ext>
                </c:extLst>
              </c15:ser>
            </c15:filteredBarSeries>
            <c15:filteredBarSeries>
              <c15:ser>
                <c:idx val="0"/>
                <c:order val="6"/>
                <c:tx>
                  <c:strRef>
                    <c:extLst xmlns:c15="http://schemas.microsoft.com/office/drawing/2012/chart">
                      <c:ext xmlns:c15="http://schemas.microsoft.com/office/drawing/2012/chart" uri="{02D57815-91ED-43cb-92C2-25804820EDAC}">
                        <c15:formulaRef>
                          <c15:sqref>Kvartalsrapportering!$I$5</c15:sqref>
                        </c15:formulaRef>
                      </c:ext>
                    </c:extLst>
                    <c:strCache>
                      <c:ptCount val="1"/>
                      <c:pt idx="0">
                        <c:v>Q2 2019</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Kvartalsrapportering!$B$6:$B$24</c15:sqref>
                        </c15:formulaRef>
                      </c:ext>
                    </c:extLst>
                    <c:strCache>
                      <c:ptCount val="1"/>
                      <c:pt idx="0">
                        <c:v>VoO (före 2019)</c:v>
                      </c:pt>
                    </c:strCache>
                  </c:strRef>
                </c:cat>
                <c:val>
                  <c:numRef>
                    <c:extLst xmlns:c15="http://schemas.microsoft.com/office/drawing/2012/chart">
                      <c:ext xmlns:c15="http://schemas.microsoft.com/office/drawing/2012/chart" uri="{02D57815-91ED-43cb-92C2-25804820EDAC}">
                        <c15:formulaRef>
                          <c15:sqref>Kvartalsrapportering!$I$6:$I$24</c15:sqref>
                        </c15:formulaRef>
                      </c:ext>
                    </c:extLst>
                    <c:numCache>
                      <c:formatCode>General</c:formatCode>
                      <c:ptCount val="1"/>
                      <c:pt idx="0">
                        <c:v>0</c:v>
                      </c:pt>
                    </c:numCache>
                  </c:numRef>
                </c:val>
                <c:extLst xmlns:c15="http://schemas.microsoft.com/office/drawing/2012/chart">
                  <c:ext xmlns:c16="http://schemas.microsoft.com/office/drawing/2014/chart" uri="{C3380CC4-5D6E-409C-BE32-E72D297353CC}">
                    <c16:uniqueId val="{0000000A-FBF9-42E4-B137-58A7796EB009}"/>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Kvartalsrapportering!$J$5</c15:sqref>
                        </c15:formulaRef>
                      </c:ext>
                    </c:extLst>
                    <c:strCache>
                      <c:ptCount val="1"/>
                      <c:pt idx="0">
                        <c:v>Q3 !2018!</c:v>
                      </c:pt>
                    </c:strCache>
                  </c:strRef>
                </c:tx>
                <c:spPr>
                  <a:solidFill>
                    <a:schemeClr val="accent6"/>
                  </a:solidFill>
                  <a:ln>
                    <a:solidFill>
                      <a:schemeClr val="accent5"/>
                    </a:solidFill>
                    <a:prstDash val="sysDash"/>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Kvartalsrapportering!$B$6:$B$24</c15:sqref>
                        </c15:formulaRef>
                      </c:ext>
                    </c:extLst>
                    <c:strCache>
                      <c:ptCount val="1"/>
                      <c:pt idx="0">
                        <c:v>VoO (före 2019)</c:v>
                      </c:pt>
                    </c:strCache>
                  </c:strRef>
                </c:cat>
                <c:val>
                  <c:numRef>
                    <c:extLst xmlns:c15="http://schemas.microsoft.com/office/drawing/2012/chart">
                      <c:ext xmlns:c15="http://schemas.microsoft.com/office/drawing/2012/chart" uri="{02D57815-91ED-43cb-92C2-25804820EDAC}">
                        <c15:formulaRef>
                          <c15:sqref>Kvartalsrapportering!$J$6:$J$24</c15:sqref>
                        </c15:formulaRef>
                      </c:ext>
                    </c:extLst>
                    <c:numCache>
                      <c:formatCode>General</c:formatCode>
                      <c:ptCount val="1"/>
                      <c:pt idx="0">
                        <c:v>0</c:v>
                      </c:pt>
                    </c:numCache>
                  </c:numRef>
                </c:val>
                <c:extLst xmlns:c15="http://schemas.microsoft.com/office/drawing/2012/chart">
                  <c:ext xmlns:c16="http://schemas.microsoft.com/office/drawing/2014/chart" uri="{C3380CC4-5D6E-409C-BE32-E72D297353CC}">
                    <c16:uniqueId val="{0000000B-FBF9-42E4-B137-58A7796EB009}"/>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Kvartalsrapportering!$K$5</c15:sqref>
                        </c15:formulaRef>
                      </c:ext>
                    </c:extLst>
                    <c:strCache>
                      <c:ptCount val="1"/>
                      <c:pt idx="0">
                        <c:v>Q4 2019</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Kvartalsrapportering!$B$6:$B$24</c15:sqref>
                        </c15:formulaRef>
                      </c:ext>
                    </c:extLst>
                    <c:strCache>
                      <c:ptCount val="1"/>
                      <c:pt idx="0">
                        <c:v>VoO (före 2019)</c:v>
                      </c:pt>
                    </c:strCache>
                  </c:strRef>
                </c:cat>
                <c:val>
                  <c:numRef>
                    <c:extLst xmlns:c15="http://schemas.microsoft.com/office/drawing/2012/chart">
                      <c:ext xmlns:c15="http://schemas.microsoft.com/office/drawing/2012/chart" uri="{02D57815-91ED-43cb-92C2-25804820EDAC}">
                        <c15:formulaRef>
                          <c15:sqref>Kvartalsrapportering!$K$6:$K$24</c15:sqref>
                        </c15:formulaRef>
                      </c:ext>
                    </c:extLst>
                    <c:numCache>
                      <c:formatCode>General</c:formatCode>
                      <c:ptCount val="1"/>
                      <c:pt idx="0">
                        <c:v>0</c:v>
                      </c:pt>
                    </c:numCache>
                  </c:numRef>
                </c:val>
                <c:extLst xmlns:c15="http://schemas.microsoft.com/office/drawing/2012/chart">
                  <c:ext xmlns:c16="http://schemas.microsoft.com/office/drawing/2014/chart" uri="{C3380CC4-5D6E-409C-BE32-E72D297353CC}">
                    <c16:uniqueId val="{00000000-FBF9-42E4-B137-58A7796EB009}"/>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Kvartalsrapportering!$L$5</c15:sqref>
                        </c15:formulaRef>
                      </c:ext>
                    </c:extLst>
                    <c:strCache>
                      <c:ptCount val="1"/>
                      <c:pt idx="0">
                        <c:v>Helår 2019</c:v>
                      </c:pt>
                    </c:strCache>
                  </c:strRef>
                </c:tx>
                <c:spPr>
                  <a:solidFill>
                    <a:schemeClr val="accent4">
                      <a:shade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Kvartalsrapportering!$B$6:$B$24</c15:sqref>
                        </c15:formulaRef>
                      </c:ext>
                    </c:extLst>
                    <c:strCache>
                      <c:ptCount val="1"/>
                      <c:pt idx="0">
                        <c:v>VoO (före 2019)</c:v>
                      </c:pt>
                    </c:strCache>
                  </c:strRef>
                </c:cat>
                <c:val>
                  <c:numRef>
                    <c:extLst xmlns:c15="http://schemas.microsoft.com/office/drawing/2012/chart">
                      <c:ext xmlns:c15="http://schemas.microsoft.com/office/drawing/2012/chart" uri="{02D57815-91ED-43cb-92C2-25804820EDAC}">
                        <c15:formulaRef>
                          <c15:sqref>Kvartalsrapportering!$L$6:$L$24</c15:sqref>
                        </c15:formulaRef>
                      </c:ext>
                    </c:extLst>
                    <c:numCache>
                      <c:formatCode>General</c:formatCode>
                      <c:ptCount val="1"/>
                      <c:pt idx="0">
                        <c:v>0</c:v>
                      </c:pt>
                    </c:numCache>
                  </c:numRef>
                </c:val>
                <c:extLst xmlns:c15="http://schemas.microsoft.com/office/drawing/2012/chart">
                  <c:ext xmlns:c16="http://schemas.microsoft.com/office/drawing/2014/chart" uri="{C3380CC4-5D6E-409C-BE32-E72D297353CC}">
                    <c16:uniqueId val="{0000000C-FBF9-42E4-B137-58A7796EB009}"/>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Kvartalsrapportering!$M$5</c15:sqref>
                        </c15:formulaRef>
                      </c:ext>
                    </c:extLst>
                    <c:strCache>
                      <c:ptCount val="1"/>
                      <c:pt idx="0">
                        <c:v>Q1 2020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Kvartalsrapportering!$B$6:$B$24</c15:sqref>
                        </c15:formulaRef>
                      </c:ext>
                    </c:extLst>
                    <c:strCache>
                      <c:ptCount val="1"/>
                      <c:pt idx="0">
                        <c:v>VoO (före 2019)</c:v>
                      </c:pt>
                    </c:strCache>
                  </c:strRef>
                </c:cat>
                <c:val>
                  <c:numRef>
                    <c:extLst xmlns:c15="http://schemas.microsoft.com/office/drawing/2012/chart">
                      <c:ext xmlns:c15="http://schemas.microsoft.com/office/drawing/2012/chart" uri="{02D57815-91ED-43cb-92C2-25804820EDAC}">
                        <c15:formulaRef>
                          <c15:sqref>Kvartalsrapportering!$M$6:$M$24</c15:sqref>
                        </c15:formulaRef>
                      </c:ext>
                    </c:extLst>
                    <c:numCache>
                      <c:formatCode>General</c:formatCode>
                      <c:ptCount val="1"/>
                      <c:pt idx="0">
                        <c:v>0</c:v>
                      </c:pt>
                    </c:numCache>
                  </c:numRef>
                </c:val>
                <c:extLst xmlns:c15="http://schemas.microsoft.com/office/drawing/2012/chart">
                  <c:ext xmlns:c16="http://schemas.microsoft.com/office/drawing/2014/chart" uri="{C3380CC4-5D6E-409C-BE32-E72D297353CC}">
                    <c16:uniqueId val="{00000001-FBF9-42E4-B137-58A7796EB009}"/>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Kvartalsrapportering!$N$5</c15:sqref>
                        </c15:formulaRef>
                      </c:ext>
                    </c:extLst>
                    <c:strCache>
                      <c:ptCount val="1"/>
                      <c:pt idx="0">
                        <c:v>Q2 2020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Kvartalsrapportering!$B$6:$B$24</c15:sqref>
                        </c15:formulaRef>
                      </c:ext>
                    </c:extLst>
                    <c:strCache>
                      <c:ptCount val="1"/>
                      <c:pt idx="0">
                        <c:v>VoO (före 2019)</c:v>
                      </c:pt>
                    </c:strCache>
                  </c:strRef>
                </c:cat>
                <c:val>
                  <c:numRef>
                    <c:extLst xmlns:c15="http://schemas.microsoft.com/office/drawing/2012/chart">
                      <c:ext xmlns:c15="http://schemas.microsoft.com/office/drawing/2012/chart" uri="{02D57815-91ED-43cb-92C2-25804820EDAC}">
                        <c15:formulaRef>
                          <c15:sqref>Kvartalsrapportering!$N$6:$N$24</c15:sqref>
                        </c15:formulaRef>
                      </c:ext>
                    </c:extLst>
                    <c:numCache>
                      <c:formatCode>General</c:formatCode>
                      <c:ptCount val="1"/>
                      <c:pt idx="0">
                        <c:v>0</c:v>
                      </c:pt>
                    </c:numCache>
                  </c:numRef>
                </c:val>
                <c:extLst xmlns:c15="http://schemas.microsoft.com/office/drawing/2012/chart">
                  <c:ext xmlns:c16="http://schemas.microsoft.com/office/drawing/2014/chart" uri="{C3380CC4-5D6E-409C-BE32-E72D297353CC}">
                    <c16:uniqueId val="{00000002-FBF9-42E4-B137-58A7796EB009}"/>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Kvartalsrapportering!$O$5</c15:sqref>
                        </c15:formulaRef>
                      </c:ext>
                    </c:extLst>
                    <c:strCache>
                      <c:ptCount val="1"/>
                      <c:pt idx="0">
                        <c:v>Q3 2020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Kvartalsrapportering!$B$6:$B$24</c15:sqref>
                        </c15:formulaRef>
                      </c:ext>
                    </c:extLst>
                    <c:strCache>
                      <c:ptCount val="1"/>
                      <c:pt idx="0">
                        <c:v>VoO (före 2019)</c:v>
                      </c:pt>
                    </c:strCache>
                  </c:strRef>
                </c:cat>
                <c:val>
                  <c:numRef>
                    <c:extLst xmlns:c15="http://schemas.microsoft.com/office/drawing/2012/chart">
                      <c:ext xmlns:c15="http://schemas.microsoft.com/office/drawing/2012/chart" uri="{02D57815-91ED-43cb-92C2-25804820EDAC}">
                        <c15:formulaRef>
                          <c15:sqref>Kvartalsrapportering!$O$6:$O$24</c15:sqref>
                        </c15:formulaRef>
                      </c:ext>
                    </c:extLst>
                    <c:numCache>
                      <c:formatCode>General</c:formatCode>
                      <c:ptCount val="1"/>
                      <c:pt idx="0">
                        <c:v>0</c:v>
                      </c:pt>
                    </c:numCache>
                  </c:numRef>
                </c:val>
                <c:extLst xmlns:c15="http://schemas.microsoft.com/office/drawing/2012/chart">
                  <c:ext xmlns:c16="http://schemas.microsoft.com/office/drawing/2014/chart" uri="{C3380CC4-5D6E-409C-BE32-E72D297353CC}">
                    <c16:uniqueId val="{00000003-FBF9-42E4-B137-58A7796EB009}"/>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Kvartalsrapportering!$P$5</c15:sqref>
                        </c15:formulaRef>
                      </c:ext>
                    </c:extLst>
                    <c:strCache>
                      <c:ptCount val="1"/>
                      <c:pt idx="0">
                        <c:v>Q4 2020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Kvartalsrapportering!$B$6:$B$24</c15:sqref>
                        </c15:formulaRef>
                      </c:ext>
                    </c:extLst>
                    <c:strCache>
                      <c:ptCount val="1"/>
                      <c:pt idx="0">
                        <c:v>VoO (före 2019)</c:v>
                      </c:pt>
                    </c:strCache>
                  </c:strRef>
                </c:cat>
                <c:val>
                  <c:numRef>
                    <c:extLst xmlns:c15="http://schemas.microsoft.com/office/drawing/2012/chart">
                      <c:ext xmlns:c15="http://schemas.microsoft.com/office/drawing/2012/chart" uri="{02D57815-91ED-43cb-92C2-25804820EDAC}">
                        <c15:formulaRef>
                          <c15:sqref>Kvartalsrapportering!$P$6:$P$24</c15:sqref>
                        </c15:formulaRef>
                      </c:ext>
                    </c:extLst>
                    <c:numCache>
                      <c:formatCode>General</c:formatCode>
                      <c:ptCount val="1"/>
                      <c:pt idx="0">
                        <c:v>0</c:v>
                      </c:pt>
                    </c:numCache>
                  </c:numRef>
                </c:val>
                <c:extLst xmlns:c15="http://schemas.microsoft.com/office/drawing/2012/chart">
                  <c:ext xmlns:c16="http://schemas.microsoft.com/office/drawing/2014/chart" uri="{C3380CC4-5D6E-409C-BE32-E72D297353CC}">
                    <c16:uniqueId val="{0000000D-FBF9-42E4-B137-58A7796EB009}"/>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Kvartalsrapportering!$Q$5</c15:sqref>
                        </c15:formulaRef>
                      </c:ext>
                    </c:extLst>
                    <c:strCache>
                      <c:ptCount val="1"/>
                      <c:pt idx="0">
                        <c:v>Helår 2020</c:v>
                      </c:pt>
                    </c:strCache>
                  </c:strRef>
                </c:tx>
                <c:spPr>
                  <a:solidFill>
                    <a:schemeClr val="accent5">
                      <a:lumMod val="20000"/>
                      <a:lumOff val="80000"/>
                    </a:schemeClr>
                  </a:solidFill>
                  <a:ln>
                    <a:solidFill>
                      <a:schemeClr val="accent5">
                        <a:lumMod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Kvartalsrapportering!$B$6:$B$24</c15:sqref>
                        </c15:formulaRef>
                      </c:ext>
                    </c:extLst>
                    <c:strCache>
                      <c:ptCount val="1"/>
                      <c:pt idx="0">
                        <c:v>VoO (före 2019)</c:v>
                      </c:pt>
                    </c:strCache>
                  </c:strRef>
                </c:cat>
                <c:val>
                  <c:numRef>
                    <c:extLst xmlns:c15="http://schemas.microsoft.com/office/drawing/2012/chart">
                      <c:ext xmlns:c15="http://schemas.microsoft.com/office/drawing/2012/chart" uri="{02D57815-91ED-43cb-92C2-25804820EDAC}">
                        <c15:formulaRef>
                          <c15:sqref>Kvartalsrapportering!$Q$6:$Q$24</c15:sqref>
                        </c15:formulaRef>
                      </c:ext>
                    </c:extLst>
                    <c:numCache>
                      <c:formatCode>General</c:formatCode>
                      <c:ptCount val="1"/>
                      <c:pt idx="0">
                        <c:v>0</c:v>
                      </c:pt>
                    </c:numCache>
                  </c:numRef>
                </c:val>
                <c:extLst xmlns:c15="http://schemas.microsoft.com/office/drawing/2012/chart">
                  <c:ext xmlns:c16="http://schemas.microsoft.com/office/drawing/2014/chart" uri="{C3380CC4-5D6E-409C-BE32-E72D297353CC}">
                    <c16:uniqueId val="{0000000E-FBF9-42E4-B137-58A7796EB009}"/>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Kvartalsrapportering!$R$5</c15:sqref>
                        </c15:formulaRef>
                      </c:ext>
                    </c:extLst>
                    <c:strCache>
                      <c:ptCount val="1"/>
                      <c:pt idx="0">
                        <c:v>Q1 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Kvartalsrapportering!$B$6:$B$24</c15:sqref>
                        </c15:formulaRef>
                      </c:ext>
                    </c:extLst>
                    <c:strCache>
                      <c:ptCount val="1"/>
                      <c:pt idx="0">
                        <c:v>VoO (före 2019)</c:v>
                      </c:pt>
                    </c:strCache>
                  </c:strRef>
                </c:cat>
                <c:val>
                  <c:numRef>
                    <c:extLst xmlns:c15="http://schemas.microsoft.com/office/drawing/2012/chart">
                      <c:ext xmlns:c15="http://schemas.microsoft.com/office/drawing/2012/chart" uri="{02D57815-91ED-43cb-92C2-25804820EDAC}">
                        <c15:formulaRef>
                          <c15:sqref>Kvartalsrapportering!$R$6:$R$24</c15:sqref>
                        </c15:formulaRef>
                      </c:ext>
                    </c:extLst>
                    <c:numCache>
                      <c:formatCode>General</c:formatCode>
                      <c:ptCount val="1"/>
                      <c:pt idx="0">
                        <c:v>0</c:v>
                      </c:pt>
                    </c:numCache>
                  </c:numRef>
                </c:val>
                <c:extLst xmlns:c15="http://schemas.microsoft.com/office/drawing/2012/chart">
                  <c:ext xmlns:c16="http://schemas.microsoft.com/office/drawing/2014/chart" uri="{C3380CC4-5D6E-409C-BE32-E72D297353CC}">
                    <c16:uniqueId val="{0000000F-FBF9-42E4-B137-58A7796EB009}"/>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Kvartalsrapportering!$S$5</c15:sqref>
                        </c15:formulaRef>
                      </c:ext>
                    </c:extLst>
                    <c:strCache>
                      <c:ptCount val="1"/>
                      <c:pt idx="0">
                        <c:v>Q2 2021</c:v>
                      </c:pt>
                    </c:strCache>
                  </c:strRef>
                </c:tx>
                <c:spPr>
                  <a:solidFill>
                    <a:schemeClr val="accent4">
                      <a:shade val="5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Kvartalsrapportering!$B$6:$B$24</c15:sqref>
                        </c15:formulaRef>
                      </c:ext>
                    </c:extLst>
                    <c:strCache>
                      <c:ptCount val="1"/>
                      <c:pt idx="0">
                        <c:v>VoO (före 2019)</c:v>
                      </c:pt>
                    </c:strCache>
                  </c:strRef>
                </c:cat>
                <c:val>
                  <c:numRef>
                    <c:extLst xmlns:c15="http://schemas.microsoft.com/office/drawing/2012/chart">
                      <c:ext xmlns:c15="http://schemas.microsoft.com/office/drawing/2012/chart" uri="{02D57815-91ED-43cb-92C2-25804820EDAC}">
                        <c15:formulaRef>
                          <c15:sqref>Kvartalsrapportering!$S$6:$S$24</c15:sqref>
                        </c15:formulaRef>
                      </c:ext>
                    </c:extLst>
                    <c:numCache>
                      <c:formatCode>General</c:formatCode>
                      <c:ptCount val="1"/>
                      <c:pt idx="0">
                        <c:v>0</c:v>
                      </c:pt>
                    </c:numCache>
                  </c:numRef>
                </c:val>
                <c:extLst xmlns:c15="http://schemas.microsoft.com/office/drawing/2012/chart">
                  <c:ext xmlns:c16="http://schemas.microsoft.com/office/drawing/2014/chart" uri="{C3380CC4-5D6E-409C-BE32-E72D297353CC}">
                    <c16:uniqueId val="{00000010-FBF9-42E4-B137-58A7796EB009}"/>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Kvartalsrapportering!$T$5</c15:sqref>
                        </c15:formulaRef>
                      </c:ext>
                    </c:extLst>
                    <c:strCache>
                      <c:ptCount val="1"/>
                      <c:pt idx="0">
                        <c:v>Q3 2021</c:v>
                      </c:pt>
                    </c:strCache>
                  </c:strRef>
                </c:tx>
                <c:spPr>
                  <a:solidFill>
                    <a:schemeClr val="accent4">
                      <a:shade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Kvartalsrapportering!$B$6:$B$24</c15:sqref>
                        </c15:formulaRef>
                      </c:ext>
                    </c:extLst>
                    <c:strCache>
                      <c:ptCount val="1"/>
                      <c:pt idx="0">
                        <c:v>VoO (före 2019)</c:v>
                      </c:pt>
                    </c:strCache>
                  </c:strRef>
                </c:cat>
                <c:val>
                  <c:numRef>
                    <c:extLst xmlns:c15="http://schemas.microsoft.com/office/drawing/2012/chart">
                      <c:ext xmlns:c15="http://schemas.microsoft.com/office/drawing/2012/chart" uri="{02D57815-91ED-43cb-92C2-25804820EDAC}">
                        <c15:formulaRef>
                          <c15:sqref>Kvartalsrapportering!$T$6:$T$24</c15:sqref>
                        </c15:formulaRef>
                      </c:ext>
                    </c:extLst>
                    <c:numCache>
                      <c:formatCode>General</c:formatCode>
                      <c:ptCount val="1"/>
                      <c:pt idx="0">
                        <c:v>0</c:v>
                      </c:pt>
                    </c:numCache>
                  </c:numRef>
                </c:val>
                <c:extLst xmlns:c15="http://schemas.microsoft.com/office/drawing/2012/chart">
                  <c:ext xmlns:c16="http://schemas.microsoft.com/office/drawing/2014/chart" uri="{C3380CC4-5D6E-409C-BE32-E72D297353CC}">
                    <c16:uniqueId val="{00000011-FBF9-42E4-B137-58A7796EB009}"/>
                  </c:ext>
                </c:extLst>
              </c15:ser>
            </c15:filteredBarSeries>
            <c15:filteredBarSeries>
              <c15:ser>
                <c:idx val="18"/>
                <c:order val="18"/>
                <c:tx>
                  <c:strRef>
                    <c:extLst xmlns:c15="http://schemas.microsoft.com/office/drawing/2012/chart">
                      <c:ext xmlns:c15="http://schemas.microsoft.com/office/drawing/2012/chart" uri="{02D57815-91ED-43cb-92C2-25804820EDAC}">
                        <c15:formulaRef>
                          <c15:sqref>Kvartalsrapportering!$U$5</c15:sqref>
                        </c15:formulaRef>
                      </c:ext>
                    </c:extLst>
                    <c:strCache>
                      <c:ptCount val="1"/>
                      <c:pt idx="0">
                        <c:v>Q4 2021</c:v>
                      </c:pt>
                    </c:strCache>
                  </c:strRef>
                </c:tx>
                <c:spPr>
                  <a:solidFill>
                    <a:schemeClr val="accent4">
                      <a:shade val="4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Kvartalsrapportering!$B$6:$B$24</c15:sqref>
                        </c15:formulaRef>
                      </c:ext>
                    </c:extLst>
                    <c:strCache>
                      <c:ptCount val="1"/>
                      <c:pt idx="0">
                        <c:v>VoO (före 2019)</c:v>
                      </c:pt>
                    </c:strCache>
                  </c:strRef>
                </c:cat>
                <c:val>
                  <c:numRef>
                    <c:extLst xmlns:c15="http://schemas.microsoft.com/office/drawing/2012/chart">
                      <c:ext xmlns:c15="http://schemas.microsoft.com/office/drawing/2012/chart" uri="{02D57815-91ED-43cb-92C2-25804820EDAC}">
                        <c15:formulaRef>
                          <c15:sqref>Kvartalsrapportering!$U$6:$U$24</c15:sqref>
                        </c15:formulaRef>
                      </c:ext>
                    </c:extLst>
                    <c:numCache>
                      <c:formatCode>General</c:formatCode>
                      <c:ptCount val="1"/>
                      <c:pt idx="0">
                        <c:v>0</c:v>
                      </c:pt>
                    </c:numCache>
                  </c:numRef>
                </c:val>
                <c:extLst xmlns:c15="http://schemas.microsoft.com/office/drawing/2012/chart">
                  <c:ext xmlns:c16="http://schemas.microsoft.com/office/drawing/2014/chart" uri="{C3380CC4-5D6E-409C-BE32-E72D297353CC}">
                    <c16:uniqueId val="{00000012-FBF9-42E4-B137-58A7796EB009}"/>
                  </c:ext>
                </c:extLst>
              </c15:ser>
            </c15:filteredBarSeries>
            <c15:filteredBarSeries>
              <c15:ser>
                <c:idx val="19"/>
                <c:order val="19"/>
                <c:tx>
                  <c:strRef>
                    <c:extLst xmlns:c15="http://schemas.microsoft.com/office/drawing/2012/chart">
                      <c:ext xmlns:c15="http://schemas.microsoft.com/office/drawing/2012/chart" uri="{02D57815-91ED-43cb-92C2-25804820EDAC}">
                        <c15:formulaRef>
                          <c15:sqref>Kvartalsrapportering!$V$5</c15:sqref>
                        </c15:formulaRef>
                      </c:ext>
                    </c:extLst>
                    <c:strCache>
                      <c:ptCount val="1"/>
                      <c:pt idx="0">
                        <c:v>Helår 2021</c:v>
                      </c:pt>
                    </c:strCache>
                  </c:strRef>
                </c:tx>
                <c:spPr>
                  <a:solidFill>
                    <a:schemeClr val="accent4">
                      <a:shade val="3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Kvartalsrapportering!$B$6:$B$24</c15:sqref>
                        </c15:formulaRef>
                      </c:ext>
                    </c:extLst>
                    <c:strCache>
                      <c:ptCount val="1"/>
                      <c:pt idx="0">
                        <c:v>VoO (före 2019)</c:v>
                      </c:pt>
                    </c:strCache>
                  </c:strRef>
                </c:cat>
                <c:val>
                  <c:numRef>
                    <c:extLst xmlns:c15="http://schemas.microsoft.com/office/drawing/2012/chart">
                      <c:ext xmlns:c15="http://schemas.microsoft.com/office/drawing/2012/chart" uri="{02D57815-91ED-43cb-92C2-25804820EDAC}">
                        <c15:formulaRef>
                          <c15:sqref>Kvartalsrapportering!$V$6:$V$24</c15:sqref>
                        </c15:formulaRef>
                      </c:ext>
                    </c:extLst>
                    <c:numCache>
                      <c:formatCode>General</c:formatCode>
                      <c:ptCount val="1"/>
                      <c:pt idx="0">
                        <c:v>0</c:v>
                      </c:pt>
                    </c:numCache>
                  </c:numRef>
                </c:val>
                <c:extLst xmlns:c15="http://schemas.microsoft.com/office/drawing/2012/chart">
                  <c:ext xmlns:c16="http://schemas.microsoft.com/office/drawing/2014/chart" uri="{C3380CC4-5D6E-409C-BE32-E72D297353CC}">
                    <c16:uniqueId val="{00000013-FBF9-42E4-B137-58A7796EB009}"/>
                  </c:ext>
                </c:extLst>
              </c15:ser>
            </c15:filteredBarSeries>
          </c:ext>
        </c:extLst>
      </c:barChart>
      <c:catAx>
        <c:axId val="178038272"/>
        <c:scaling>
          <c:orientation val="minMax"/>
        </c:scaling>
        <c:delete val="1"/>
        <c:axPos val="b"/>
        <c:numFmt formatCode="General" sourceLinked="1"/>
        <c:majorTickMark val="none"/>
        <c:minorTickMark val="none"/>
        <c:tickLblPos val="nextTo"/>
        <c:crossAx val="178039808"/>
        <c:crosses val="autoZero"/>
        <c:auto val="1"/>
        <c:lblAlgn val="ctr"/>
        <c:lblOffset val="100"/>
        <c:noMultiLvlLbl val="0"/>
      </c:catAx>
      <c:valAx>
        <c:axId val="178039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sv-SE" sz="1100" dirty="0" smtClean="0"/>
                  <a:t>%</a:t>
                </a:r>
                <a:endParaRPr lang="sv-SE" sz="1100" dirty="0"/>
              </a:p>
            </c:rich>
          </c:tx>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178038272"/>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dirty="0" smtClean="0"/>
              <a:t>Produktion omsorg</a:t>
            </a:r>
            <a:endParaRPr lang="sv-SE"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2"/>
          <c:order val="0"/>
          <c:tx>
            <c:strRef>
              <c:f>'Verksamheter enl org 2021'!$B$3:$F$3</c:f>
              <c:strCache>
                <c:ptCount val="1"/>
                <c:pt idx="0">
                  <c:v>Q1 2020</c:v>
                </c:pt>
              </c:strCache>
            </c:strRef>
          </c:tx>
          <c:spPr>
            <a:solidFill>
              <a:schemeClr val="accent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'Verksamheter enl org 2021'!$A$5:$A$29</c:f>
              <c:strCache>
                <c:ptCount val="1"/>
                <c:pt idx="0">
                  <c:v>Produktion omsorg</c:v>
                </c:pt>
              </c:strCache>
              <c:extLst/>
            </c:strRef>
          </c:cat>
          <c:val>
            <c:numRef>
              <c:f>'Verksamheter enl org 2021'!$D$5:$D$29</c:f>
              <c:numCache>
                <c:formatCode>#\ ##0.0</c:formatCode>
                <c:ptCount val="1"/>
                <c:pt idx="0">
                  <c:v>10.7338961924541</c:v>
                </c:pt>
              </c:numCache>
              <c:extLst/>
            </c:numRef>
          </c:val>
          <c:extLst>
            <c:ext xmlns:c16="http://schemas.microsoft.com/office/drawing/2014/chart" uri="{C3380CC4-5D6E-409C-BE32-E72D297353CC}">
              <c16:uniqueId val="{00000000-41E1-4D05-AE5C-6CDC2386AC5F}"/>
            </c:ext>
          </c:extLst>
        </c:ser>
        <c:ser>
          <c:idx val="7"/>
          <c:order val="1"/>
          <c:tx>
            <c:strRef>
              <c:f>'Verksamheter enl org 2021'!$G$3:$K$3</c:f>
              <c:strCache>
                <c:ptCount val="1"/>
                <c:pt idx="0">
                  <c:v>Q2 2020</c:v>
                </c:pt>
              </c:strCache>
            </c:strRef>
          </c:tx>
          <c:spPr>
            <a:solidFill>
              <a:schemeClr val="accent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'Verksamheter enl org 2021'!$A$5:$A$29</c:f>
              <c:strCache>
                <c:ptCount val="1"/>
                <c:pt idx="0">
                  <c:v>Produktion omsorg</c:v>
                </c:pt>
              </c:strCache>
              <c:extLst/>
            </c:strRef>
          </c:cat>
          <c:val>
            <c:numRef>
              <c:f>'Verksamheter enl org 2021'!$I$5:$I$29</c:f>
              <c:numCache>
                <c:formatCode>#\ ##0.0</c:formatCode>
                <c:ptCount val="1"/>
                <c:pt idx="0">
                  <c:v>11.603553614497001</c:v>
                </c:pt>
              </c:numCache>
              <c:extLst/>
            </c:numRef>
          </c:val>
          <c:extLst>
            <c:ext xmlns:c16="http://schemas.microsoft.com/office/drawing/2014/chart" uri="{C3380CC4-5D6E-409C-BE32-E72D297353CC}">
              <c16:uniqueId val="{00000001-41E1-4D05-AE5C-6CDC2386AC5F}"/>
            </c:ext>
          </c:extLst>
        </c:ser>
        <c:ser>
          <c:idx val="12"/>
          <c:order val="2"/>
          <c:tx>
            <c:strRef>
              <c:f>'Verksamheter enl org 2021'!$L$3:$P$3</c:f>
              <c:strCache>
                <c:ptCount val="1"/>
                <c:pt idx="0">
                  <c:v>Q3 2020</c:v>
                </c:pt>
              </c:strCache>
            </c:strRef>
          </c:tx>
          <c:spPr>
            <a:solidFill>
              <a:schemeClr val="accent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'Verksamheter enl org 2021'!$A$5:$A$29</c:f>
              <c:strCache>
                <c:ptCount val="1"/>
                <c:pt idx="0">
                  <c:v>Produktion omsorg</c:v>
                </c:pt>
              </c:strCache>
              <c:extLst/>
            </c:strRef>
          </c:cat>
          <c:val>
            <c:numRef>
              <c:f>'Verksamheter enl org 2021'!$N$5:$N$29</c:f>
              <c:numCache>
                <c:formatCode>#\ ##0.0</c:formatCode>
                <c:ptCount val="1"/>
                <c:pt idx="0">
                  <c:v>8.0352888779980098</c:v>
                </c:pt>
              </c:numCache>
              <c:extLst/>
            </c:numRef>
          </c:val>
          <c:extLst>
            <c:ext xmlns:c16="http://schemas.microsoft.com/office/drawing/2014/chart" uri="{C3380CC4-5D6E-409C-BE32-E72D297353CC}">
              <c16:uniqueId val="{00000002-41E1-4D05-AE5C-6CDC2386AC5F}"/>
            </c:ext>
          </c:extLst>
        </c:ser>
        <c:ser>
          <c:idx val="17"/>
          <c:order val="3"/>
          <c:tx>
            <c:strRef>
              <c:f>'Verksamheter enl org 2021'!$Q$3:$U$3</c:f>
              <c:strCache>
                <c:ptCount val="1"/>
                <c:pt idx="0">
                  <c:v>Q4 2020</c:v>
                </c:pt>
              </c:strCache>
            </c:strRef>
          </c:tx>
          <c:spPr>
            <a:solidFill>
              <a:schemeClr val="accent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'Verksamheter enl org 2021'!$A$5:$A$29</c:f>
              <c:strCache>
                <c:ptCount val="1"/>
                <c:pt idx="0">
                  <c:v>Produktion omsorg</c:v>
                </c:pt>
              </c:strCache>
              <c:extLst/>
            </c:strRef>
          </c:cat>
          <c:val>
            <c:numRef>
              <c:f>'Verksamheter enl org 2021'!$S$5:$S$29</c:f>
              <c:numCache>
                <c:formatCode>#\ ##0.0</c:formatCode>
                <c:ptCount val="1"/>
                <c:pt idx="0">
                  <c:v>10.3629238462087</c:v>
                </c:pt>
              </c:numCache>
              <c:extLst/>
            </c:numRef>
          </c:val>
          <c:extLst>
            <c:ext xmlns:c16="http://schemas.microsoft.com/office/drawing/2014/chart" uri="{C3380CC4-5D6E-409C-BE32-E72D297353CC}">
              <c16:uniqueId val="{00000003-41E1-4D05-AE5C-6CDC2386AC5F}"/>
            </c:ext>
          </c:extLst>
        </c:ser>
        <c:ser>
          <c:idx val="0"/>
          <c:order val="4"/>
          <c:tx>
            <c:strRef>
              <c:f>'Verksamheter enl org 2021'!$V$3:$Z$3</c:f>
              <c:strCache>
                <c:ptCount val="1"/>
                <c:pt idx="0">
                  <c:v>2020</c:v>
                </c:pt>
              </c:strCache>
            </c:strRef>
          </c:tx>
          <c:spPr>
            <a:solidFill>
              <a:schemeClr val="accent5">
                <a:lumMod val="40000"/>
                <a:lumOff val="60000"/>
              </a:schemeClr>
            </a:solidFill>
            <a:ln>
              <a:solidFill>
                <a:schemeClr val="accent1">
                  <a:shade val="95000"/>
                  <a:satMod val="105000"/>
                </a:schemeClr>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Lit>
              <c:ptCount val="1"/>
              <c:pt idx="0">
                <c:v>Produktion omsorg</c:v>
              </c:pt>
              <c:extLst>
                <c:ext xmlns:c15="http://schemas.microsoft.com/office/drawing/2012/chart" uri="{02D57815-91ED-43cb-92C2-25804820EDAC}">
                  <c15:autoCat val="1"/>
                </c:ext>
              </c:extLst>
            </c:strLit>
          </c:cat>
          <c:val>
            <c:numRef>
              <c:f>'Verksamheter enl org 2021'!$X$5:$X$29</c:f>
              <c:numCache>
                <c:formatCode>#,##0.00</c:formatCode>
                <c:ptCount val="1"/>
                <c:pt idx="0">
                  <c:v>10.1265137160423</c:v>
                </c:pt>
              </c:numCache>
              <c:extLst/>
            </c:numRef>
          </c:val>
          <c:extLst>
            <c:ext xmlns:c16="http://schemas.microsoft.com/office/drawing/2014/chart" uri="{C3380CC4-5D6E-409C-BE32-E72D297353CC}">
              <c16:uniqueId val="{00000004-41E1-4D05-AE5C-6CDC2386AC5F}"/>
            </c:ext>
          </c:extLst>
        </c:ser>
        <c:ser>
          <c:idx val="22"/>
          <c:order val="5"/>
          <c:tx>
            <c:strRef>
              <c:f>'Verksamheter enl org 2021'!$AA$3:$AE$3</c:f>
              <c:strCache>
                <c:ptCount val="1"/>
                <c:pt idx="0">
                  <c:v>Q1 2021</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'Verksamheter enl org 2021'!$A$5:$A$29</c:f>
              <c:strCache>
                <c:ptCount val="1"/>
                <c:pt idx="0">
                  <c:v>Produktion omsorg</c:v>
                </c:pt>
              </c:strCache>
              <c:extLst/>
            </c:strRef>
          </c:cat>
          <c:val>
            <c:numRef>
              <c:f>'Verksamheter enl org 2021'!$AC$5:$AC$29</c:f>
              <c:numCache>
                <c:formatCode>#\ ##0.0</c:formatCode>
                <c:ptCount val="1"/>
                <c:pt idx="0">
                  <c:v>10.577623124478592</c:v>
                </c:pt>
              </c:numCache>
              <c:extLst/>
            </c:numRef>
          </c:val>
          <c:extLst>
            <c:ext xmlns:c16="http://schemas.microsoft.com/office/drawing/2014/chart" uri="{C3380CC4-5D6E-409C-BE32-E72D297353CC}">
              <c16:uniqueId val="{00000005-41E1-4D05-AE5C-6CDC2386AC5F}"/>
            </c:ext>
          </c:extLst>
        </c:ser>
        <c:ser>
          <c:idx val="1"/>
          <c:order val="6"/>
          <c:tx>
            <c:strRef>
              <c:f>'Verksamheter enl org 2021'!$AF$3:$AJ$3</c:f>
              <c:strCache>
                <c:ptCount val="1"/>
                <c:pt idx="0">
                  <c:v>Q2 2021</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Lit>
              <c:ptCount val="1"/>
              <c:pt idx="0">
                <c:v>Produktion omsorg</c:v>
              </c:pt>
              <c:extLst>
                <c:ext xmlns:c15="http://schemas.microsoft.com/office/drawing/2012/chart" uri="{02D57815-91ED-43cb-92C2-25804820EDAC}">
                  <c15:autoCat val="1"/>
                </c:ext>
              </c:extLst>
            </c:strLit>
          </c:cat>
          <c:val>
            <c:numRef>
              <c:f>'Verksamheter enl org 2021'!$AH$5:$AH$29</c:f>
              <c:numCache>
                <c:formatCode>#\ ##0.0</c:formatCode>
                <c:ptCount val="1"/>
                <c:pt idx="0">
                  <c:v>8.4927857129250199</c:v>
                </c:pt>
              </c:numCache>
              <c:extLst/>
            </c:numRef>
          </c:val>
          <c:extLst>
            <c:ext xmlns:c16="http://schemas.microsoft.com/office/drawing/2014/chart" uri="{C3380CC4-5D6E-409C-BE32-E72D297353CC}">
              <c16:uniqueId val="{00000006-41E1-4D05-AE5C-6CDC2386AC5F}"/>
            </c:ext>
          </c:extLst>
        </c:ser>
        <c:dLbls>
          <c:dLblPos val="outEnd"/>
          <c:showLegendKey val="0"/>
          <c:showVal val="1"/>
          <c:showCatName val="0"/>
          <c:showSerName val="0"/>
          <c:showPercent val="0"/>
          <c:showBubbleSize val="0"/>
        </c:dLbls>
        <c:gapWidth val="219"/>
        <c:overlap val="-27"/>
        <c:axId val="542248704"/>
        <c:axId val="542251000"/>
      </c:barChart>
      <c:catAx>
        <c:axId val="54224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42251000"/>
        <c:crosses val="autoZero"/>
        <c:auto val="1"/>
        <c:lblAlgn val="ctr"/>
        <c:lblOffset val="100"/>
        <c:noMultiLvlLbl val="0"/>
      </c:catAx>
      <c:valAx>
        <c:axId val="5422510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42248704"/>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dirty="0" smtClean="0"/>
              <a:t>Sjukfrånvaro</a:t>
            </a:r>
            <a:r>
              <a:rPr lang="sv-SE" baseline="0" dirty="0" smtClean="0"/>
              <a:t> IFO &gt; Myndighet</a:t>
            </a:r>
            <a:endParaRPr lang="sv-SE" dirty="0"/>
          </a:p>
        </c:rich>
      </c:tx>
      <c:layout>
        <c:manualLayout>
          <c:xMode val="edge"/>
          <c:yMode val="edge"/>
          <c:x val="0.3518787863941662"/>
          <c:y val="2.57980745669543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1"/>
          <c:order val="0"/>
          <c:tx>
            <c:strRef>
              <c:f>'Kvartal förv.'!$C$5</c:f>
              <c:strCache>
                <c:ptCount val="1"/>
                <c:pt idx="0">
                  <c:v>Q1 2018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'Kvartal förv.'!$B$6:$B$26</c:f>
              <c:strCache>
                <c:ptCount val="1"/>
                <c:pt idx="0">
                  <c:v>IFO &gt; Myndighet</c:v>
                </c:pt>
              </c:strCache>
              <c:extLst/>
            </c:strRef>
          </c:cat>
          <c:val>
            <c:numRef>
              <c:f>'Kvartal förv.'!$C$6:$C$26</c:f>
              <c:numCache>
                <c:formatCode>General</c:formatCode>
                <c:ptCount val="1"/>
                <c:pt idx="0">
                  <c:v>10.7</c:v>
                </c:pt>
              </c:numCache>
              <c:extLst/>
            </c:numRef>
          </c:val>
          <c:extLst xmlns:c15="http://schemas.microsoft.com/office/drawing/2012/chart">
            <c:ext xmlns:c16="http://schemas.microsoft.com/office/drawing/2014/chart" uri="{C3380CC4-5D6E-409C-BE32-E72D297353CC}">
              <c16:uniqueId val="{00000000-83BF-4A7F-9ECB-D384D13D1B60}"/>
            </c:ext>
          </c:extLst>
        </c:ser>
        <c:ser>
          <c:idx val="2"/>
          <c:order val="1"/>
          <c:tx>
            <c:strRef>
              <c:f>'Kvartal förv.'!$D$5</c:f>
              <c:strCache>
                <c:ptCount val="1"/>
                <c:pt idx="0">
                  <c:v>Q2 2018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'Kvartal förv.'!$B$6:$B$26</c:f>
              <c:strCache>
                <c:ptCount val="1"/>
                <c:pt idx="0">
                  <c:v>IFO &gt; Myndighet</c:v>
                </c:pt>
              </c:strCache>
              <c:extLst/>
            </c:strRef>
          </c:cat>
          <c:val>
            <c:numRef>
              <c:f>'Kvartal förv.'!$D$6:$D$26</c:f>
              <c:numCache>
                <c:formatCode>General</c:formatCode>
                <c:ptCount val="1"/>
                <c:pt idx="0">
                  <c:v>7.2</c:v>
                </c:pt>
              </c:numCache>
              <c:extLst/>
            </c:numRef>
          </c:val>
          <c:extLst xmlns:c15="http://schemas.microsoft.com/office/drawing/2012/chart">
            <c:ext xmlns:c16="http://schemas.microsoft.com/office/drawing/2014/chart" uri="{C3380CC4-5D6E-409C-BE32-E72D297353CC}">
              <c16:uniqueId val="{00000001-83BF-4A7F-9ECB-D384D13D1B60}"/>
            </c:ext>
          </c:extLst>
        </c:ser>
        <c:ser>
          <c:idx val="3"/>
          <c:order val="2"/>
          <c:tx>
            <c:strRef>
              <c:f>'Kvartal förv.'!$E$5</c:f>
              <c:strCache>
                <c:ptCount val="1"/>
                <c:pt idx="0">
                  <c:v>Q3 2018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'Kvartal förv.'!$B$6:$B$26</c:f>
              <c:strCache>
                <c:ptCount val="1"/>
                <c:pt idx="0">
                  <c:v>IFO &gt; Myndighet</c:v>
                </c:pt>
              </c:strCache>
              <c:extLst/>
            </c:strRef>
          </c:cat>
          <c:val>
            <c:numRef>
              <c:f>'Kvartal förv.'!$E$6:$E$26</c:f>
              <c:numCache>
                <c:formatCode>General</c:formatCode>
                <c:ptCount val="1"/>
                <c:pt idx="0">
                  <c:v>4.9000000000000004</c:v>
                </c:pt>
              </c:numCache>
              <c:extLst/>
            </c:numRef>
          </c:val>
          <c:extLst xmlns:c15="http://schemas.microsoft.com/office/drawing/2012/chart">
            <c:ext xmlns:c16="http://schemas.microsoft.com/office/drawing/2014/chart" uri="{C3380CC4-5D6E-409C-BE32-E72D297353CC}">
              <c16:uniqueId val="{00000002-83BF-4A7F-9ECB-D384D13D1B60}"/>
            </c:ext>
          </c:extLst>
        </c:ser>
        <c:ser>
          <c:idx val="6"/>
          <c:order val="3"/>
          <c:tx>
            <c:strRef>
              <c:f>'Kvartal förv.'!$F$5</c:f>
              <c:strCache>
                <c:ptCount val="1"/>
                <c:pt idx="0">
                  <c:v>Q4 2018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'Kvartal förv.'!$B$6:$B$26</c:f>
              <c:strCache>
                <c:ptCount val="1"/>
                <c:pt idx="0">
                  <c:v>IFO &gt; Myndighet</c:v>
                </c:pt>
              </c:strCache>
              <c:extLst/>
            </c:strRef>
          </c:cat>
          <c:val>
            <c:numRef>
              <c:f>'Kvartal förv.'!$F$6:$F$26</c:f>
              <c:numCache>
                <c:formatCode>General</c:formatCode>
                <c:ptCount val="1"/>
                <c:pt idx="0">
                  <c:v>7.4</c:v>
                </c:pt>
              </c:numCache>
              <c:extLst/>
            </c:numRef>
          </c:val>
          <c:extLst xmlns:c15="http://schemas.microsoft.com/office/drawing/2012/chart">
            <c:ext xmlns:c16="http://schemas.microsoft.com/office/drawing/2014/chart" uri="{C3380CC4-5D6E-409C-BE32-E72D297353CC}">
              <c16:uniqueId val="{00000003-83BF-4A7F-9ECB-D384D13D1B60}"/>
            </c:ext>
          </c:extLst>
        </c:ser>
        <c:ser>
          <c:idx val="5"/>
          <c:order val="5"/>
          <c:tx>
            <c:strRef>
              <c:f>'Kvartal förv.'!$H$5</c:f>
              <c:strCache>
                <c:ptCount val="1"/>
                <c:pt idx="0">
                  <c:v>Q1 2019</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'Kvartal förv.'!$B$6:$B$26</c:f>
              <c:strCache>
                <c:ptCount val="1"/>
                <c:pt idx="0">
                  <c:v>IFO &gt; Myndighet</c:v>
                </c:pt>
              </c:strCache>
              <c:extLst/>
            </c:strRef>
          </c:cat>
          <c:val>
            <c:numRef>
              <c:f>'Kvartal förv.'!$H$6:$H$26</c:f>
              <c:numCache>
                <c:formatCode>0.0</c:formatCode>
                <c:ptCount val="1"/>
                <c:pt idx="0">
                  <c:v>7.2</c:v>
                </c:pt>
              </c:numCache>
              <c:extLst/>
            </c:numRef>
          </c:val>
          <c:extLst xmlns:c15="http://schemas.microsoft.com/office/drawing/2012/chart">
            <c:ext xmlns:c16="http://schemas.microsoft.com/office/drawing/2014/chart" uri="{C3380CC4-5D6E-409C-BE32-E72D297353CC}">
              <c16:uniqueId val="{00000005-83BF-4A7F-9ECB-D384D13D1B60}"/>
            </c:ext>
          </c:extLst>
        </c:ser>
        <c:ser>
          <c:idx val="0"/>
          <c:order val="6"/>
          <c:tx>
            <c:strRef>
              <c:f>'Kvartal förv.'!$I$5</c:f>
              <c:strCache>
                <c:ptCount val="1"/>
                <c:pt idx="0">
                  <c:v>Q2 2019</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'Kvartal förv.'!$B$6:$B$26</c:f>
              <c:strCache>
                <c:ptCount val="1"/>
                <c:pt idx="0">
                  <c:v>IFO &gt; Myndighet</c:v>
                </c:pt>
              </c:strCache>
              <c:extLst/>
            </c:strRef>
          </c:cat>
          <c:val>
            <c:numRef>
              <c:f>'Kvartal förv.'!$I$6:$I$26</c:f>
              <c:numCache>
                <c:formatCode>0.0</c:formatCode>
                <c:ptCount val="1"/>
                <c:pt idx="0">
                  <c:v>6.7</c:v>
                </c:pt>
              </c:numCache>
              <c:extLst/>
            </c:numRef>
          </c:val>
          <c:extLst xmlns:c15="http://schemas.microsoft.com/office/drawing/2012/chart">
            <c:ext xmlns:c16="http://schemas.microsoft.com/office/drawing/2014/chart" uri="{C3380CC4-5D6E-409C-BE32-E72D297353CC}">
              <c16:uniqueId val="{00000006-83BF-4A7F-9ECB-D384D13D1B60}"/>
            </c:ext>
          </c:extLst>
        </c:ser>
        <c:ser>
          <c:idx val="7"/>
          <c:order val="7"/>
          <c:tx>
            <c:strRef>
              <c:f>'Kvartal förv.'!$J$5</c:f>
              <c:strCache>
                <c:ptCount val="1"/>
                <c:pt idx="0">
                  <c:v>Q3 !2018!</c:v>
                </c:pt>
              </c:strCache>
            </c:strRef>
          </c:tx>
          <c:spPr>
            <a:solidFill>
              <a:schemeClr val="accent6"/>
            </a:solidFill>
            <a:ln>
              <a:solidFill>
                <a:schemeClr val="accent5"/>
              </a:solidFill>
              <a:prstDash val="sysDash"/>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'Kvartal förv.'!$B$6:$B$26</c:f>
              <c:strCache>
                <c:ptCount val="1"/>
                <c:pt idx="0">
                  <c:v>IFO &gt; Myndighet</c:v>
                </c:pt>
              </c:strCache>
              <c:extLst/>
            </c:strRef>
          </c:cat>
          <c:val>
            <c:numRef>
              <c:f>'Kvartal förv.'!$J$6:$J$26</c:f>
              <c:numCache>
                <c:formatCode>0.0</c:formatCode>
                <c:ptCount val="1"/>
                <c:pt idx="0">
                  <c:v>4.9000000000000004</c:v>
                </c:pt>
              </c:numCache>
              <c:extLst/>
            </c:numRef>
          </c:val>
          <c:extLst xmlns:c15="http://schemas.microsoft.com/office/drawing/2012/chart">
            <c:ext xmlns:c16="http://schemas.microsoft.com/office/drawing/2014/chart" uri="{C3380CC4-5D6E-409C-BE32-E72D297353CC}">
              <c16:uniqueId val="{00000007-83BF-4A7F-9ECB-D384D13D1B60}"/>
            </c:ext>
          </c:extLst>
        </c:ser>
        <c:ser>
          <c:idx val="8"/>
          <c:order val="8"/>
          <c:tx>
            <c:strRef>
              <c:f>'Kvartal förv.'!$K$5</c:f>
              <c:strCache>
                <c:ptCount val="1"/>
                <c:pt idx="0">
                  <c:v>Q4 2019</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'Kvartal förv.'!$B$6:$B$26</c:f>
              <c:strCache>
                <c:ptCount val="1"/>
                <c:pt idx="0">
                  <c:v>IFO &gt; Myndighet</c:v>
                </c:pt>
              </c:strCache>
              <c:extLst/>
            </c:strRef>
          </c:cat>
          <c:val>
            <c:numRef>
              <c:f>'Kvartal förv.'!$K$6:$K$26</c:f>
              <c:numCache>
                <c:formatCode>0.0</c:formatCode>
                <c:ptCount val="1"/>
                <c:pt idx="0">
                  <c:v>8.44</c:v>
                </c:pt>
              </c:numCache>
              <c:extLst/>
            </c:numRef>
          </c:val>
          <c:extLst xmlns:c15="http://schemas.microsoft.com/office/drawing/2012/chart">
            <c:ext xmlns:c16="http://schemas.microsoft.com/office/drawing/2014/chart" uri="{C3380CC4-5D6E-409C-BE32-E72D297353CC}">
              <c16:uniqueId val="{00000008-83BF-4A7F-9ECB-D384D13D1B60}"/>
            </c:ext>
          </c:extLst>
        </c:ser>
        <c:ser>
          <c:idx val="10"/>
          <c:order val="10"/>
          <c:tx>
            <c:strRef>
              <c:f>'Kvartal förv.'!$M$5</c:f>
              <c:strCache>
                <c:ptCount val="1"/>
                <c:pt idx="0">
                  <c:v>Q1 2020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'Kvartal förv.'!$B$6:$B$26</c:f>
              <c:strCache>
                <c:ptCount val="1"/>
                <c:pt idx="0">
                  <c:v>IFO &gt; Myndighet</c:v>
                </c:pt>
              </c:strCache>
              <c:extLst/>
            </c:strRef>
          </c:cat>
          <c:val>
            <c:numRef>
              <c:f>'Kvartal förv.'!$M$6:$M$26</c:f>
              <c:numCache>
                <c:formatCode>0.0</c:formatCode>
                <c:ptCount val="1"/>
                <c:pt idx="0">
                  <c:v>10.31</c:v>
                </c:pt>
              </c:numCache>
              <c:extLst/>
            </c:numRef>
          </c:val>
          <c:extLst xmlns:c15="http://schemas.microsoft.com/office/drawing/2012/chart">
            <c:ext xmlns:c16="http://schemas.microsoft.com/office/drawing/2014/chart" uri="{C3380CC4-5D6E-409C-BE32-E72D297353CC}">
              <c16:uniqueId val="{0000000A-83BF-4A7F-9ECB-D384D13D1B60}"/>
            </c:ext>
          </c:extLst>
        </c:ser>
        <c:ser>
          <c:idx val="11"/>
          <c:order val="11"/>
          <c:tx>
            <c:strRef>
              <c:f>'Kvartal förv.'!$N$5</c:f>
              <c:strCache>
                <c:ptCount val="1"/>
                <c:pt idx="0">
                  <c:v>Q2 2020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'Kvartal förv.'!$B$6:$B$26</c:f>
              <c:strCache>
                <c:ptCount val="1"/>
                <c:pt idx="0">
                  <c:v>IFO &gt; Myndighet</c:v>
                </c:pt>
              </c:strCache>
              <c:extLst/>
            </c:strRef>
          </c:cat>
          <c:val>
            <c:numRef>
              <c:f>'Kvartal förv.'!$N$6:$N$26</c:f>
              <c:numCache>
                <c:formatCode>0.0</c:formatCode>
                <c:ptCount val="1"/>
                <c:pt idx="0">
                  <c:v>9.52</c:v>
                </c:pt>
              </c:numCache>
              <c:extLst/>
            </c:numRef>
          </c:val>
          <c:extLst xmlns:c15="http://schemas.microsoft.com/office/drawing/2012/chart">
            <c:ext xmlns:c16="http://schemas.microsoft.com/office/drawing/2014/chart" uri="{C3380CC4-5D6E-409C-BE32-E72D297353CC}">
              <c16:uniqueId val="{0000000B-83BF-4A7F-9ECB-D384D13D1B60}"/>
            </c:ext>
          </c:extLst>
        </c:ser>
        <c:ser>
          <c:idx val="12"/>
          <c:order val="12"/>
          <c:tx>
            <c:strRef>
              <c:f>'Kvartal förv.'!$O$5</c:f>
              <c:strCache>
                <c:ptCount val="1"/>
                <c:pt idx="0">
                  <c:v>Q3 2020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'Kvartal förv.'!$B$6:$B$26</c:f>
              <c:strCache>
                <c:ptCount val="1"/>
                <c:pt idx="0">
                  <c:v>IFO &gt; Myndighet</c:v>
                </c:pt>
              </c:strCache>
              <c:extLst/>
            </c:strRef>
          </c:cat>
          <c:val>
            <c:numRef>
              <c:f>'Kvartal förv.'!$O$6:$O$26</c:f>
              <c:numCache>
                <c:formatCode>0.0</c:formatCode>
                <c:ptCount val="1"/>
                <c:pt idx="0">
                  <c:v>7.58</c:v>
                </c:pt>
              </c:numCache>
              <c:extLst/>
            </c:numRef>
          </c:val>
          <c:extLst xmlns:c15="http://schemas.microsoft.com/office/drawing/2012/chart">
            <c:ext xmlns:c16="http://schemas.microsoft.com/office/drawing/2014/chart" uri="{C3380CC4-5D6E-409C-BE32-E72D297353CC}">
              <c16:uniqueId val="{0000000C-83BF-4A7F-9ECB-D384D13D1B60}"/>
            </c:ext>
          </c:extLst>
        </c:ser>
        <c:ser>
          <c:idx val="13"/>
          <c:order val="13"/>
          <c:tx>
            <c:strRef>
              <c:f>'Kvartal förv.'!$P$5</c:f>
              <c:strCache>
                <c:ptCount val="1"/>
                <c:pt idx="0">
                  <c:v>Q4 2020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'Kvartal förv.'!$B$6:$B$26</c:f>
              <c:strCache>
                <c:ptCount val="1"/>
                <c:pt idx="0">
                  <c:v>IFO &gt; Myndighet</c:v>
                </c:pt>
              </c:strCache>
              <c:extLst/>
            </c:strRef>
          </c:cat>
          <c:val>
            <c:numRef>
              <c:f>'Kvartal förv.'!$P$6:$P$26</c:f>
              <c:numCache>
                <c:formatCode>0.0</c:formatCode>
                <c:ptCount val="1"/>
                <c:pt idx="0">
                  <c:v>7.19</c:v>
                </c:pt>
              </c:numCache>
              <c:extLst/>
            </c:numRef>
          </c:val>
          <c:extLst xmlns:c15="http://schemas.microsoft.com/office/drawing/2012/chart">
            <c:ext xmlns:c16="http://schemas.microsoft.com/office/drawing/2014/chart" uri="{C3380CC4-5D6E-409C-BE32-E72D297353CC}">
              <c16:uniqueId val="{0000000D-83BF-4A7F-9ECB-D384D13D1B60}"/>
            </c:ext>
          </c:extLst>
        </c:ser>
        <c:ser>
          <c:idx val="15"/>
          <c:order val="15"/>
          <c:tx>
            <c:strRef>
              <c:f>'Kvartal förv.'!$R$5</c:f>
              <c:strCache>
                <c:ptCount val="1"/>
                <c:pt idx="0">
                  <c:v>Q1 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'Kvartal förv.'!$B$6:$B$26</c:f>
              <c:strCache>
                <c:ptCount val="1"/>
                <c:pt idx="0">
                  <c:v>IFO &gt; Myndighet</c:v>
                </c:pt>
              </c:strCache>
              <c:extLst/>
            </c:strRef>
          </c:cat>
          <c:val>
            <c:numRef>
              <c:f>'Kvartal förv.'!$R$6:$R$26</c:f>
              <c:numCache>
                <c:formatCode>0.0</c:formatCode>
                <c:ptCount val="1"/>
                <c:pt idx="0">
                  <c:v>8.1999999999999993</c:v>
                </c:pt>
              </c:numCache>
              <c:extLst/>
            </c:numRef>
          </c:val>
          <c:extLst xmlns:c15="http://schemas.microsoft.com/office/drawing/2012/chart">
            <c:ext xmlns:c16="http://schemas.microsoft.com/office/drawing/2014/chart" uri="{C3380CC4-5D6E-409C-BE32-E72D297353CC}">
              <c16:uniqueId val="{0000000F-83BF-4A7F-9ECB-D384D13D1B60}"/>
            </c:ext>
          </c:extLst>
        </c:ser>
        <c:ser>
          <c:idx val="16"/>
          <c:order val="16"/>
          <c:tx>
            <c:strRef>
              <c:f>'Kvartal förv.'!$S$5</c:f>
              <c:strCache>
                <c:ptCount val="1"/>
                <c:pt idx="0">
                  <c:v>Q2 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'Kvartal förv.'!$B$6:$B$26</c:f>
              <c:strCache>
                <c:ptCount val="1"/>
                <c:pt idx="0">
                  <c:v>IFO &gt; Myndighet</c:v>
                </c:pt>
              </c:strCache>
              <c:extLst/>
            </c:strRef>
          </c:cat>
          <c:val>
            <c:numRef>
              <c:f>'Kvartal förv.'!$S$6:$S$26</c:f>
              <c:numCache>
                <c:formatCode>0.0</c:formatCode>
                <c:ptCount val="1"/>
                <c:pt idx="0">
                  <c:v>9.3865272514369593</c:v>
                </c:pt>
              </c:numCache>
              <c:extLst/>
            </c:numRef>
          </c:val>
          <c:extLst xmlns:c15="http://schemas.microsoft.com/office/drawing/2012/chart">
            <c:ext xmlns:c16="http://schemas.microsoft.com/office/drawing/2014/chart" uri="{C3380CC4-5D6E-409C-BE32-E72D297353CC}">
              <c16:uniqueId val="{00000010-83BF-4A7F-9ECB-D384D13D1B60}"/>
            </c:ext>
          </c:extLst>
        </c:ser>
        <c:dLbls>
          <c:dLblPos val="outEnd"/>
          <c:showLegendKey val="0"/>
          <c:showVal val="1"/>
          <c:showCatName val="0"/>
          <c:showSerName val="0"/>
          <c:showPercent val="0"/>
          <c:showBubbleSize val="0"/>
        </c:dLbls>
        <c:gapWidth val="219"/>
        <c:overlap val="-27"/>
        <c:axId val="178038272"/>
        <c:axId val="178039808"/>
        <c:extLst>
          <c:ext xmlns:c15="http://schemas.microsoft.com/office/drawing/2012/chart" uri="{02D57815-91ED-43cb-92C2-25804820EDAC}">
            <c15:filteredBarSeries>
              <c15:ser>
                <c:idx val="4"/>
                <c:order val="4"/>
                <c:tx>
                  <c:strRef>
                    <c:extLst>
                      <c:ext uri="{02D57815-91ED-43cb-92C2-25804820EDAC}">
                        <c15:formulaRef>
                          <c15:sqref>'Kvartal förv.'!$G$5</c15:sqref>
                        </c15:formulaRef>
                      </c:ext>
                    </c:extLst>
                    <c:strCache>
                      <c:ptCount val="1"/>
                      <c:pt idx="0">
                        <c:v>Helår 2018</c:v>
                      </c:pt>
                    </c:strCache>
                  </c:strRef>
                </c:tx>
                <c:spPr>
                  <a:solidFill>
                    <a:schemeClr val="accent3">
                      <a:lumMod val="20000"/>
                      <a:lumOff val="80000"/>
                    </a:schemeClr>
                  </a:solidFill>
                  <a:ln>
                    <a:solidFill>
                      <a:schemeClr val="accent3"/>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'Kvartal förv.'!$B$6:$B$26</c15:sqref>
                        </c15:formulaRef>
                      </c:ext>
                    </c:extLst>
                    <c:strCache>
                      <c:ptCount val="1"/>
                      <c:pt idx="0">
                        <c:v>IFO &gt; Myndighet</c:v>
                      </c:pt>
                    </c:strCache>
                  </c:strRef>
                </c:cat>
                <c:val>
                  <c:numRef>
                    <c:extLst>
                      <c:ext uri="{02D57815-91ED-43cb-92C2-25804820EDAC}">
                        <c15:formulaRef>
                          <c15:sqref>'Kvartal förv.'!$G$6:$G$26</c15:sqref>
                        </c15:formulaRef>
                      </c:ext>
                    </c:extLst>
                    <c:numCache>
                      <c:formatCode>General</c:formatCode>
                      <c:ptCount val="1"/>
                      <c:pt idx="0">
                        <c:v>7.6</c:v>
                      </c:pt>
                    </c:numCache>
                  </c:numRef>
                </c:val>
                <c:extLst>
                  <c:ext xmlns:c16="http://schemas.microsoft.com/office/drawing/2014/chart" uri="{C3380CC4-5D6E-409C-BE32-E72D297353CC}">
                    <c16:uniqueId val="{00000004-83BF-4A7F-9ECB-D384D13D1B60}"/>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'Kvartal förv.'!$L$5</c15:sqref>
                        </c15:formulaRef>
                      </c:ext>
                    </c:extLst>
                    <c:strCache>
                      <c:ptCount val="1"/>
                      <c:pt idx="0">
                        <c:v>Helår 2019</c:v>
                      </c:pt>
                    </c:strCache>
                  </c:strRef>
                </c:tx>
                <c:spPr>
                  <a:solidFill>
                    <a:schemeClr val="accent4">
                      <a:shade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'Kvartal förv.'!$B$6:$B$26</c15:sqref>
                        </c15:formulaRef>
                      </c:ext>
                    </c:extLst>
                    <c:strCache>
                      <c:ptCount val="1"/>
                      <c:pt idx="0">
                        <c:v>IFO &gt; Myndighet</c:v>
                      </c:pt>
                    </c:strCache>
                  </c:strRef>
                </c:cat>
                <c:val>
                  <c:numRef>
                    <c:extLst xmlns:c15="http://schemas.microsoft.com/office/drawing/2012/chart">
                      <c:ext xmlns:c15="http://schemas.microsoft.com/office/drawing/2012/chart" uri="{02D57815-91ED-43cb-92C2-25804820EDAC}">
                        <c15:formulaRef>
                          <c15:sqref>'Kvartal förv.'!$L$6:$L$26</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9-83BF-4A7F-9ECB-D384D13D1B60}"/>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'Kvartal förv.'!$Q$5</c15:sqref>
                        </c15:formulaRef>
                      </c:ext>
                    </c:extLst>
                    <c:strCache>
                      <c:ptCount val="1"/>
                      <c:pt idx="0">
                        <c:v>Helår 2020</c:v>
                      </c:pt>
                    </c:strCache>
                  </c:strRef>
                </c:tx>
                <c:spPr>
                  <a:solidFill>
                    <a:schemeClr val="accent5">
                      <a:lumMod val="20000"/>
                      <a:lumOff val="80000"/>
                    </a:schemeClr>
                  </a:solidFill>
                  <a:ln>
                    <a:solidFill>
                      <a:schemeClr val="accent5">
                        <a:lumMod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'Kvartal förv.'!$B$6:$B$26</c15:sqref>
                        </c15:formulaRef>
                      </c:ext>
                    </c:extLst>
                    <c:strCache>
                      <c:ptCount val="1"/>
                      <c:pt idx="0">
                        <c:v>IFO &gt; Myndighet</c:v>
                      </c:pt>
                    </c:strCache>
                  </c:strRef>
                </c:cat>
                <c:val>
                  <c:numRef>
                    <c:extLst xmlns:c15="http://schemas.microsoft.com/office/drawing/2012/chart">
                      <c:ext xmlns:c15="http://schemas.microsoft.com/office/drawing/2012/chart" uri="{02D57815-91ED-43cb-92C2-25804820EDAC}">
                        <c15:formulaRef>
                          <c15:sqref>'Kvartal förv.'!$Q$6:$Q$26</c15:sqref>
                        </c15:formulaRef>
                      </c:ext>
                    </c:extLst>
                    <c:numCache>
                      <c:formatCode>0.0</c:formatCode>
                      <c:ptCount val="1"/>
                      <c:pt idx="0">
                        <c:v>7.13</c:v>
                      </c:pt>
                    </c:numCache>
                  </c:numRef>
                </c:val>
                <c:extLst xmlns:c15="http://schemas.microsoft.com/office/drawing/2012/chart">
                  <c:ext xmlns:c16="http://schemas.microsoft.com/office/drawing/2014/chart" uri="{C3380CC4-5D6E-409C-BE32-E72D297353CC}">
                    <c16:uniqueId val="{0000000E-83BF-4A7F-9ECB-D384D13D1B60}"/>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'Kvartal förv.'!$T$5</c15:sqref>
                        </c15:formulaRef>
                      </c:ext>
                    </c:extLst>
                    <c:strCache>
                      <c:ptCount val="1"/>
                      <c:pt idx="0">
                        <c:v>Q3 2021</c:v>
                      </c:pt>
                    </c:strCache>
                  </c:strRef>
                </c:tx>
                <c:spPr>
                  <a:solidFill>
                    <a:schemeClr val="accent4">
                      <a:shade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'Kvartal förv.'!$B$6:$B$26</c15:sqref>
                        </c15:formulaRef>
                      </c:ext>
                    </c:extLst>
                    <c:strCache>
                      <c:ptCount val="1"/>
                      <c:pt idx="0">
                        <c:v>IFO &gt; Myndighet</c:v>
                      </c:pt>
                    </c:strCache>
                  </c:strRef>
                </c:cat>
                <c:val>
                  <c:numRef>
                    <c:extLst xmlns:c15="http://schemas.microsoft.com/office/drawing/2012/chart">
                      <c:ext xmlns:c15="http://schemas.microsoft.com/office/drawing/2012/chart" uri="{02D57815-91ED-43cb-92C2-25804820EDAC}">
                        <c15:formulaRef>
                          <c15:sqref>'Kvartal förv.'!$T$6:$T$26</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11-83BF-4A7F-9ECB-D384D13D1B60}"/>
                  </c:ext>
                </c:extLst>
              </c15:ser>
            </c15:filteredBarSeries>
            <c15:filteredBarSeries>
              <c15:ser>
                <c:idx val="18"/>
                <c:order val="18"/>
                <c:tx>
                  <c:strRef>
                    <c:extLst xmlns:c15="http://schemas.microsoft.com/office/drawing/2012/chart">
                      <c:ext xmlns:c15="http://schemas.microsoft.com/office/drawing/2012/chart" uri="{02D57815-91ED-43cb-92C2-25804820EDAC}">
                        <c15:formulaRef>
                          <c15:sqref>'Kvartal förv.'!$U$5</c15:sqref>
                        </c15:formulaRef>
                      </c:ext>
                    </c:extLst>
                    <c:strCache>
                      <c:ptCount val="1"/>
                      <c:pt idx="0">
                        <c:v>Q4 2021</c:v>
                      </c:pt>
                    </c:strCache>
                  </c:strRef>
                </c:tx>
                <c:spPr>
                  <a:solidFill>
                    <a:schemeClr val="accent4">
                      <a:shade val="4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'Kvartal förv.'!$B$6:$B$26</c15:sqref>
                        </c15:formulaRef>
                      </c:ext>
                    </c:extLst>
                    <c:strCache>
                      <c:ptCount val="1"/>
                      <c:pt idx="0">
                        <c:v>IFO &gt; Myndighet</c:v>
                      </c:pt>
                    </c:strCache>
                  </c:strRef>
                </c:cat>
                <c:val>
                  <c:numRef>
                    <c:extLst xmlns:c15="http://schemas.microsoft.com/office/drawing/2012/chart">
                      <c:ext xmlns:c15="http://schemas.microsoft.com/office/drawing/2012/chart" uri="{02D57815-91ED-43cb-92C2-25804820EDAC}">
                        <c15:formulaRef>
                          <c15:sqref>'Kvartal förv.'!$U$6:$U$26</c15:sqref>
                        </c15:formulaRef>
                      </c:ext>
                    </c:extLst>
                    <c:numCache>
                      <c:formatCode>0.00</c:formatCode>
                      <c:ptCount val="1"/>
                    </c:numCache>
                  </c:numRef>
                </c:val>
                <c:extLst xmlns:c15="http://schemas.microsoft.com/office/drawing/2012/chart">
                  <c:ext xmlns:c16="http://schemas.microsoft.com/office/drawing/2014/chart" uri="{C3380CC4-5D6E-409C-BE32-E72D297353CC}">
                    <c16:uniqueId val="{00000012-83BF-4A7F-9ECB-D384D13D1B60}"/>
                  </c:ext>
                </c:extLst>
              </c15:ser>
            </c15:filteredBarSeries>
            <c15:filteredBarSeries>
              <c15:ser>
                <c:idx val="19"/>
                <c:order val="19"/>
                <c:tx>
                  <c:strRef>
                    <c:extLst xmlns:c15="http://schemas.microsoft.com/office/drawing/2012/chart">
                      <c:ext xmlns:c15="http://schemas.microsoft.com/office/drawing/2012/chart" uri="{02D57815-91ED-43cb-92C2-25804820EDAC}">
                        <c15:formulaRef>
                          <c15:sqref>'Kvartal förv.'!$V$5</c15:sqref>
                        </c15:formulaRef>
                      </c:ext>
                    </c:extLst>
                    <c:strCache>
                      <c:ptCount val="1"/>
                      <c:pt idx="0">
                        <c:v>Helår 2021</c:v>
                      </c:pt>
                    </c:strCache>
                  </c:strRef>
                </c:tx>
                <c:spPr>
                  <a:solidFill>
                    <a:schemeClr val="accent4">
                      <a:shade val="3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'Kvartal förv.'!$B$6:$B$26</c15:sqref>
                        </c15:formulaRef>
                      </c:ext>
                    </c:extLst>
                    <c:strCache>
                      <c:ptCount val="1"/>
                      <c:pt idx="0">
                        <c:v>IFO &gt; Myndighet</c:v>
                      </c:pt>
                    </c:strCache>
                  </c:strRef>
                </c:cat>
                <c:val>
                  <c:numRef>
                    <c:extLst xmlns:c15="http://schemas.microsoft.com/office/drawing/2012/chart">
                      <c:ext xmlns:c15="http://schemas.microsoft.com/office/drawing/2012/chart" uri="{02D57815-91ED-43cb-92C2-25804820EDAC}">
                        <c15:formulaRef>
                          <c15:sqref>'Kvartal förv.'!$V$6:$V$26</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13-83BF-4A7F-9ECB-D384D13D1B60}"/>
                  </c:ext>
                </c:extLst>
              </c15:ser>
            </c15:filteredBarSeries>
          </c:ext>
        </c:extLst>
      </c:barChart>
      <c:catAx>
        <c:axId val="178038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78039808"/>
        <c:crosses val="autoZero"/>
        <c:auto val="1"/>
        <c:lblAlgn val="ctr"/>
        <c:lblOffset val="100"/>
        <c:noMultiLvlLbl val="0"/>
      </c:catAx>
      <c:valAx>
        <c:axId val="178039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sv-SE" sz="1100"/>
                  <a:t>Sjukfrånvaro %</a:t>
                </a:r>
              </a:p>
            </c:rich>
          </c:tx>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178038272"/>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dirty="0" smtClean="0"/>
              <a:t>Samhälle och V-stöd i ett längre perspektiv,</a:t>
            </a:r>
            <a:r>
              <a:rPr lang="sv-SE" baseline="0" dirty="0" smtClean="0"/>
              <a:t> 2018-2021</a:t>
            </a:r>
            <a:endParaRPr lang="sv-SE" dirty="0"/>
          </a:p>
        </c:rich>
      </c:tx>
      <c:layout>
        <c:manualLayout>
          <c:xMode val="edge"/>
          <c:yMode val="edge"/>
          <c:x val="0.26982813722189114"/>
          <c:y val="6.315468411620735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6.8396194058880158E-2"/>
          <c:y val="0.26469556306415781"/>
          <c:w val="0.91651286764447737"/>
          <c:h val="0.67605458917500494"/>
        </c:manualLayout>
      </c:layout>
      <c:barChart>
        <c:barDir val="col"/>
        <c:grouping val="clustered"/>
        <c:varyColors val="0"/>
        <c:ser>
          <c:idx val="2"/>
          <c:order val="0"/>
          <c:tx>
            <c:strRef>
              <c:f>'Kommun, förv &gt; sektor, verks'!$C$5</c:f>
              <c:strCache>
                <c:ptCount val="1"/>
                <c:pt idx="0">
                  <c:v>Q1 2018</c:v>
                </c:pt>
              </c:strCache>
            </c:strRef>
          </c:tx>
          <c:spPr>
            <a:solidFill>
              <a:schemeClr val="accent3"/>
            </a:solidFill>
            <a:ln>
              <a:noFill/>
            </a:ln>
            <a:effectLst/>
          </c:spPr>
          <c:invertIfNegative val="0"/>
          <c:cat>
            <c:strRef>
              <c:f>'Kommun, förv &gt; sektor, verks'!$B$6:$B$27</c:f>
              <c:strCache>
                <c:ptCount val="6"/>
                <c:pt idx="0">
                  <c:v>Kommunledning</c:v>
                </c:pt>
                <c:pt idx="1">
                  <c:v>Kultur- och fritid &gt; attraktivitet</c:v>
                </c:pt>
                <c:pt idx="2">
                  <c:v>Samhällsbygg</c:v>
                </c:pt>
                <c:pt idx="3">
                  <c:v>Tekniska</c:v>
                </c:pt>
                <c:pt idx="4">
                  <c:v>Sektor samhälle</c:v>
                </c:pt>
                <c:pt idx="5">
                  <c:v>Sektor verksamhetsstöd</c:v>
                </c:pt>
              </c:strCache>
            </c:strRef>
          </c:cat>
          <c:val>
            <c:numRef>
              <c:f>'Kommun, förv &gt; sektor, verks'!$C$6:$C$27</c:f>
              <c:numCache>
                <c:formatCode>General</c:formatCode>
                <c:ptCount val="6"/>
                <c:pt idx="0">
                  <c:v>9.6</c:v>
                </c:pt>
                <c:pt idx="1">
                  <c:v>9.1</c:v>
                </c:pt>
                <c:pt idx="2">
                  <c:v>8.6999999999999993</c:v>
                </c:pt>
                <c:pt idx="3">
                  <c:v>10.5</c:v>
                </c:pt>
                <c:pt idx="4">
                  <c:v>0</c:v>
                </c:pt>
                <c:pt idx="5">
                  <c:v>0</c:v>
                </c:pt>
              </c:numCache>
            </c:numRef>
          </c:val>
          <c:extLst xmlns:c15="http://schemas.microsoft.com/office/drawing/2012/chart">
            <c:ext xmlns:c16="http://schemas.microsoft.com/office/drawing/2014/chart" uri="{C3380CC4-5D6E-409C-BE32-E72D297353CC}">
              <c16:uniqueId val="{00000000-069F-47F2-AED0-38FC886E1542}"/>
            </c:ext>
          </c:extLst>
        </c:ser>
        <c:ser>
          <c:idx val="3"/>
          <c:order val="1"/>
          <c:tx>
            <c:strRef>
              <c:f>'Kommun, förv &gt; sektor, verks'!$D$5</c:f>
              <c:strCache>
                <c:ptCount val="1"/>
                <c:pt idx="0">
                  <c:v>Q2 2018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'Kommun, förv &gt; sektor, verks'!$B$6:$B$27</c:f>
              <c:strCache>
                <c:ptCount val="6"/>
                <c:pt idx="0">
                  <c:v>Kommunledning</c:v>
                </c:pt>
                <c:pt idx="1">
                  <c:v>Kultur- och fritid &gt; attraktivitet</c:v>
                </c:pt>
                <c:pt idx="2">
                  <c:v>Samhällsbygg</c:v>
                </c:pt>
                <c:pt idx="3">
                  <c:v>Tekniska</c:v>
                </c:pt>
                <c:pt idx="4">
                  <c:v>Sektor samhälle</c:v>
                </c:pt>
                <c:pt idx="5">
                  <c:v>Sektor verksamhetsstöd</c:v>
                </c:pt>
              </c:strCache>
            </c:strRef>
          </c:cat>
          <c:val>
            <c:numRef>
              <c:f>'Kommun, förv &gt; sektor, verks'!$D$6:$D$27</c:f>
              <c:numCache>
                <c:formatCode>General</c:formatCode>
                <c:ptCount val="6"/>
                <c:pt idx="0">
                  <c:v>6.5</c:v>
                </c:pt>
                <c:pt idx="1">
                  <c:v>8.3000000000000007</c:v>
                </c:pt>
                <c:pt idx="2">
                  <c:v>4.8</c:v>
                </c:pt>
                <c:pt idx="3">
                  <c:v>8</c:v>
                </c:pt>
                <c:pt idx="4" formatCode="0.0">
                  <c:v>0</c:v>
                </c:pt>
                <c:pt idx="5" formatCode="0.0">
                  <c:v>0</c:v>
                </c:pt>
              </c:numCache>
            </c:numRef>
          </c:val>
          <c:extLst xmlns:c15="http://schemas.microsoft.com/office/drawing/2012/chart">
            <c:ext xmlns:c16="http://schemas.microsoft.com/office/drawing/2014/chart" uri="{C3380CC4-5D6E-409C-BE32-E72D297353CC}">
              <c16:uniqueId val="{00000001-069F-47F2-AED0-38FC886E1542}"/>
            </c:ext>
          </c:extLst>
        </c:ser>
        <c:ser>
          <c:idx val="6"/>
          <c:order val="2"/>
          <c:tx>
            <c:strRef>
              <c:f>'Kommun, förv &gt; sektor, verks'!$E$5</c:f>
              <c:strCache>
                <c:ptCount val="1"/>
                <c:pt idx="0">
                  <c:v>Q3 2018</c:v>
                </c:pt>
              </c:strCache>
            </c:strRef>
          </c:tx>
          <c:spPr>
            <a:solidFill>
              <a:schemeClr val="accent3"/>
            </a:solidFill>
            <a:ln>
              <a:noFill/>
            </a:ln>
            <a:effectLst/>
          </c:spPr>
          <c:invertIfNegative val="0"/>
          <c:cat>
            <c:strRef>
              <c:f>'Kommun, förv &gt; sektor, verks'!$B$6:$B$27</c:f>
              <c:strCache>
                <c:ptCount val="6"/>
                <c:pt idx="0">
                  <c:v>Kommunledning</c:v>
                </c:pt>
                <c:pt idx="1">
                  <c:v>Kultur- och fritid &gt; attraktivitet</c:v>
                </c:pt>
                <c:pt idx="2">
                  <c:v>Samhällsbygg</c:v>
                </c:pt>
                <c:pt idx="3">
                  <c:v>Tekniska</c:v>
                </c:pt>
                <c:pt idx="4">
                  <c:v>Sektor samhälle</c:v>
                </c:pt>
                <c:pt idx="5">
                  <c:v>Sektor verksamhetsstöd</c:v>
                </c:pt>
              </c:strCache>
            </c:strRef>
          </c:cat>
          <c:val>
            <c:numRef>
              <c:f>'Kommun, förv &gt; sektor, verks'!$E$6:$E$27</c:f>
              <c:numCache>
                <c:formatCode>General</c:formatCode>
                <c:ptCount val="6"/>
                <c:pt idx="0">
                  <c:v>5.7</c:v>
                </c:pt>
                <c:pt idx="1">
                  <c:v>5.5</c:v>
                </c:pt>
                <c:pt idx="2">
                  <c:v>4.7</c:v>
                </c:pt>
                <c:pt idx="3">
                  <c:v>7.9</c:v>
                </c:pt>
                <c:pt idx="4">
                  <c:v>0</c:v>
                </c:pt>
                <c:pt idx="5">
                  <c:v>0</c:v>
                </c:pt>
              </c:numCache>
            </c:numRef>
          </c:val>
          <c:extLst xmlns:c15="http://schemas.microsoft.com/office/drawing/2012/chart">
            <c:ext xmlns:c16="http://schemas.microsoft.com/office/drawing/2014/chart" uri="{C3380CC4-5D6E-409C-BE32-E72D297353CC}">
              <c16:uniqueId val="{00000002-069F-47F2-AED0-38FC886E1542}"/>
            </c:ext>
          </c:extLst>
        </c:ser>
        <c:ser>
          <c:idx val="4"/>
          <c:order val="3"/>
          <c:tx>
            <c:strRef>
              <c:f>'Kommun, förv &gt; sektor, verks'!$F$5</c:f>
              <c:strCache>
                <c:ptCount val="1"/>
                <c:pt idx="0">
                  <c:v>Q4 2018</c:v>
                </c:pt>
              </c:strCache>
            </c:strRef>
          </c:tx>
          <c:spPr>
            <a:solidFill>
              <a:schemeClr val="accent3"/>
            </a:solidFill>
            <a:ln>
              <a:solidFill>
                <a:schemeClr val="accent1"/>
              </a:solidFill>
            </a:ln>
            <a:effectLst/>
          </c:spPr>
          <c:invertIfNegative val="0"/>
          <c:cat>
            <c:strRef>
              <c:f>'Kommun, förv &gt; sektor, verks'!$B$6:$B$27</c:f>
              <c:strCache>
                <c:ptCount val="6"/>
                <c:pt idx="0">
                  <c:v>Kommunledning</c:v>
                </c:pt>
                <c:pt idx="1">
                  <c:v>Kultur- och fritid &gt; attraktivitet</c:v>
                </c:pt>
                <c:pt idx="2">
                  <c:v>Samhällsbygg</c:v>
                </c:pt>
                <c:pt idx="3">
                  <c:v>Tekniska</c:v>
                </c:pt>
                <c:pt idx="4">
                  <c:v>Sektor samhälle</c:v>
                </c:pt>
                <c:pt idx="5">
                  <c:v>Sektor verksamhetsstöd</c:v>
                </c:pt>
              </c:strCache>
            </c:strRef>
          </c:cat>
          <c:val>
            <c:numRef>
              <c:f>'Kommun, förv &gt; sektor, verks'!$F$6:$F$27</c:f>
              <c:numCache>
                <c:formatCode>General</c:formatCode>
                <c:ptCount val="6"/>
                <c:pt idx="0">
                  <c:v>8</c:v>
                </c:pt>
                <c:pt idx="1">
                  <c:v>6.9</c:v>
                </c:pt>
                <c:pt idx="2">
                  <c:v>4</c:v>
                </c:pt>
                <c:pt idx="3">
                  <c:v>9.6999999999999993</c:v>
                </c:pt>
                <c:pt idx="4">
                  <c:v>0</c:v>
                </c:pt>
                <c:pt idx="5">
                  <c:v>0</c:v>
                </c:pt>
              </c:numCache>
            </c:numRef>
          </c:val>
          <c:extLst xmlns:c15="http://schemas.microsoft.com/office/drawing/2012/chart">
            <c:ext xmlns:c16="http://schemas.microsoft.com/office/drawing/2014/chart" uri="{C3380CC4-5D6E-409C-BE32-E72D297353CC}">
              <c16:uniqueId val="{00000003-069F-47F2-AED0-38FC886E1542}"/>
            </c:ext>
          </c:extLst>
        </c:ser>
        <c:ser>
          <c:idx val="5"/>
          <c:order val="5"/>
          <c:tx>
            <c:strRef>
              <c:f>'Kommun, förv &gt; sektor, verks'!$H$5</c:f>
              <c:strCache>
                <c:ptCount val="1"/>
                <c:pt idx="0">
                  <c:v>Q1 2019</c:v>
                </c:pt>
              </c:strCache>
            </c:strRef>
          </c:tx>
          <c:spPr>
            <a:solidFill>
              <a:schemeClr val="accent6"/>
            </a:solidFill>
            <a:ln>
              <a:noFill/>
            </a:ln>
            <a:effectLst/>
          </c:spPr>
          <c:invertIfNegative val="0"/>
          <c:cat>
            <c:strRef>
              <c:f>'Kommun, förv &gt; sektor, verks'!$B$6:$B$27</c:f>
              <c:strCache>
                <c:ptCount val="6"/>
                <c:pt idx="0">
                  <c:v>Kommunledning</c:v>
                </c:pt>
                <c:pt idx="1">
                  <c:v>Kultur- och fritid &gt; attraktivitet</c:v>
                </c:pt>
                <c:pt idx="2">
                  <c:v>Samhällsbygg</c:v>
                </c:pt>
                <c:pt idx="3">
                  <c:v>Tekniska</c:v>
                </c:pt>
                <c:pt idx="4">
                  <c:v>Sektor samhälle</c:v>
                </c:pt>
                <c:pt idx="5">
                  <c:v>Sektor verksamhetsstöd</c:v>
                </c:pt>
              </c:strCache>
            </c:strRef>
          </c:cat>
          <c:val>
            <c:numRef>
              <c:f>'Kommun, förv &gt; sektor, verks'!$H$6:$H$27</c:f>
              <c:numCache>
                <c:formatCode>0.0</c:formatCode>
                <c:ptCount val="6"/>
                <c:pt idx="0">
                  <c:v>7.7</c:v>
                </c:pt>
                <c:pt idx="1">
                  <c:v>4.7</c:v>
                </c:pt>
                <c:pt idx="2">
                  <c:v>7.5</c:v>
                </c:pt>
                <c:pt idx="3">
                  <c:v>11</c:v>
                </c:pt>
                <c:pt idx="4" formatCode="General">
                  <c:v>0</c:v>
                </c:pt>
                <c:pt idx="5" formatCode="General">
                  <c:v>0</c:v>
                </c:pt>
              </c:numCache>
            </c:numRef>
          </c:val>
          <c:extLst xmlns:c15="http://schemas.microsoft.com/office/drawing/2012/chart">
            <c:ext xmlns:c16="http://schemas.microsoft.com/office/drawing/2014/chart" uri="{C3380CC4-5D6E-409C-BE32-E72D297353CC}">
              <c16:uniqueId val="{00000005-069F-47F2-AED0-38FC886E1542}"/>
            </c:ext>
          </c:extLst>
        </c:ser>
        <c:ser>
          <c:idx val="0"/>
          <c:order val="6"/>
          <c:tx>
            <c:strRef>
              <c:f>'Kommun, förv &gt; sektor, verks'!$I$5</c:f>
              <c:strCache>
                <c:ptCount val="1"/>
                <c:pt idx="0">
                  <c:v>Q2 2019</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'Kommun, förv &gt; sektor, verks'!$B$6:$B$27</c:f>
              <c:strCache>
                <c:ptCount val="6"/>
                <c:pt idx="0">
                  <c:v>Kommunledning</c:v>
                </c:pt>
                <c:pt idx="1">
                  <c:v>Kultur- och fritid &gt; attraktivitet</c:v>
                </c:pt>
                <c:pt idx="2">
                  <c:v>Samhällsbygg</c:v>
                </c:pt>
                <c:pt idx="3">
                  <c:v>Tekniska</c:v>
                </c:pt>
                <c:pt idx="4">
                  <c:v>Sektor samhälle</c:v>
                </c:pt>
                <c:pt idx="5">
                  <c:v>Sektor verksamhetsstöd</c:v>
                </c:pt>
              </c:strCache>
            </c:strRef>
          </c:cat>
          <c:val>
            <c:numRef>
              <c:f>'Kommun, förv &gt; sektor, verks'!$I$6:$I$27</c:f>
              <c:numCache>
                <c:formatCode>0.0</c:formatCode>
                <c:ptCount val="6"/>
                <c:pt idx="0">
                  <c:v>6.2</c:v>
                </c:pt>
                <c:pt idx="1">
                  <c:v>3.8</c:v>
                </c:pt>
                <c:pt idx="2">
                  <c:v>2.4</c:v>
                </c:pt>
                <c:pt idx="3">
                  <c:v>7.5</c:v>
                </c:pt>
                <c:pt idx="4">
                  <c:v>0</c:v>
                </c:pt>
                <c:pt idx="5">
                  <c:v>0</c:v>
                </c:pt>
              </c:numCache>
            </c:numRef>
          </c:val>
          <c:extLst xmlns:c15="http://schemas.microsoft.com/office/drawing/2012/chart">
            <c:ext xmlns:c16="http://schemas.microsoft.com/office/drawing/2014/chart" uri="{C3380CC4-5D6E-409C-BE32-E72D297353CC}">
              <c16:uniqueId val="{00000006-069F-47F2-AED0-38FC886E1542}"/>
            </c:ext>
          </c:extLst>
        </c:ser>
        <c:ser>
          <c:idx val="7"/>
          <c:order val="7"/>
          <c:tx>
            <c:strRef>
              <c:f>'Kommun, förv &gt; sektor, verks'!$J$5</c:f>
              <c:strCache>
                <c:ptCount val="1"/>
                <c:pt idx="0">
                  <c:v>Q3 !2018!</c:v>
                </c:pt>
              </c:strCache>
            </c:strRef>
          </c:tx>
          <c:spPr>
            <a:noFill/>
            <a:ln w="12700">
              <a:solidFill>
                <a:schemeClr val="accent1"/>
              </a:solidFill>
              <a:prstDash val="sysDash"/>
            </a:ln>
            <a:effectLst/>
          </c:spPr>
          <c:invertIfNegative val="0"/>
          <c:cat>
            <c:strRef>
              <c:f>'Kommun, förv &gt; sektor, verks'!$B$6:$B$27</c:f>
              <c:strCache>
                <c:ptCount val="6"/>
                <c:pt idx="0">
                  <c:v>Kommunledning</c:v>
                </c:pt>
                <c:pt idx="1">
                  <c:v>Kultur- och fritid &gt; attraktivitet</c:v>
                </c:pt>
                <c:pt idx="2">
                  <c:v>Samhällsbygg</c:v>
                </c:pt>
                <c:pt idx="3">
                  <c:v>Tekniska</c:v>
                </c:pt>
                <c:pt idx="4">
                  <c:v>Sektor samhälle</c:v>
                </c:pt>
                <c:pt idx="5">
                  <c:v>Sektor verksamhetsstöd</c:v>
                </c:pt>
              </c:strCache>
            </c:strRef>
          </c:cat>
          <c:val>
            <c:numRef>
              <c:f>'Kommun, förv &gt; sektor, verks'!$J$6:$J$27</c:f>
              <c:numCache>
                <c:formatCode>0.0</c:formatCode>
                <c:ptCount val="6"/>
                <c:pt idx="0">
                  <c:v>5.7</c:v>
                </c:pt>
                <c:pt idx="1">
                  <c:v>5.5</c:v>
                </c:pt>
                <c:pt idx="2">
                  <c:v>4.7</c:v>
                </c:pt>
                <c:pt idx="3">
                  <c:v>7.9</c:v>
                </c:pt>
                <c:pt idx="4" formatCode="General">
                  <c:v>0</c:v>
                </c:pt>
                <c:pt idx="5" formatCode="General">
                  <c:v>0</c:v>
                </c:pt>
              </c:numCache>
            </c:numRef>
          </c:val>
          <c:extLst xmlns:c15="http://schemas.microsoft.com/office/drawing/2012/chart">
            <c:ext xmlns:c16="http://schemas.microsoft.com/office/drawing/2014/chart" uri="{C3380CC4-5D6E-409C-BE32-E72D297353CC}">
              <c16:uniqueId val="{00000007-069F-47F2-AED0-38FC886E1542}"/>
            </c:ext>
          </c:extLst>
        </c:ser>
        <c:ser>
          <c:idx val="8"/>
          <c:order val="8"/>
          <c:tx>
            <c:strRef>
              <c:f>'Kommun, förv &gt; sektor, verks'!$K$5</c:f>
              <c:strCache>
                <c:ptCount val="1"/>
                <c:pt idx="0">
                  <c:v>Q4 2019</c:v>
                </c:pt>
              </c:strCache>
            </c:strRef>
          </c:tx>
          <c:spPr>
            <a:solidFill>
              <a:schemeClr val="accent6"/>
            </a:solidFill>
            <a:ln>
              <a:noFill/>
            </a:ln>
            <a:effectLst/>
          </c:spPr>
          <c:invertIfNegative val="0"/>
          <c:cat>
            <c:strRef>
              <c:f>'Kommun, förv &gt; sektor, verks'!$B$6:$B$27</c:f>
              <c:strCache>
                <c:ptCount val="6"/>
                <c:pt idx="0">
                  <c:v>Kommunledning</c:v>
                </c:pt>
                <c:pt idx="1">
                  <c:v>Kultur- och fritid &gt; attraktivitet</c:v>
                </c:pt>
                <c:pt idx="2">
                  <c:v>Samhällsbygg</c:v>
                </c:pt>
                <c:pt idx="3">
                  <c:v>Tekniska</c:v>
                </c:pt>
                <c:pt idx="4">
                  <c:v>Sektor samhälle</c:v>
                </c:pt>
                <c:pt idx="5">
                  <c:v>Sektor verksamhetsstöd</c:v>
                </c:pt>
              </c:strCache>
            </c:strRef>
          </c:cat>
          <c:val>
            <c:numRef>
              <c:f>'Kommun, förv &gt; sektor, verks'!$K$6:$K$27</c:f>
              <c:numCache>
                <c:formatCode>0.0</c:formatCode>
                <c:ptCount val="6"/>
                <c:pt idx="0">
                  <c:v>7.87</c:v>
                </c:pt>
                <c:pt idx="1">
                  <c:v>4.72</c:v>
                </c:pt>
                <c:pt idx="2">
                  <c:v>2.93</c:v>
                </c:pt>
                <c:pt idx="3">
                  <c:v>6.64</c:v>
                </c:pt>
                <c:pt idx="4" formatCode="General">
                  <c:v>0</c:v>
                </c:pt>
                <c:pt idx="5" formatCode="General">
                  <c:v>0</c:v>
                </c:pt>
              </c:numCache>
            </c:numRef>
          </c:val>
          <c:extLst xmlns:c15="http://schemas.microsoft.com/office/drawing/2012/chart">
            <c:ext xmlns:c16="http://schemas.microsoft.com/office/drawing/2014/chart" uri="{C3380CC4-5D6E-409C-BE32-E72D297353CC}">
              <c16:uniqueId val="{00000008-069F-47F2-AED0-38FC886E1542}"/>
            </c:ext>
          </c:extLst>
        </c:ser>
        <c:ser>
          <c:idx val="10"/>
          <c:order val="10"/>
          <c:tx>
            <c:strRef>
              <c:f>'Kommun, förv &gt; sektor, verks'!$M$5</c:f>
              <c:strCache>
                <c:ptCount val="1"/>
                <c:pt idx="0">
                  <c:v>Q1 2020</c:v>
                </c:pt>
              </c:strCache>
            </c:strRef>
          </c:tx>
          <c:spPr>
            <a:solidFill>
              <a:schemeClr val="accent5"/>
            </a:solidFill>
            <a:ln>
              <a:noFill/>
            </a:ln>
            <a:effectLst/>
          </c:spPr>
          <c:invertIfNegative val="0"/>
          <c:cat>
            <c:strRef>
              <c:f>'Kommun, förv &gt; sektor, verks'!$B$6:$B$27</c:f>
              <c:strCache>
                <c:ptCount val="6"/>
                <c:pt idx="0">
                  <c:v>Kommunledning</c:v>
                </c:pt>
                <c:pt idx="1">
                  <c:v>Kultur- och fritid &gt; attraktivitet</c:v>
                </c:pt>
                <c:pt idx="2">
                  <c:v>Samhällsbygg</c:v>
                </c:pt>
                <c:pt idx="3">
                  <c:v>Tekniska</c:v>
                </c:pt>
                <c:pt idx="4">
                  <c:v>Sektor samhälle</c:v>
                </c:pt>
                <c:pt idx="5">
                  <c:v>Sektor verksamhetsstöd</c:v>
                </c:pt>
              </c:strCache>
            </c:strRef>
          </c:cat>
          <c:val>
            <c:numRef>
              <c:f>'Kommun, förv &gt; sektor, verks'!$M$6:$M$27</c:f>
              <c:numCache>
                <c:formatCode>0.0</c:formatCode>
                <c:ptCount val="6"/>
                <c:pt idx="0">
                  <c:v>8.74</c:v>
                </c:pt>
                <c:pt idx="1">
                  <c:v>9.5</c:v>
                </c:pt>
                <c:pt idx="2">
                  <c:v>3.5</c:v>
                </c:pt>
                <c:pt idx="3">
                  <c:v>8.9700000000000006</c:v>
                </c:pt>
                <c:pt idx="4" formatCode="General">
                  <c:v>0</c:v>
                </c:pt>
                <c:pt idx="5" formatCode="General">
                  <c:v>0</c:v>
                </c:pt>
              </c:numCache>
            </c:numRef>
          </c:val>
          <c:extLst xmlns:c15="http://schemas.microsoft.com/office/drawing/2012/chart">
            <c:ext xmlns:c16="http://schemas.microsoft.com/office/drawing/2014/chart" uri="{C3380CC4-5D6E-409C-BE32-E72D297353CC}">
              <c16:uniqueId val="{0000000A-069F-47F2-AED0-38FC886E1542}"/>
            </c:ext>
          </c:extLst>
        </c:ser>
        <c:ser>
          <c:idx val="11"/>
          <c:order val="11"/>
          <c:tx>
            <c:strRef>
              <c:f>'Kommun, förv &gt; sektor, verks'!$N$5</c:f>
              <c:strCache>
                <c:ptCount val="1"/>
                <c:pt idx="0">
                  <c:v>Q2 2020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'Kommun, förv &gt; sektor, verks'!$B$6:$B$27</c:f>
              <c:strCache>
                <c:ptCount val="6"/>
                <c:pt idx="0">
                  <c:v>Kommunledning</c:v>
                </c:pt>
                <c:pt idx="1">
                  <c:v>Kultur- och fritid &gt; attraktivitet</c:v>
                </c:pt>
                <c:pt idx="2">
                  <c:v>Samhällsbygg</c:v>
                </c:pt>
                <c:pt idx="3">
                  <c:v>Tekniska</c:v>
                </c:pt>
                <c:pt idx="4">
                  <c:v>Sektor samhälle</c:v>
                </c:pt>
                <c:pt idx="5">
                  <c:v>Sektor verksamhetsstöd</c:v>
                </c:pt>
              </c:strCache>
            </c:strRef>
          </c:cat>
          <c:val>
            <c:numRef>
              <c:f>'Kommun, förv &gt; sektor, verks'!$N$6:$N$27</c:f>
              <c:numCache>
                <c:formatCode>0.0</c:formatCode>
                <c:ptCount val="6"/>
                <c:pt idx="0">
                  <c:v>6.31</c:v>
                </c:pt>
                <c:pt idx="1">
                  <c:v>9.61</c:v>
                </c:pt>
                <c:pt idx="2">
                  <c:v>3.32</c:v>
                </c:pt>
                <c:pt idx="3">
                  <c:v>8.11</c:v>
                </c:pt>
                <c:pt idx="4">
                  <c:v>0</c:v>
                </c:pt>
                <c:pt idx="5">
                  <c:v>0</c:v>
                </c:pt>
              </c:numCache>
            </c:numRef>
          </c:val>
          <c:extLst xmlns:c15="http://schemas.microsoft.com/office/drawing/2012/chart">
            <c:ext xmlns:c16="http://schemas.microsoft.com/office/drawing/2014/chart" uri="{C3380CC4-5D6E-409C-BE32-E72D297353CC}">
              <c16:uniqueId val="{0000000B-069F-47F2-AED0-38FC886E1542}"/>
            </c:ext>
          </c:extLst>
        </c:ser>
        <c:ser>
          <c:idx val="12"/>
          <c:order val="12"/>
          <c:tx>
            <c:strRef>
              <c:f>'Kommun, förv &gt; sektor, verks'!$O$5</c:f>
              <c:strCache>
                <c:ptCount val="1"/>
                <c:pt idx="0">
                  <c:v>Q3 2020 </c:v>
                </c:pt>
              </c:strCache>
            </c:strRef>
          </c:tx>
          <c:spPr>
            <a:solidFill>
              <a:schemeClr val="accent5"/>
            </a:solidFill>
            <a:ln>
              <a:noFill/>
            </a:ln>
            <a:effectLst/>
          </c:spPr>
          <c:invertIfNegative val="0"/>
          <c:cat>
            <c:strRef>
              <c:f>'Kommun, förv &gt; sektor, verks'!$B$6:$B$27</c:f>
              <c:strCache>
                <c:ptCount val="6"/>
                <c:pt idx="0">
                  <c:v>Kommunledning</c:v>
                </c:pt>
                <c:pt idx="1">
                  <c:v>Kultur- och fritid &gt; attraktivitet</c:v>
                </c:pt>
                <c:pt idx="2">
                  <c:v>Samhällsbygg</c:v>
                </c:pt>
                <c:pt idx="3">
                  <c:v>Tekniska</c:v>
                </c:pt>
                <c:pt idx="4">
                  <c:v>Sektor samhälle</c:v>
                </c:pt>
                <c:pt idx="5">
                  <c:v>Sektor verksamhetsstöd</c:v>
                </c:pt>
              </c:strCache>
            </c:strRef>
          </c:cat>
          <c:val>
            <c:numRef>
              <c:f>'Kommun, förv &gt; sektor, verks'!$O$6:$O$27</c:f>
              <c:numCache>
                <c:formatCode>0.0</c:formatCode>
                <c:ptCount val="6"/>
                <c:pt idx="0">
                  <c:v>4.8600000000000003</c:v>
                </c:pt>
                <c:pt idx="1">
                  <c:v>7.1</c:v>
                </c:pt>
                <c:pt idx="2">
                  <c:v>2.4900000000000002</c:v>
                </c:pt>
                <c:pt idx="3">
                  <c:v>6.57</c:v>
                </c:pt>
                <c:pt idx="4" formatCode="General">
                  <c:v>0</c:v>
                </c:pt>
                <c:pt idx="5" formatCode="General">
                  <c:v>0</c:v>
                </c:pt>
              </c:numCache>
            </c:numRef>
          </c:val>
          <c:extLst xmlns:c15="http://schemas.microsoft.com/office/drawing/2012/chart">
            <c:ext xmlns:c16="http://schemas.microsoft.com/office/drawing/2014/chart" uri="{C3380CC4-5D6E-409C-BE32-E72D297353CC}">
              <c16:uniqueId val="{0000000C-069F-47F2-AED0-38FC886E1542}"/>
            </c:ext>
          </c:extLst>
        </c:ser>
        <c:ser>
          <c:idx val="13"/>
          <c:order val="13"/>
          <c:tx>
            <c:strRef>
              <c:f>'Kommun, förv &gt; sektor, verks'!$P$5</c:f>
              <c:strCache>
                <c:ptCount val="1"/>
                <c:pt idx="0">
                  <c:v>Q4 2020</c:v>
                </c:pt>
              </c:strCache>
            </c:strRef>
          </c:tx>
          <c:spPr>
            <a:solidFill>
              <a:schemeClr val="accent5"/>
            </a:solidFill>
            <a:ln>
              <a:noFill/>
            </a:ln>
            <a:effectLst/>
          </c:spPr>
          <c:invertIfNegative val="0"/>
          <c:cat>
            <c:strRef>
              <c:f>'Kommun, förv &gt; sektor, verks'!$B$6:$B$27</c:f>
              <c:strCache>
                <c:ptCount val="6"/>
                <c:pt idx="0">
                  <c:v>Kommunledning</c:v>
                </c:pt>
                <c:pt idx="1">
                  <c:v>Kultur- och fritid &gt; attraktivitet</c:v>
                </c:pt>
                <c:pt idx="2">
                  <c:v>Samhällsbygg</c:v>
                </c:pt>
                <c:pt idx="3">
                  <c:v>Tekniska</c:v>
                </c:pt>
                <c:pt idx="4">
                  <c:v>Sektor samhälle</c:v>
                </c:pt>
                <c:pt idx="5">
                  <c:v>Sektor verksamhetsstöd</c:v>
                </c:pt>
              </c:strCache>
            </c:strRef>
          </c:cat>
          <c:val>
            <c:numRef>
              <c:f>'Kommun, förv &gt; sektor, verks'!$P$6:$P$27</c:f>
              <c:numCache>
                <c:formatCode>0.0</c:formatCode>
                <c:ptCount val="6"/>
                <c:pt idx="0">
                  <c:v>6.33</c:v>
                </c:pt>
                <c:pt idx="1">
                  <c:v>11.41</c:v>
                </c:pt>
                <c:pt idx="2">
                  <c:v>3.43</c:v>
                </c:pt>
                <c:pt idx="3">
                  <c:v>7.79</c:v>
                </c:pt>
                <c:pt idx="4" formatCode="General">
                  <c:v>0</c:v>
                </c:pt>
                <c:pt idx="5" formatCode="General">
                  <c:v>0</c:v>
                </c:pt>
              </c:numCache>
            </c:numRef>
          </c:val>
          <c:extLst xmlns:c15="http://schemas.microsoft.com/office/drawing/2012/chart">
            <c:ext xmlns:c16="http://schemas.microsoft.com/office/drawing/2014/chart" uri="{C3380CC4-5D6E-409C-BE32-E72D297353CC}">
              <c16:uniqueId val="{0000000D-069F-47F2-AED0-38FC886E1542}"/>
            </c:ext>
          </c:extLst>
        </c:ser>
        <c:ser>
          <c:idx val="14"/>
          <c:order val="15"/>
          <c:tx>
            <c:strRef>
              <c:f>'Kommun, förv &gt; sektor, verks'!$R$5</c:f>
              <c:strCache>
                <c:ptCount val="1"/>
                <c:pt idx="0">
                  <c:v>Q1 2021</c:v>
                </c:pt>
              </c:strCache>
            </c:strRef>
          </c:tx>
          <c:spPr>
            <a:solidFill>
              <a:schemeClr val="accent2"/>
            </a:solidFill>
            <a:ln>
              <a:noFill/>
            </a:ln>
            <a:effectLst/>
          </c:spPr>
          <c:invertIfNegative val="0"/>
          <c:cat>
            <c:strRef>
              <c:f>'Kommun, förv &gt; sektor, verks'!$B$6:$B$27</c:f>
              <c:strCache>
                <c:ptCount val="6"/>
                <c:pt idx="0">
                  <c:v>Kommunledning</c:v>
                </c:pt>
                <c:pt idx="1">
                  <c:v>Kultur- och fritid &gt; attraktivitet</c:v>
                </c:pt>
                <c:pt idx="2">
                  <c:v>Samhällsbygg</c:v>
                </c:pt>
                <c:pt idx="3">
                  <c:v>Tekniska</c:v>
                </c:pt>
                <c:pt idx="4">
                  <c:v>Sektor samhälle</c:v>
                </c:pt>
                <c:pt idx="5">
                  <c:v>Sektor verksamhetsstöd</c:v>
                </c:pt>
              </c:strCache>
            </c:strRef>
          </c:cat>
          <c:val>
            <c:numRef>
              <c:f>'Kommun, förv &gt; sektor, verks'!$R$6:$R$27</c:f>
              <c:numCache>
                <c:formatCode>0.0</c:formatCode>
                <c:ptCount val="6"/>
                <c:pt idx="0" formatCode="General">
                  <c:v>0</c:v>
                </c:pt>
                <c:pt idx="1" formatCode="General">
                  <c:v>6.6</c:v>
                </c:pt>
                <c:pt idx="2" formatCode="General">
                  <c:v>0</c:v>
                </c:pt>
                <c:pt idx="3" formatCode="General">
                  <c:v>0</c:v>
                </c:pt>
                <c:pt idx="4">
                  <c:v>4.7</c:v>
                </c:pt>
                <c:pt idx="5">
                  <c:v>4.9000000000000004</c:v>
                </c:pt>
              </c:numCache>
            </c:numRef>
          </c:val>
          <c:extLst xmlns:c15="http://schemas.microsoft.com/office/drawing/2012/chart">
            <c:ext xmlns:c16="http://schemas.microsoft.com/office/drawing/2014/chart" uri="{C3380CC4-5D6E-409C-BE32-E72D297353CC}">
              <c16:uniqueId val="{0000000F-069F-47F2-AED0-38FC886E1542}"/>
            </c:ext>
          </c:extLst>
        </c:ser>
        <c:ser>
          <c:idx val="15"/>
          <c:order val="16"/>
          <c:tx>
            <c:strRef>
              <c:f>'Kommun, förv &gt; sektor, verks'!$S$5</c:f>
              <c:strCache>
                <c:ptCount val="1"/>
                <c:pt idx="0">
                  <c:v>Q2 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'Kommun, förv &gt; sektor, verks'!$B$6:$B$27</c:f>
              <c:strCache>
                <c:ptCount val="6"/>
                <c:pt idx="0">
                  <c:v>Kommunledning</c:v>
                </c:pt>
                <c:pt idx="1">
                  <c:v>Kultur- och fritid &gt; attraktivitet</c:v>
                </c:pt>
                <c:pt idx="2">
                  <c:v>Samhällsbygg</c:v>
                </c:pt>
                <c:pt idx="3">
                  <c:v>Tekniska</c:v>
                </c:pt>
                <c:pt idx="4">
                  <c:v>Sektor samhälle</c:v>
                </c:pt>
                <c:pt idx="5">
                  <c:v>Sektor verksamhetsstöd</c:v>
                </c:pt>
              </c:strCache>
            </c:strRef>
          </c:cat>
          <c:val>
            <c:numRef>
              <c:f>'Kommun, förv &gt; sektor, verks'!$S$6:$S$27</c:f>
              <c:numCache>
                <c:formatCode>0.0</c:formatCode>
                <c:ptCount val="6"/>
                <c:pt idx="0">
                  <c:v>0</c:v>
                </c:pt>
                <c:pt idx="1">
                  <c:v>4.5999999999999996</c:v>
                </c:pt>
                <c:pt idx="2">
                  <c:v>0</c:v>
                </c:pt>
                <c:pt idx="3">
                  <c:v>0</c:v>
                </c:pt>
                <c:pt idx="4">
                  <c:v>3.59</c:v>
                </c:pt>
                <c:pt idx="5">
                  <c:v>5.47</c:v>
                </c:pt>
              </c:numCache>
            </c:numRef>
          </c:val>
          <c:extLst xmlns:c15="http://schemas.microsoft.com/office/drawing/2012/chart">
            <c:ext xmlns:c16="http://schemas.microsoft.com/office/drawing/2014/chart" uri="{C3380CC4-5D6E-409C-BE32-E72D297353CC}">
              <c16:uniqueId val="{00000010-069F-47F2-AED0-38FC886E1542}"/>
            </c:ext>
          </c:extLst>
        </c:ser>
        <c:dLbls>
          <c:showLegendKey val="0"/>
          <c:showVal val="0"/>
          <c:showCatName val="0"/>
          <c:showSerName val="0"/>
          <c:showPercent val="0"/>
          <c:showBubbleSize val="0"/>
        </c:dLbls>
        <c:gapWidth val="219"/>
        <c:overlap val="-27"/>
        <c:axId val="178038272"/>
        <c:axId val="178039808"/>
        <c:extLst>
          <c:ext xmlns:c15="http://schemas.microsoft.com/office/drawing/2012/chart" uri="{02D57815-91ED-43cb-92C2-25804820EDAC}">
            <c15:filteredBarSeries>
              <c15:ser>
                <c:idx val="1"/>
                <c:order val="4"/>
                <c:tx>
                  <c:strRef>
                    <c:extLst>
                      <c:ext uri="{02D57815-91ED-43cb-92C2-25804820EDAC}">
                        <c15:formulaRef>
                          <c15:sqref>'Kommun, förv &gt; sektor, verks'!$G$5</c15:sqref>
                        </c15:formulaRef>
                      </c:ext>
                    </c:extLst>
                    <c:strCache>
                      <c:ptCount val="1"/>
                      <c:pt idx="0">
                        <c:v>Helår 2018</c:v>
                      </c:pt>
                    </c:strCache>
                  </c:strRef>
                </c:tx>
                <c:spPr>
                  <a:solidFill>
                    <a:schemeClr val="accent3">
                      <a:lumMod val="20000"/>
                      <a:lumOff val="80000"/>
                    </a:schemeClr>
                  </a:solidFill>
                  <a:ln>
                    <a:solidFill>
                      <a:schemeClr val="accent3"/>
                    </a:solidFill>
                  </a:ln>
                  <a:effectLst/>
                </c:spPr>
                <c:invertIfNegative val="0"/>
                <c:cat>
                  <c:strRef>
                    <c:extLst>
                      <c:ext uri="{02D57815-91ED-43cb-92C2-25804820EDAC}">
                        <c15:formulaRef>
                          <c15:sqref>'Kommun, förv &gt; sektor, verks'!$B$6:$B$27</c15:sqref>
                        </c15:formulaRef>
                      </c:ext>
                    </c:extLst>
                    <c:strCache>
                      <c:ptCount val="6"/>
                      <c:pt idx="0">
                        <c:v>Kommunledning</c:v>
                      </c:pt>
                      <c:pt idx="1">
                        <c:v>Kultur- och fritid &gt; attraktivitet</c:v>
                      </c:pt>
                      <c:pt idx="2">
                        <c:v>Samhällsbygg</c:v>
                      </c:pt>
                      <c:pt idx="3">
                        <c:v>Tekniska</c:v>
                      </c:pt>
                      <c:pt idx="4">
                        <c:v>Sektor samhälle</c:v>
                      </c:pt>
                      <c:pt idx="5">
                        <c:v>Sektor verksamhetsstöd</c:v>
                      </c:pt>
                    </c:strCache>
                  </c:strRef>
                </c:cat>
                <c:val>
                  <c:numRef>
                    <c:extLst>
                      <c:ext uri="{02D57815-91ED-43cb-92C2-25804820EDAC}">
                        <c15:formulaRef>
                          <c15:sqref>'Kommun, förv &gt; sektor, verks'!$G$6:$G$27</c15:sqref>
                        </c15:formulaRef>
                      </c:ext>
                    </c:extLst>
                    <c:numCache>
                      <c:formatCode>General</c:formatCode>
                      <c:ptCount val="6"/>
                      <c:pt idx="0">
                        <c:v>7.3</c:v>
                      </c:pt>
                      <c:pt idx="1">
                        <c:v>7.5</c:v>
                      </c:pt>
                      <c:pt idx="2">
                        <c:v>5.5</c:v>
                      </c:pt>
                      <c:pt idx="3">
                        <c:v>9.1</c:v>
                      </c:pt>
                      <c:pt idx="4">
                        <c:v>0</c:v>
                      </c:pt>
                      <c:pt idx="5">
                        <c:v>0</c:v>
                      </c:pt>
                    </c:numCache>
                  </c:numRef>
                </c:val>
                <c:extLst>
                  <c:ext xmlns:c16="http://schemas.microsoft.com/office/drawing/2014/chart" uri="{C3380CC4-5D6E-409C-BE32-E72D297353CC}">
                    <c16:uniqueId val="{00000004-069F-47F2-AED0-38FC886E1542}"/>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'Kommun, förv &gt; sektor, verks'!$L$5</c15:sqref>
                        </c15:formulaRef>
                      </c:ext>
                    </c:extLst>
                    <c:strCache>
                      <c:ptCount val="1"/>
                      <c:pt idx="0">
                        <c:v>Helår 2019</c:v>
                      </c:pt>
                    </c:strCache>
                  </c:strRef>
                </c:tx>
                <c:spPr>
                  <a:solidFill>
                    <a:schemeClr val="accent6">
                      <a:lumMod val="40000"/>
                      <a:lumOff val="60000"/>
                    </a:schemeClr>
                  </a:solidFill>
                  <a:ln>
                    <a:solidFill>
                      <a:schemeClr val="accent6"/>
                    </a:solidFill>
                  </a:ln>
                  <a:effectLst/>
                </c:spPr>
                <c:invertIfNegative val="0"/>
                <c:cat>
                  <c:strRef>
                    <c:extLst>
                      <c:ext xmlns:c15="http://schemas.microsoft.com/office/drawing/2012/chart" uri="{02D57815-91ED-43cb-92C2-25804820EDAC}">
                        <c15:formulaRef>
                          <c15:sqref>'Kommun, förv &gt; sektor, verks'!$B$6:$B$27</c15:sqref>
                        </c15:formulaRef>
                      </c:ext>
                    </c:extLst>
                    <c:strCache>
                      <c:ptCount val="6"/>
                      <c:pt idx="0">
                        <c:v>Kommunledning</c:v>
                      </c:pt>
                      <c:pt idx="1">
                        <c:v>Kultur- och fritid &gt; attraktivitet</c:v>
                      </c:pt>
                      <c:pt idx="2">
                        <c:v>Samhällsbygg</c:v>
                      </c:pt>
                      <c:pt idx="3">
                        <c:v>Tekniska</c:v>
                      </c:pt>
                      <c:pt idx="4">
                        <c:v>Sektor samhälle</c:v>
                      </c:pt>
                      <c:pt idx="5">
                        <c:v>Sektor verksamhetsstöd</c:v>
                      </c:pt>
                    </c:strCache>
                  </c:strRef>
                </c:cat>
                <c:val>
                  <c:numRef>
                    <c:extLst>
                      <c:ext xmlns:c15="http://schemas.microsoft.com/office/drawing/2012/chart" uri="{02D57815-91ED-43cb-92C2-25804820EDAC}">
                        <c15:formulaRef>
                          <c15:sqref>'Kommun, förv &gt; sektor, verks'!$L$6:$L$27</c15:sqref>
                        </c15:formulaRef>
                      </c:ext>
                    </c:extLst>
                    <c:numCache>
                      <c:formatCode>General</c:formatCode>
                      <c:ptCount val="6"/>
                      <c:pt idx="0">
                        <c:v>8.5</c:v>
                      </c:pt>
                      <c:pt idx="1">
                        <c:v>4.3</c:v>
                      </c:pt>
                      <c:pt idx="2">
                        <c:v>4.2</c:v>
                      </c:pt>
                      <c:pt idx="3">
                        <c:v>7.7</c:v>
                      </c:pt>
                      <c:pt idx="4">
                        <c:v>0</c:v>
                      </c:pt>
                      <c:pt idx="5">
                        <c:v>0</c:v>
                      </c:pt>
                    </c:numCache>
                  </c:numRef>
                </c:val>
                <c:extLst xmlns:c15="http://schemas.microsoft.com/office/drawing/2012/chart">
                  <c:ext xmlns:c16="http://schemas.microsoft.com/office/drawing/2014/chart" uri="{C3380CC4-5D6E-409C-BE32-E72D297353CC}">
                    <c16:uniqueId val="{00000009-069F-47F2-AED0-38FC886E1542}"/>
                  </c:ext>
                </c:extLst>
              </c15:ser>
            </c15:filteredBarSeries>
            <c15:filteredBarSeries>
              <c15:ser>
                <c:idx val="18"/>
                <c:order val="14"/>
                <c:tx>
                  <c:strRef>
                    <c:extLst xmlns:c15="http://schemas.microsoft.com/office/drawing/2012/chart">
                      <c:ext xmlns:c15="http://schemas.microsoft.com/office/drawing/2012/chart" uri="{02D57815-91ED-43cb-92C2-25804820EDAC}">
                        <c15:formulaRef>
                          <c15:sqref>'Kommun, förv &gt; sektor, verks'!$Q$5</c15:sqref>
                        </c15:formulaRef>
                      </c:ext>
                    </c:extLst>
                    <c:strCache>
                      <c:ptCount val="1"/>
                      <c:pt idx="0">
                        <c:v>Helår 2020</c:v>
                      </c:pt>
                    </c:strCache>
                  </c:strRef>
                </c:tx>
                <c:spPr>
                  <a:solidFill>
                    <a:schemeClr val="accent5">
                      <a:lumMod val="40000"/>
                      <a:lumOff val="60000"/>
                    </a:schemeClr>
                  </a:solidFill>
                  <a:ln>
                    <a:solidFill>
                      <a:schemeClr val="accent5">
                        <a:lumMod val="75000"/>
                      </a:schemeClr>
                    </a:solidFill>
                  </a:ln>
                  <a:effectLst/>
                </c:spPr>
                <c:invertIfNegative val="0"/>
                <c:cat>
                  <c:strRef>
                    <c:extLst>
                      <c:ext xmlns:c15="http://schemas.microsoft.com/office/drawing/2012/chart" uri="{02D57815-91ED-43cb-92C2-25804820EDAC}">
                        <c15:formulaRef>
                          <c15:sqref>'Kommun, förv &gt; sektor, verks'!$B$6:$B$27</c15:sqref>
                        </c15:formulaRef>
                      </c:ext>
                    </c:extLst>
                    <c:strCache>
                      <c:ptCount val="6"/>
                      <c:pt idx="0">
                        <c:v>Kommunledning</c:v>
                      </c:pt>
                      <c:pt idx="1">
                        <c:v>Kultur- och fritid &gt; attraktivitet</c:v>
                      </c:pt>
                      <c:pt idx="2">
                        <c:v>Samhällsbygg</c:v>
                      </c:pt>
                      <c:pt idx="3">
                        <c:v>Tekniska</c:v>
                      </c:pt>
                      <c:pt idx="4">
                        <c:v>Sektor samhälle</c:v>
                      </c:pt>
                      <c:pt idx="5">
                        <c:v>Sektor verksamhetsstöd</c:v>
                      </c:pt>
                    </c:strCache>
                  </c:strRef>
                </c:cat>
                <c:val>
                  <c:numRef>
                    <c:extLst>
                      <c:ext xmlns:c15="http://schemas.microsoft.com/office/drawing/2012/chart" uri="{02D57815-91ED-43cb-92C2-25804820EDAC}">
                        <c15:formulaRef>
                          <c15:sqref>'Kommun, förv &gt; sektor, verks'!$Q$6:$Q$27</c15:sqref>
                        </c15:formulaRef>
                      </c:ext>
                    </c:extLst>
                    <c:numCache>
                      <c:formatCode>0.0</c:formatCode>
                      <c:ptCount val="6"/>
                      <c:pt idx="0">
                        <c:v>6.9</c:v>
                      </c:pt>
                      <c:pt idx="1">
                        <c:v>9.5500000000000007</c:v>
                      </c:pt>
                      <c:pt idx="2">
                        <c:v>3.45</c:v>
                      </c:pt>
                      <c:pt idx="3">
                        <c:v>8.2799999999999994</c:v>
                      </c:pt>
                      <c:pt idx="4" formatCode="General">
                        <c:v>0</c:v>
                      </c:pt>
                      <c:pt idx="5" formatCode="General">
                        <c:v>0</c:v>
                      </c:pt>
                    </c:numCache>
                  </c:numRef>
                </c:val>
                <c:extLst xmlns:c15="http://schemas.microsoft.com/office/drawing/2012/chart">
                  <c:ext xmlns:c16="http://schemas.microsoft.com/office/drawing/2014/chart" uri="{C3380CC4-5D6E-409C-BE32-E72D297353CC}">
                    <c16:uniqueId val="{0000000E-069F-47F2-AED0-38FC886E1542}"/>
                  </c:ext>
                </c:extLst>
              </c15:ser>
            </c15:filteredBarSeries>
            <c15:filteredBarSeries>
              <c15:ser>
                <c:idx val="16"/>
                <c:order val="17"/>
                <c:tx>
                  <c:strRef>
                    <c:extLst xmlns:c15="http://schemas.microsoft.com/office/drawing/2012/chart">
                      <c:ext xmlns:c15="http://schemas.microsoft.com/office/drawing/2012/chart" uri="{02D57815-91ED-43cb-92C2-25804820EDAC}">
                        <c15:formulaRef>
                          <c15:sqref>'Kommun, förv &gt; sektor, verks'!$T$5</c15:sqref>
                        </c15:formulaRef>
                      </c:ext>
                    </c:extLst>
                    <c:strCache>
                      <c:ptCount val="1"/>
                      <c:pt idx="0">
                        <c:v>Q3 2021</c:v>
                      </c:pt>
                    </c:strCache>
                  </c:strRef>
                </c:tx>
                <c:spPr>
                  <a:solidFill>
                    <a:schemeClr val="accent5">
                      <a:shade val="56000"/>
                    </a:schemeClr>
                  </a:solidFill>
                  <a:ln>
                    <a:noFill/>
                  </a:ln>
                  <a:effectLst/>
                </c:spPr>
                <c:invertIfNegative val="0"/>
                <c:cat>
                  <c:strRef>
                    <c:extLst>
                      <c:ext xmlns:c15="http://schemas.microsoft.com/office/drawing/2012/chart" uri="{02D57815-91ED-43cb-92C2-25804820EDAC}">
                        <c15:formulaRef>
                          <c15:sqref>'Kommun, förv &gt; sektor, verks'!$B$6:$B$27</c15:sqref>
                        </c15:formulaRef>
                      </c:ext>
                    </c:extLst>
                    <c:strCache>
                      <c:ptCount val="6"/>
                      <c:pt idx="0">
                        <c:v>Kommunledning</c:v>
                      </c:pt>
                      <c:pt idx="1">
                        <c:v>Kultur- och fritid &gt; attraktivitet</c:v>
                      </c:pt>
                      <c:pt idx="2">
                        <c:v>Samhällsbygg</c:v>
                      </c:pt>
                      <c:pt idx="3">
                        <c:v>Tekniska</c:v>
                      </c:pt>
                      <c:pt idx="4">
                        <c:v>Sektor samhälle</c:v>
                      </c:pt>
                      <c:pt idx="5">
                        <c:v>Sektor verksamhetsstöd</c:v>
                      </c:pt>
                    </c:strCache>
                  </c:strRef>
                </c:cat>
                <c:val>
                  <c:numRef>
                    <c:extLst>
                      <c:ext xmlns:c15="http://schemas.microsoft.com/office/drawing/2012/chart" uri="{02D57815-91ED-43cb-92C2-25804820EDAC}">
                        <c15:formulaRef>
                          <c15:sqref>'Kommun, förv &gt; sektor, verks'!$T$6:$T$27</c15:sqref>
                        </c15:formulaRef>
                      </c:ext>
                    </c:extLst>
                    <c:numCache>
                      <c:formatCode>General</c:formatCode>
                      <c:ptCount val="6"/>
                      <c:pt idx="0">
                        <c:v>0</c:v>
                      </c:pt>
                      <c:pt idx="2">
                        <c:v>0</c:v>
                      </c:pt>
                      <c:pt idx="3">
                        <c:v>0</c:v>
                      </c:pt>
                    </c:numCache>
                  </c:numRef>
                </c:val>
                <c:extLst xmlns:c15="http://schemas.microsoft.com/office/drawing/2012/chart">
                  <c:ext xmlns:c16="http://schemas.microsoft.com/office/drawing/2014/chart" uri="{C3380CC4-5D6E-409C-BE32-E72D297353CC}">
                    <c16:uniqueId val="{00000011-069F-47F2-AED0-38FC886E1542}"/>
                  </c:ext>
                </c:extLst>
              </c15:ser>
            </c15:filteredBarSeries>
            <c15:filteredBarSeries>
              <c15:ser>
                <c:idx val="17"/>
                <c:order val="18"/>
                <c:tx>
                  <c:strRef>
                    <c:extLst xmlns:c15="http://schemas.microsoft.com/office/drawing/2012/chart">
                      <c:ext xmlns:c15="http://schemas.microsoft.com/office/drawing/2012/chart" uri="{02D57815-91ED-43cb-92C2-25804820EDAC}">
                        <c15:formulaRef>
                          <c15:sqref>'Kommun, förv &gt; sektor, verks'!$U$5</c15:sqref>
                        </c15:formulaRef>
                      </c:ext>
                    </c:extLst>
                    <c:strCache>
                      <c:ptCount val="1"/>
                      <c:pt idx="0">
                        <c:v>Q4 2021</c:v>
                      </c:pt>
                    </c:strCache>
                  </c:strRef>
                </c:tx>
                <c:spPr>
                  <a:solidFill>
                    <a:schemeClr val="accent5">
                      <a:shade val="50000"/>
                    </a:schemeClr>
                  </a:solidFill>
                  <a:ln>
                    <a:noFill/>
                  </a:ln>
                  <a:effectLst/>
                </c:spPr>
                <c:invertIfNegative val="0"/>
                <c:cat>
                  <c:strRef>
                    <c:extLst>
                      <c:ext xmlns:c15="http://schemas.microsoft.com/office/drawing/2012/chart" uri="{02D57815-91ED-43cb-92C2-25804820EDAC}">
                        <c15:formulaRef>
                          <c15:sqref>'Kommun, förv &gt; sektor, verks'!$B$6:$B$27</c15:sqref>
                        </c15:formulaRef>
                      </c:ext>
                    </c:extLst>
                    <c:strCache>
                      <c:ptCount val="6"/>
                      <c:pt idx="0">
                        <c:v>Kommunledning</c:v>
                      </c:pt>
                      <c:pt idx="1">
                        <c:v>Kultur- och fritid &gt; attraktivitet</c:v>
                      </c:pt>
                      <c:pt idx="2">
                        <c:v>Samhällsbygg</c:v>
                      </c:pt>
                      <c:pt idx="3">
                        <c:v>Tekniska</c:v>
                      </c:pt>
                      <c:pt idx="4">
                        <c:v>Sektor samhälle</c:v>
                      </c:pt>
                      <c:pt idx="5">
                        <c:v>Sektor verksamhetsstöd</c:v>
                      </c:pt>
                    </c:strCache>
                  </c:strRef>
                </c:cat>
                <c:val>
                  <c:numRef>
                    <c:extLst>
                      <c:ext xmlns:c15="http://schemas.microsoft.com/office/drawing/2012/chart" uri="{02D57815-91ED-43cb-92C2-25804820EDAC}">
                        <c15:formulaRef>
                          <c15:sqref>'Kommun, förv &gt; sektor, verks'!$U$6:$U$27</c15:sqref>
                        </c15:formulaRef>
                      </c:ext>
                    </c:extLst>
                    <c:numCache>
                      <c:formatCode>0.00</c:formatCode>
                      <c:ptCount val="6"/>
                      <c:pt idx="0" formatCode="General">
                        <c:v>0</c:v>
                      </c:pt>
                      <c:pt idx="2" formatCode="General">
                        <c:v>0</c:v>
                      </c:pt>
                      <c:pt idx="3" formatCode="General">
                        <c:v>0</c:v>
                      </c:pt>
                    </c:numCache>
                  </c:numRef>
                </c:val>
                <c:extLst xmlns:c15="http://schemas.microsoft.com/office/drawing/2012/chart">
                  <c:ext xmlns:c16="http://schemas.microsoft.com/office/drawing/2014/chart" uri="{C3380CC4-5D6E-409C-BE32-E72D297353CC}">
                    <c16:uniqueId val="{00000012-069F-47F2-AED0-38FC886E1542}"/>
                  </c:ext>
                </c:extLst>
              </c15:ser>
            </c15:filteredBarSeries>
            <c15:filteredBarSeries>
              <c15:ser>
                <c:idx val="19"/>
                <c:order val="19"/>
                <c:tx>
                  <c:strRef>
                    <c:extLst xmlns:c15="http://schemas.microsoft.com/office/drawing/2012/chart">
                      <c:ext xmlns:c15="http://schemas.microsoft.com/office/drawing/2012/chart" uri="{02D57815-91ED-43cb-92C2-25804820EDAC}">
                        <c15:formulaRef>
                          <c15:sqref>'Kommun, förv &gt; sektor, verks'!$V$5</c15:sqref>
                        </c15:formulaRef>
                      </c:ext>
                    </c:extLst>
                    <c:strCache>
                      <c:ptCount val="1"/>
                      <c:pt idx="0">
                        <c:v>Helår 2021</c:v>
                      </c:pt>
                    </c:strCache>
                  </c:strRef>
                </c:tx>
                <c:spPr>
                  <a:solidFill>
                    <a:schemeClr val="accent5">
                      <a:shade val="36000"/>
                    </a:schemeClr>
                  </a:solidFill>
                  <a:ln>
                    <a:noFill/>
                  </a:ln>
                  <a:effectLst/>
                </c:spPr>
                <c:invertIfNegative val="0"/>
                <c:cat>
                  <c:strRef>
                    <c:extLst>
                      <c:ext xmlns:c15="http://schemas.microsoft.com/office/drawing/2012/chart" uri="{02D57815-91ED-43cb-92C2-25804820EDAC}">
                        <c15:formulaRef>
                          <c15:sqref>'Kommun, förv &gt; sektor, verks'!$B$6:$B$27</c15:sqref>
                        </c15:formulaRef>
                      </c:ext>
                    </c:extLst>
                    <c:strCache>
                      <c:ptCount val="6"/>
                      <c:pt idx="0">
                        <c:v>Kommunledning</c:v>
                      </c:pt>
                      <c:pt idx="1">
                        <c:v>Kultur- och fritid &gt; attraktivitet</c:v>
                      </c:pt>
                      <c:pt idx="2">
                        <c:v>Samhällsbygg</c:v>
                      </c:pt>
                      <c:pt idx="3">
                        <c:v>Tekniska</c:v>
                      </c:pt>
                      <c:pt idx="4">
                        <c:v>Sektor samhälle</c:v>
                      </c:pt>
                      <c:pt idx="5">
                        <c:v>Sektor verksamhetsstöd</c:v>
                      </c:pt>
                    </c:strCache>
                  </c:strRef>
                </c:cat>
                <c:val>
                  <c:numRef>
                    <c:extLst>
                      <c:ext xmlns:c15="http://schemas.microsoft.com/office/drawing/2012/chart" uri="{02D57815-91ED-43cb-92C2-25804820EDAC}">
                        <c15:formulaRef>
                          <c15:sqref>'Kommun, förv &gt; sektor, verks'!$V$6:$V$27</c15:sqref>
                        </c15:formulaRef>
                      </c:ext>
                    </c:extLst>
                    <c:numCache>
                      <c:formatCode>General</c:formatCode>
                      <c:ptCount val="6"/>
                      <c:pt idx="0">
                        <c:v>0</c:v>
                      </c:pt>
                      <c:pt idx="2">
                        <c:v>0</c:v>
                      </c:pt>
                      <c:pt idx="3">
                        <c:v>0</c:v>
                      </c:pt>
                    </c:numCache>
                  </c:numRef>
                </c:val>
                <c:extLst xmlns:c15="http://schemas.microsoft.com/office/drawing/2012/chart">
                  <c:ext xmlns:c16="http://schemas.microsoft.com/office/drawing/2014/chart" uri="{C3380CC4-5D6E-409C-BE32-E72D297353CC}">
                    <c16:uniqueId val="{00000013-069F-47F2-AED0-38FC886E1542}"/>
                  </c:ext>
                </c:extLst>
              </c15:ser>
            </c15:filteredBarSeries>
          </c:ext>
        </c:extLst>
      </c:barChart>
      <c:catAx>
        <c:axId val="178038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78039808"/>
        <c:crosses val="autoZero"/>
        <c:auto val="1"/>
        <c:lblAlgn val="ctr"/>
        <c:lblOffset val="100"/>
        <c:noMultiLvlLbl val="0"/>
      </c:catAx>
      <c:valAx>
        <c:axId val="178039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sv-SE" sz="1100"/>
                  <a:t>Sjukfrånvaro %</a:t>
                </a:r>
              </a:p>
            </c:rich>
          </c:tx>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178038272"/>
        <c:crosses val="autoZero"/>
        <c:crossBetween val="between"/>
      </c:valAx>
      <c:spPr>
        <a:noFill/>
        <a:ln>
          <a:noFill/>
        </a:ln>
        <a:effectLst/>
      </c:spPr>
    </c:plotArea>
    <c:legend>
      <c:legendPos val="t"/>
      <c:layout>
        <c:manualLayout>
          <c:xMode val="edge"/>
          <c:yMode val="edge"/>
          <c:x val="4.8628145129240338E-2"/>
          <c:y val="0.14583333775529111"/>
          <c:w val="0.89999990277849329"/>
          <c:h val="4.2993952672033438E-2"/>
        </c:manualLayout>
      </c:layout>
      <c:overlay val="0"/>
      <c:spPr>
        <a:solidFill>
          <a:schemeClr val="bg1"/>
        </a:solid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dirty="0"/>
              <a:t>Sjukfrånvaro,</a:t>
            </a:r>
            <a:r>
              <a:rPr lang="sv-SE" baseline="0" dirty="0"/>
              <a:t> stora</a:t>
            </a:r>
            <a:r>
              <a:rPr lang="sv-SE" dirty="0"/>
              <a:t> </a:t>
            </a:r>
            <a:r>
              <a:rPr lang="sv-SE" dirty="0" smtClean="0"/>
              <a:t>verksamheter inom Samhälle</a:t>
            </a:r>
            <a:endParaRPr lang="sv-SE" dirty="0"/>
          </a:p>
        </c:rich>
      </c:tx>
      <c:layout>
        <c:manualLayout>
          <c:xMode val="edge"/>
          <c:yMode val="edge"/>
          <c:x val="0.22839941676723785"/>
          <c:y val="1.760595103119771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1"/>
          <c:order val="0"/>
          <c:tx>
            <c:strRef>
              <c:f>'Kommun, förv &gt; sektor, verks'!$C$5</c:f>
              <c:strCache>
                <c:ptCount val="1"/>
                <c:pt idx="0">
                  <c:v>Q1 2018</c:v>
                </c:pt>
              </c:strCache>
              <c:extLst xmlns:c15="http://schemas.microsoft.com/office/drawing/2012/chart"/>
            </c:strRef>
          </c:tx>
          <c:spPr>
            <a:solidFill>
              <a:schemeClr val="accent3"/>
            </a:solidFill>
            <a:ln>
              <a:noFill/>
            </a:ln>
            <a:effectLst/>
          </c:spPr>
          <c:invertIfNegative val="0"/>
          <c:cat>
            <c:strRef>
              <c:f>'Kommun, förv &gt; sektor, verks'!$B$6:$B$27</c:f>
              <c:strCache>
                <c:ptCount val="2"/>
                <c:pt idx="0">
                  <c:v>Kultur- och fritid &gt; attraktivitet</c:v>
                </c:pt>
                <c:pt idx="1">
                  <c:v>Växande</c:v>
                </c:pt>
              </c:strCache>
            </c:strRef>
          </c:cat>
          <c:val>
            <c:numRef>
              <c:f>'Kommun, förv &gt; sektor, verks'!$C$6:$C$27</c:f>
              <c:numCache>
                <c:formatCode>General</c:formatCode>
                <c:ptCount val="2"/>
                <c:pt idx="0">
                  <c:v>9.1</c:v>
                </c:pt>
                <c:pt idx="1">
                  <c:v>0</c:v>
                </c:pt>
              </c:numCache>
            </c:numRef>
          </c:val>
          <c:extLst xmlns:c15="http://schemas.microsoft.com/office/drawing/2012/chart">
            <c:ext xmlns:c16="http://schemas.microsoft.com/office/drawing/2014/chart" uri="{C3380CC4-5D6E-409C-BE32-E72D297353CC}">
              <c16:uniqueId val="{00000000-CEC8-40D6-813C-22C07827717A}"/>
            </c:ext>
          </c:extLst>
        </c:ser>
        <c:ser>
          <c:idx val="2"/>
          <c:order val="1"/>
          <c:tx>
            <c:strRef>
              <c:f>'Kommun, förv &gt; sektor, verks'!$D$5</c:f>
              <c:strCache>
                <c:ptCount val="1"/>
                <c:pt idx="0">
                  <c:v>Q2 2018</c:v>
                </c:pt>
              </c:strCache>
              <c:extLst xmlns:c15="http://schemas.microsoft.com/office/drawing/2012/chart"/>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'Kommun, förv &gt; sektor, verks'!$B$6:$B$27</c:f>
              <c:strCache>
                <c:ptCount val="2"/>
                <c:pt idx="0">
                  <c:v>Kultur- och fritid &gt; attraktivitet</c:v>
                </c:pt>
                <c:pt idx="1">
                  <c:v>Växande</c:v>
                </c:pt>
              </c:strCache>
            </c:strRef>
          </c:cat>
          <c:val>
            <c:numRef>
              <c:f>'Kommun, förv &gt; sektor, verks'!$D$6:$D$27</c:f>
              <c:numCache>
                <c:formatCode>General</c:formatCode>
                <c:ptCount val="2"/>
                <c:pt idx="0">
                  <c:v>8.3000000000000007</c:v>
                </c:pt>
                <c:pt idx="1" formatCode="0.0">
                  <c:v>0</c:v>
                </c:pt>
              </c:numCache>
            </c:numRef>
          </c:val>
          <c:extLst xmlns:c15="http://schemas.microsoft.com/office/drawing/2012/chart">
            <c:ext xmlns:c16="http://schemas.microsoft.com/office/drawing/2014/chart" uri="{C3380CC4-5D6E-409C-BE32-E72D297353CC}">
              <c16:uniqueId val="{00000001-CEC8-40D6-813C-22C07827717A}"/>
            </c:ext>
          </c:extLst>
        </c:ser>
        <c:ser>
          <c:idx val="3"/>
          <c:order val="2"/>
          <c:tx>
            <c:strRef>
              <c:f>'Kommun, förv &gt; sektor, verks'!$E$5</c:f>
              <c:strCache>
                <c:ptCount val="1"/>
                <c:pt idx="0">
                  <c:v>Q3 2018</c:v>
                </c:pt>
              </c:strCache>
              <c:extLst xmlns:c15="http://schemas.microsoft.com/office/drawing/2012/chart"/>
            </c:strRef>
          </c:tx>
          <c:spPr>
            <a:solidFill>
              <a:schemeClr val="accent3"/>
            </a:solidFill>
            <a:ln>
              <a:noFill/>
            </a:ln>
            <a:effectLst/>
          </c:spPr>
          <c:invertIfNegative val="0"/>
          <c:cat>
            <c:strRef>
              <c:f>'Kommun, förv &gt; sektor, verks'!$B$6:$B$27</c:f>
              <c:strCache>
                <c:ptCount val="2"/>
                <c:pt idx="0">
                  <c:v>Kultur- och fritid &gt; attraktivitet</c:v>
                </c:pt>
                <c:pt idx="1">
                  <c:v>Växande</c:v>
                </c:pt>
              </c:strCache>
            </c:strRef>
          </c:cat>
          <c:val>
            <c:numRef>
              <c:f>'Kommun, förv &gt; sektor, verks'!$E$6:$E$27</c:f>
              <c:numCache>
                <c:formatCode>General</c:formatCode>
                <c:ptCount val="2"/>
                <c:pt idx="0">
                  <c:v>5.5</c:v>
                </c:pt>
                <c:pt idx="1">
                  <c:v>0</c:v>
                </c:pt>
              </c:numCache>
            </c:numRef>
          </c:val>
          <c:extLst xmlns:c15="http://schemas.microsoft.com/office/drawing/2012/chart">
            <c:ext xmlns:c16="http://schemas.microsoft.com/office/drawing/2014/chart" uri="{C3380CC4-5D6E-409C-BE32-E72D297353CC}">
              <c16:uniqueId val="{00000002-CEC8-40D6-813C-22C07827717A}"/>
            </c:ext>
          </c:extLst>
        </c:ser>
        <c:ser>
          <c:idx val="6"/>
          <c:order val="3"/>
          <c:tx>
            <c:strRef>
              <c:f>'Kommun, förv &gt; sektor, verks'!$F$5</c:f>
              <c:strCache>
                <c:ptCount val="1"/>
                <c:pt idx="0">
                  <c:v>Q4 2018</c:v>
                </c:pt>
              </c:strCache>
              <c:extLst xmlns:c15="http://schemas.microsoft.com/office/drawing/2012/chart"/>
            </c:strRef>
          </c:tx>
          <c:spPr>
            <a:solidFill>
              <a:schemeClr val="accent3"/>
            </a:solidFill>
            <a:ln>
              <a:noFill/>
            </a:ln>
            <a:effectLst/>
          </c:spPr>
          <c:invertIfNegative val="0"/>
          <c:cat>
            <c:strRef>
              <c:f>'Kommun, förv &gt; sektor, verks'!$B$6:$B$27</c:f>
              <c:strCache>
                <c:ptCount val="2"/>
                <c:pt idx="0">
                  <c:v>Kultur- och fritid &gt; attraktivitet</c:v>
                </c:pt>
                <c:pt idx="1">
                  <c:v>Växande</c:v>
                </c:pt>
              </c:strCache>
            </c:strRef>
          </c:cat>
          <c:val>
            <c:numRef>
              <c:f>'Kommun, förv &gt; sektor, verks'!$F$6:$F$27</c:f>
              <c:numCache>
                <c:formatCode>General</c:formatCode>
                <c:ptCount val="2"/>
                <c:pt idx="0">
                  <c:v>6.9</c:v>
                </c:pt>
                <c:pt idx="1">
                  <c:v>0</c:v>
                </c:pt>
              </c:numCache>
            </c:numRef>
          </c:val>
          <c:extLst xmlns:c15="http://schemas.microsoft.com/office/drawing/2012/chart">
            <c:ext xmlns:c16="http://schemas.microsoft.com/office/drawing/2014/chart" uri="{C3380CC4-5D6E-409C-BE32-E72D297353CC}">
              <c16:uniqueId val="{00000003-CEC8-40D6-813C-22C07827717A}"/>
            </c:ext>
          </c:extLst>
        </c:ser>
        <c:ser>
          <c:idx val="5"/>
          <c:order val="5"/>
          <c:tx>
            <c:strRef>
              <c:f>'Kommun, förv &gt; sektor, verks'!$H$5</c:f>
              <c:strCache>
                <c:ptCount val="1"/>
                <c:pt idx="0">
                  <c:v>Q1 2019</c:v>
                </c:pt>
              </c:strCache>
              <c:extLst xmlns:c15="http://schemas.microsoft.com/office/drawing/2012/chart"/>
            </c:strRef>
          </c:tx>
          <c:spPr>
            <a:solidFill>
              <a:schemeClr val="accent6"/>
            </a:solidFill>
            <a:ln>
              <a:noFill/>
            </a:ln>
            <a:effectLst/>
          </c:spPr>
          <c:invertIfNegative val="0"/>
          <c:cat>
            <c:strRef>
              <c:f>'Kommun, förv &gt; sektor, verks'!$B$6:$B$27</c:f>
              <c:strCache>
                <c:ptCount val="2"/>
                <c:pt idx="0">
                  <c:v>Kultur- och fritid &gt; attraktivitet</c:v>
                </c:pt>
                <c:pt idx="1">
                  <c:v>Växande</c:v>
                </c:pt>
              </c:strCache>
            </c:strRef>
          </c:cat>
          <c:val>
            <c:numRef>
              <c:f>'Kommun, förv &gt; sektor, verks'!$H$6:$H$27</c:f>
              <c:numCache>
                <c:formatCode>0.0</c:formatCode>
                <c:ptCount val="2"/>
                <c:pt idx="0">
                  <c:v>4.7</c:v>
                </c:pt>
                <c:pt idx="1" formatCode="General">
                  <c:v>0</c:v>
                </c:pt>
              </c:numCache>
            </c:numRef>
          </c:val>
          <c:extLst xmlns:c15="http://schemas.microsoft.com/office/drawing/2012/chart">
            <c:ext xmlns:c16="http://schemas.microsoft.com/office/drawing/2014/chart" uri="{C3380CC4-5D6E-409C-BE32-E72D297353CC}">
              <c16:uniqueId val="{00000005-CEC8-40D6-813C-22C07827717A}"/>
            </c:ext>
          </c:extLst>
        </c:ser>
        <c:ser>
          <c:idx val="0"/>
          <c:order val="6"/>
          <c:tx>
            <c:strRef>
              <c:f>'Kommun, förv &gt; sektor, verks'!$I$5</c:f>
              <c:strCache>
                <c:ptCount val="1"/>
                <c:pt idx="0">
                  <c:v>Q2 2019</c:v>
                </c:pt>
              </c:strCache>
              <c:extLst xmlns:c15="http://schemas.microsoft.com/office/drawing/2012/chart"/>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'Kommun, förv &gt; sektor, verks'!$B$6:$B$27</c:f>
              <c:strCache>
                <c:ptCount val="2"/>
                <c:pt idx="0">
                  <c:v>Kultur- och fritid &gt; attraktivitet</c:v>
                </c:pt>
                <c:pt idx="1">
                  <c:v>Växande</c:v>
                </c:pt>
              </c:strCache>
            </c:strRef>
          </c:cat>
          <c:val>
            <c:numRef>
              <c:f>'Kommun, förv &gt; sektor, verks'!$I$6:$I$27</c:f>
              <c:numCache>
                <c:formatCode>0.0</c:formatCode>
                <c:ptCount val="2"/>
                <c:pt idx="0">
                  <c:v>3.8</c:v>
                </c:pt>
                <c:pt idx="1">
                  <c:v>0</c:v>
                </c:pt>
              </c:numCache>
            </c:numRef>
          </c:val>
          <c:extLst xmlns:c15="http://schemas.microsoft.com/office/drawing/2012/chart">
            <c:ext xmlns:c16="http://schemas.microsoft.com/office/drawing/2014/chart" uri="{C3380CC4-5D6E-409C-BE32-E72D297353CC}">
              <c16:uniqueId val="{00000006-CEC8-40D6-813C-22C07827717A}"/>
            </c:ext>
          </c:extLst>
        </c:ser>
        <c:ser>
          <c:idx val="7"/>
          <c:order val="7"/>
          <c:tx>
            <c:strRef>
              <c:f>'Kommun, förv &gt; sektor, verks'!$J$5</c:f>
              <c:strCache>
                <c:ptCount val="1"/>
                <c:pt idx="0">
                  <c:v>Q3 !2018!</c:v>
                </c:pt>
              </c:strCache>
              <c:extLst xmlns:c15="http://schemas.microsoft.com/office/drawing/2012/chart"/>
            </c:strRef>
          </c:tx>
          <c:spPr>
            <a:solidFill>
              <a:schemeClr val="accent6"/>
            </a:solidFill>
            <a:ln>
              <a:solidFill>
                <a:schemeClr val="accent5"/>
              </a:solidFill>
              <a:prstDash val="sysDash"/>
            </a:ln>
            <a:effectLst/>
          </c:spPr>
          <c:invertIfNegative val="0"/>
          <c:dPt>
            <c:idx val="0"/>
            <c:invertIfNegative val="0"/>
            <c:bubble3D val="0"/>
            <c:spPr>
              <a:solidFill>
                <a:schemeClr val="bg1"/>
              </a:solidFill>
              <a:ln>
                <a:solidFill>
                  <a:schemeClr val="accent5"/>
                </a:solidFill>
                <a:prstDash val="sysDash"/>
              </a:ln>
              <a:effectLst/>
            </c:spPr>
            <c:extLst>
              <c:ext xmlns:c16="http://schemas.microsoft.com/office/drawing/2014/chart" uri="{C3380CC4-5D6E-409C-BE32-E72D297353CC}">
                <c16:uniqueId val="{00000000-CC00-469F-AEEF-90185CF96B4E}"/>
              </c:ext>
            </c:extLst>
          </c:dPt>
          <c:cat>
            <c:strRef>
              <c:f>'Kommun, förv &gt; sektor, verks'!$B$6:$B$27</c:f>
              <c:strCache>
                <c:ptCount val="2"/>
                <c:pt idx="0">
                  <c:v>Kultur- och fritid &gt; attraktivitet</c:v>
                </c:pt>
                <c:pt idx="1">
                  <c:v>Växande</c:v>
                </c:pt>
              </c:strCache>
            </c:strRef>
          </c:cat>
          <c:val>
            <c:numRef>
              <c:f>'Kommun, förv &gt; sektor, verks'!$J$6:$J$27</c:f>
              <c:numCache>
                <c:formatCode>0.0</c:formatCode>
                <c:ptCount val="2"/>
                <c:pt idx="0">
                  <c:v>5.5</c:v>
                </c:pt>
                <c:pt idx="1" formatCode="General">
                  <c:v>0</c:v>
                </c:pt>
              </c:numCache>
            </c:numRef>
          </c:val>
          <c:extLst xmlns:c15="http://schemas.microsoft.com/office/drawing/2012/chart">
            <c:ext xmlns:c16="http://schemas.microsoft.com/office/drawing/2014/chart" uri="{C3380CC4-5D6E-409C-BE32-E72D297353CC}">
              <c16:uniqueId val="{00000007-CEC8-40D6-813C-22C07827717A}"/>
            </c:ext>
          </c:extLst>
        </c:ser>
        <c:ser>
          <c:idx val="8"/>
          <c:order val="8"/>
          <c:tx>
            <c:strRef>
              <c:f>'Kommun, förv &gt; sektor, verks'!$K$5</c:f>
              <c:strCache>
                <c:ptCount val="1"/>
                <c:pt idx="0">
                  <c:v>Q4 2019</c:v>
                </c:pt>
              </c:strCache>
              <c:extLst xmlns:c15="http://schemas.microsoft.com/office/drawing/2012/chart"/>
            </c:strRef>
          </c:tx>
          <c:spPr>
            <a:solidFill>
              <a:schemeClr val="accent6"/>
            </a:solidFill>
            <a:ln>
              <a:noFill/>
            </a:ln>
            <a:effectLst/>
          </c:spPr>
          <c:invertIfNegative val="0"/>
          <c:cat>
            <c:strRef>
              <c:f>'Kommun, förv &gt; sektor, verks'!$B$6:$B$27</c:f>
              <c:strCache>
                <c:ptCount val="2"/>
                <c:pt idx="0">
                  <c:v>Kultur- och fritid &gt; attraktivitet</c:v>
                </c:pt>
                <c:pt idx="1">
                  <c:v>Växande</c:v>
                </c:pt>
              </c:strCache>
            </c:strRef>
          </c:cat>
          <c:val>
            <c:numRef>
              <c:f>'Kommun, förv &gt; sektor, verks'!$K$6:$K$27</c:f>
              <c:numCache>
                <c:formatCode>0.0</c:formatCode>
                <c:ptCount val="2"/>
                <c:pt idx="0">
                  <c:v>4.72</c:v>
                </c:pt>
                <c:pt idx="1" formatCode="General">
                  <c:v>0</c:v>
                </c:pt>
              </c:numCache>
            </c:numRef>
          </c:val>
          <c:extLst xmlns:c15="http://schemas.microsoft.com/office/drawing/2012/chart">
            <c:ext xmlns:c16="http://schemas.microsoft.com/office/drawing/2014/chart" uri="{C3380CC4-5D6E-409C-BE32-E72D297353CC}">
              <c16:uniqueId val="{00000008-CEC8-40D6-813C-22C07827717A}"/>
            </c:ext>
          </c:extLst>
        </c:ser>
        <c:ser>
          <c:idx val="10"/>
          <c:order val="10"/>
          <c:tx>
            <c:strRef>
              <c:f>'Kommun, förv &gt; sektor, verks'!$M$5</c:f>
              <c:strCache>
                <c:ptCount val="1"/>
                <c:pt idx="0">
                  <c:v>Q1 2020</c:v>
                </c:pt>
              </c:strCache>
            </c:strRef>
          </c:tx>
          <c:spPr>
            <a:solidFill>
              <a:schemeClr val="accent5"/>
            </a:solidFill>
            <a:ln>
              <a:noFill/>
            </a:ln>
            <a:effectLst/>
          </c:spPr>
          <c:invertIfNegative val="0"/>
          <c:cat>
            <c:strRef>
              <c:f>'Kommun, förv &gt; sektor, verks'!$B$6:$B$27</c:f>
              <c:strCache>
                <c:ptCount val="2"/>
                <c:pt idx="0">
                  <c:v>Kultur- och fritid &gt; attraktivitet</c:v>
                </c:pt>
                <c:pt idx="1">
                  <c:v>Växande</c:v>
                </c:pt>
              </c:strCache>
            </c:strRef>
          </c:cat>
          <c:val>
            <c:numRef>
              <c:f>'Kommun, förv &gt; sektor, verks'!$M$6:$M$27</c:f>
              <c:numCache>
                <c:formatCode>0.0</c:formatCode>
                <c:ptCount val="2"/>
                <c:pt idx="0">
                  <c:v>9.5</c:v>
                </c:pt>
                <c:pt idx="1">
                  <c:v>2.1</c:v>
                </c:pt>
              </c:numCache>
            </c:numRef>
          </c:val>
          <c:extLst xmlns:c15="http://schemas.microsoft.com/office/drawing/2012/chart">
            <c:ext xmlns:c16="http://schemas.microsoft.com/office/drawing/2014/chart" uri="{C3380CC4-5D6E-409C-BE32-E72D297353CC}">
              <c16:uniqueId val="{0000000A-CEC8-40D6-813C-22C07827717A}"/>
            </c:ext>
          </c:extLst>
        </c:ser>
        <c:ser>
          <c:idx val="11"/>
          <c:order val="11"/>
          <c:tx>
            <c:strRef>
              <c:f>'Kommun, förv &gt; sektor, verks'!$N$5</c:f>
              <c:strCache>
                <c:ptCount val="1"/>
                <c:pt idx="0">
                  <c:v>Q2 2020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'Kommun, förv &gt; sektor, verks'!$B$6:$B$27</c:f>
              <c:strCache>
                <c:ptCount val="2"/>
                <c:pt idx="0">
                  <c:v>Kultur- och fritid &gt; attraktivitet</c:v>
                </c:pt>
                <c:pt idx="1">
                  <c:v>Växande</c:v>
                </c:pt>
              </c:strCache>
            </c:strRef>
          </c:cat>
          <c:val>
            <c:numRef>
              <c:f>'Kommun, förv &gt; sektor, verks'!$N$6:$N$27</c:f>
              <c:numCache>
                <c:formatCode>0.0</c:formatCode>
                <c:ptCount val="2"/>
                <c:pt idx="0">
                  <c:v>9.61</c:v>
                </c:pt>
                <c:pt idx="1">
                  <c:v>2</c:v>
                </c:pt>
              </c:numCache>
            </c:numRef>
          </c:val>
          <c:extLst xmlns:c15="http://schemas.microsoft.com/office/drawing/2012/chart">
            <c:ext xmlns:c16="http://schemas.microsoft.com/office/drawing/2014/chart" uri="{C3380CC4-5D6E-409C-BE32-E72D297353CC}">
              <c16:uniqueId val="{0000000B-CEC8-40D6-813C-22C07827717A}"/>
            </c:ext>
          </c:extLst>
        </c:ser>
        <c:ser>
          <c:idx val="12"/>
          <c:order val="12"/>
          <c:tx>
            <c:strRef>
              <c:f>'Kommun, förv &gt; sektor, verks'!$O$5</c:f>
              <c:strCache>
                <c:ptCount val="1"/>
                <c:pt idx="0">
                  <c:v>Q3 2020 </c:v>
                </c:pt>
              </c:strCache>
            </c:strRef>
          </c:tx>
          <c:spPr>
            <a:solidFill>
              <a:schemeClr val="accent5"/>
            </a:solidFill>
            <a:ln>
              <a:noFill/>
            </a:ln>
            <a:effectLst/>
          </c:spPr>
          <c:invertIfNegative val="0"/>
          <c:cat>
            <c:strRef>
              <c:f>'Kommun, förv &gt; sektor, verks'!$B$6:$B$27</c:f>
              <c:strCache>
                <c:ptCount val="2"/>
                <c:pt idx="0">
                  <c:v>Kultur- och fritid &gt; attraktivitet</c:v>
                </c:pt>
                <c:pt idx="1">
                  <c:v>Växande</c:v>
                </c:pt>
              </c:strCache>
            </c:strRef>
          </c:cat>
          <c:val>
            <c:numRef>
              <c:f>'Kommun, förv &gt; sektor, verks'!$O$6:$O$27</c:f>
              <c:numCache>
                <c:formatCode>0.0</c:formatCode>
                <c:ptCount val="2"/>
                <c:pt idx="0">
                  <c:v>7.1</c:v>
                </c:pt>
                <c:pt idx="1" formatCode="General">
                  <c:v>5.4</c:v>
                </c:pt>
              </c:numCache>
            </c:numRef>
          </c:val>
          <c:extLst xmlns:c15="http://schemas.microsoft.com/office/drawing/2012/chart">
            <c:ext xmlns:c16="http://schemas.microsoft.com/office/drawing/2014/chart" uri="{C3380CC4-5D6E-409C-BE32-E72D297353CC}">
              <c16:uniqueId val="{0000000C-CEC8-40D6-813C-22C07827717A}"/>
            </c:ext>
          </c:extLst>
        </c:ser>
        <c:ser>
          <c:idx val="13"/>
          <c:order val="13"/>
          <c:tx>
            <c:strRef>
              <c:f>'Kommun, förv &gt; sektor, verks'!$P$5</c:f>
              <c:strCache>
                <c:ptCount val="1"/>
                <c:pt idx="0">
                  <c:v>Q4 2020</c:v>
                </c:pt>
              </c:strCache>
            </c:strRef>
          </c:tx>
          <c:spPr>
            <a:solidFill>
              <a:schemeClr val="accent5"/>
            </a:solidFill>
            <a:ln>
              <a:noFill/>
            </a:ln>
            <a:effectLst/>
          </c:spPr>
          <c:invertIfNegative val="0"/>
          <c:cat>
            <c:strRef>
              <c:f>'Kommun, förv &gt; sektor, verks'!$B$6:$B$27</c:f>
              <c:strCache>
                <c:ptCount val="2"/>
                <c:pt idx="0">
                  <c:v>Kultur- och fritid &gt; attraktivitet</c:v>
                </c:pt>
                <c:pt idx="1">
                  <c:v>Växande</c:v>
                </c:pt>
              </c:strCache>
            </c:strRef>
          </c:cat>
          <c:val>
            <c:numRef>
              <c:f>'Kommun, förv &gt; sektor, verks'!$P$6:$P$27</c:f>
              <c:numCache>
                <c:formatCode>0.0</c:formatCode>
                <c:ptCount val="2"/>
                <c:pt idx="0">
                  <c:v>11.41</c:v>
                </c:pt>
                <c:pt idx="1" formatCode="General">
                  <c:v>9.4</c:v>
                </c:pt>
              </c:numCache>
            </c:numRef>
          </c:val>
          <c:extLst xmlns:c15="http://schemas.microsoft.com/office/drawing/2012/chart">
            <c:ext xmlns:c16="http://schemas.microsoft.com/office/drawing/2014/chart" uri="{C3380CC4-5D6E-409C-BE32-E72D297353CC}">
              <c16:uniqueId val="{0000000D-CEC8-40D6-813C-22C07827717A}"/>
            </c:ext>
          </c:extLst>
        </c:ser>
        <c:ser>
          <c:idx val="15"/>
          <c:order val="15"/>
          <c:tx>
            <c:strRef>
              <c:f>'Kommun, förv &gt; sektor, verks'!$R$5</c:f>
              <c:strCache>
                <c:ptCount val="1"/>
                <c:pt idx="0">
                  <c:v>Q1 2021</c:v>
                </c:pt>
              </c:strCache>
            </c:strRef>
          </c:tx>
          <c:spPr>
            <a:solidFill>
              <a:schemeClr val="accent2"/>
            </a:solidFill>
            <a:ln>
              <a:noFill/>
            </a:ln>
            <a:effectLst/>
          </c:spPr>
          <c:invertIfNegative val="0"/>
          <c:cat>
            <c:strRef>
              <c:f>'Kommun, förv &gt; sektor, verks'!$B$6:$B$27</c:f>
              <c:strCache>
                <c:ptCount val="2"/>
                <c:pt idx="0">
                  <c:v>Kultur- och fritid &gt; attraktivitet</c:v>
                </c:pt>
                <c:pt idx="1">
                  <c:v>Växande</c:v>
                </c:pt>
              </c:strCache>
            </c:strRef>
          </c:cat>
          <c:val>
            <c:numRef>
              <c:f>'Kommun, förv &gt; sektor, verks'!$R$6:$R$27</c:f>
              <c:numCache>
                <c:formatCode>0.0</c:formatCode>
                <c:ptCount val="2"/>
                <c:pt idx="0" formatCode="General">
                  <c:v>6.6</c:v>
                </c:pt>
                <c:pt idx="1" formatCode="General">
                  <c:v>6.2</c:v>
                </c:pt>
              </c:numCache>
            </c:numRef>
          </c:val>
          <c:extLst xmlns:c15="http://schemas.microsoft.com/office/drawing/2012/chart">
            <c:ext xmlns:c16="http://schemas.microsoft.com/office/drawing/2014/chart" uri="{C3380CC4-5D6E-409C-BE32-E72D297353CC}">
              <c16:uniqueId val="{0000000F-CEC8-40D6-813C-22C07827717A}"/>
            </c:ext>
          </c:extLst>
        </c:ser>
        <c:ser>
          <c:idx val="16"/>
          <c:order val="16"/>
          <c:tx>
            <c:strRef>
              <c:f>'Kommun, förv &gt; sektor, verks'!$S$5</c:f>
              <c:strCache>
                <c:ptCount val="1"/>
                <c:pt idx="0">
                  <c:v>Q2 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'Kommun, förv &gt; sektor, verks'!$B$6:$B$27</c:f>
              <c:strCache>
                <c:ptCount val="2"/>
                <c:pt idx="0">
                  <c:v>Kultur- och fritid &gt; attraktivitet</c:v>
                </c:pt>
                <c:pt idx="1">
                  <c:v>Växande</c:v>
                </c:pt>
              </c:strCache>
            </c:strRef>
          </c:cat>
          <c:val>
            <c:numRef>
              <c:f>'Kommun, förv &gt; sektor, verks'!$S$6:$S$27</c:f>
              <c:numCache>
                <c:formatCode>0.0</c:formatCode>
                <c:ptCount val="2"/>
                <c:pt idx="0">
                  <c:v>4.5999999999999996</c:v>
                </c:pt>
                <c:pt idx="1">
                  <c:v>3</c:v>
                </c:pt>
              </c:numCache>
            </c:numRef>
          </c:val>
          <c:extLst xmlns:c15="http://schemas.microsoft.com/office/drawing/2012/chart">
            <c:ext xmlns:c16="http://schemas.microsoft.com/office/drawing/2014/chart" uri="{C3380CC4-5D6E-409C-BE32-E72D297353CC}">
              <c16:uniqueId val="{00000010-CEC8-40D6-813C-22C07827717A}"/>
            </c:ext>
          </c:extLst>
        </c:ser>
        <c:dLbls>
          <c:showLegendKey val="0"/>
          <c:showVal val="0"/>
          <c:showCatName val="0"/>
          <c:showSerName val="0"/>
          <c:showPercent val="0"/>
          <c:showBubbleSize val="0"/>
        </c:dLbls>
        <c:gapWidth val="219"/>
        <c:overlap val="-27"/>
        <c:axId val="178038272"/>
        <c:axId val="178039808"/>
        <c:extLst>
          <c:ext xmlns:c15="http://schemas.microsoft.com/office/drawing/2012/chart" uri="{02D57815-91ED-43cb-92C2-25804820EDAC}">
            <c15:filteredBarSeries>
              <c15:ser>
                <c:idx val="4"/>
                <c:order val="4"/>
                <c:tx>
                  <c:strRef>
                    <c:extLst>
                      <c:ext uri="{02D57815-91ED-43cb-92C2-25804820EDAC}">
                        <c15:formulaRef>
                          <c15:sqref>'Kommun, förv &gt; sektor, verks'!$G$5</c15:sqref>
                        </c15:formulaRef>
                      </c:ext>
                    </c:extLst>
                    <c:strCache>
                      <c:ptCount val="1"/>
                      <c:pt idx="0">
                        <c:v>Helår 2018</c:v>
                      </c:pt>
                    </c:strCache>
                  </c:strRef>
                </c:tx>
                <c:spPr>
                  <a:solidFill>
                    <a:schemeClr val="accent3">
                      <a:lumMod val="20000"/>
                      <a:lumOff val="80000"/>
                    </a:schemeClr>
                  </a:solidFill>
                  <a:ln>
                    <a:solidFill>
                      <a:schemeClr val="accent3"/>
                    </a:solidFill>
                  </a:ln>
                  <a:effectLst/>
                </c:spPr>
                <c:invertIfNegative val="0"/>
                <c:cat>
                  <c:strRef>
                    <c:extLst>
                      <c:ext uri="{02D57815-91ED-43cb-92C2-25804820EDAC}">
                        <c15:formulaRef>
                          <c15:sqref>'Kommun, förv &gt; sektor, verks'!$B$6:$B$27</c15:sqref>
                        </c15:formulaRef>
                      </c:ext>
                    </c:extLst>
                    <c:strCache>
                      <c:ptCount val="2"/>
                      <c:pt idx="0">
                        <c:v>Kultur- och fritid &gt; attraktivitet</c:v>
                      </c:pt>
                      <c:pt idx="1">
                        <c:v>Växande</c:v>
                      </c:pt>
                    </c:strCache>
                  </c:strRef>
                </c:cat>
                <c:val>
                  <c:numRef>
                    <c:extLst>
                      <c:ext uri="{02D57815-91ED-43cb-92C2-25804820EDAC}">
                        <c15:formulaRef>
                          <c15:sqref>'Kommun, förv &gt; sektor, verks'!$G$6:$G$27</c15:sqref>
                        </c15:formulaRef>
                      </c:ext>
                    </c:extLst>
                    <c:numCache>
                      <c:formatCode>General</c:formatCode>
                      <c:ptCount val="2"/>
                      <c:pt idx="0">
                        <c:v>7.5</c:v>
                      </c:pt>
                      <c:pt idx="1">
                        <c:v>0</c:v>
                      </c:pt>
                    </c:numCache>
                  </c:numRef>
                </c:val>
                <c:extLst>
                  <c:ext xmlns:c16="http://schemas.microsoft.com/office/drawing/2014/chart" uri="{C3380CC4-5D6E-409C-BE32-E72D297353CC}">
                    <c16:uniqueId val="{00000004-CEC8-40D6-813C-22C07827717A}"/>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'Kommun, förv &gt; sektor, verks'!$L$5</c15:sqref>
                        </c15:formulaRef>
                      </c:ext>
                    </c:extLst>
                    <c:strCache>
                      <c:ptCount val="1"/>
                      <c:pt idx="0">
                        <c:v>Helår 2019</c:v>
                      </c:pt>
                    </c:strCache>
                  </c:strRef>
                </c:tx>
                <c:spPr>
                  <a:solidFill>
                    <a:schemeClr val="accent4">
                      <a:shade val="70000"/>
                    </a:schemeClr>
                  </a:solidFill>
                  <a:ln>
                    <a:noFill/>
                  </a:ln>
                  <a:effectLst/>
                </c:spPr>
                <c:invertIfNegative val="0"/>
                <c:cat>
                  <c:strRef>
                    <c:extLst>
                      <c:ext xmlns:c15="http://schemas.microsoft.com/office/drawing/2012/chart" uri="{02D57815-91ED-43cb-92C2-25804820EDAC}">
                        <c15:formulaRef>
                          <c15:sqref>'Kommun, förv &gt; sektor, verks'!$B$6:$B$27</c15:sqref>
                        </c15:formulaRef>
                      </c:ext>
                    </c:extLst>
                    <c:strCache>
                      <c:ptCount val="2"/>
                      <c:pt idx="0">
                        <c:v>Kultur- och fritid &gt; attraktivitet</c:v>
                      </c:pt>
                      <c:pt idx="1">
                        <c:v>Växande</c:v>
                      </c:pt>
                    </c:strCache>
                  </c:strRef>
                </c:cat>
                <c:val>
                  <c:numRef>
                    <c:extLst>
                      <c:ext xmlns:c15="http://schemas.microsoft.com/office/drawing/2012/chart" uri="{02D57815-91ED-43cb-92C2-25804820EDAC}">
                        <c15:formulaRef>
                          <c15:sqref>'Kommun, förv &gt; sektor, verks'!$L$6:$L$27</c15:sqref>
                        </c15:formulaRef>
                      </c:ext>
                    </c:extLst>
                    <c:numCache>
                      <c:formatCode>General</c:formatCode>
                      <c:ptCount val="2"/>
                      <c:pt idx="0">
                        <c:v>4.3</c:v>
                      </c:pt>
                      <c:pt idx="1">
                        <c:v>0</c:v>
                      </c:pt>
                    </c:numCache>
                  </c:numRef>
                </c:val>
                <c:extLst xmlns:c15="http://schemas.microsoft.com/office/drawing/2012/chart">
                  <c:ext xmlns:c16="http://schemas.microsoft.com/office/drawing/2014/chart" uri="{C3380CC4-5D6E-409C-BE32-E72D297353CC}">
                    <c16:uniqueId val="{00000009-CEC8-40D6-813C-22C07827717A}"/>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'Kommun, förv &gt; sektor, verks'!$Q$5</c15:sqref>
                        </c15:formulaRef>
                      </c:ext>
                    </c:extLst>
                    <c:strCache>
                      <c:ptCount val="1"/>
                      <c:pt idx="0">
                        <c:v>Helår 2020</c:v>
                      </c:pt>
                    </c:strCache>
                  </c:strRef>
                </c:tx>
                <c:spPr>
                  <a:solidFill>
                    <a:schemeClr val="accent5">
                      <a:lumMod val="20000"/>
                      <a:lumOff val="80000"/>
                    </a:schemeClr>
                  </a:solidFill>
                  <a:ln>
                    <a:solidFill>
                      <a:schemeClr val="accent5">
                        <a:lumMod val="50000"/>
                      </a:schemeClr>
                    </a:solidFill>
                  </a:ln>
                  <a:effectLst/>
                </c:spPr>
                <c:invertIfNegative val="0"/>
                <c:cat>
                  <c:strRef>
                    <c:extLst>
                      <c:ext xmlns:c15="http://schemas.microsoft.com/office/drawing/2012/chart" uri="{02D57815-91ED-43cb-92C2-25804820EDAC}">
                        <c15:formulaRef>
                          <c15:sqref>'Kommun, förv &gt; sektor, verks'!$B$6:$B$27</c15:sqref>
                        </c15:formulaRef>
                      </c:ext>
                    </c:extLst>
                    <c:strCache>
                      <c:ptCount val="2"/>
                      <c:pt idx="0">
                        <c:v>Kultur- och fritid &gt; attraktivitet</c:v>
                      </c:pt>
                      <c:pt idx="1">
                        <c:v>Växande</c:v>
                      </c:pt>
                    </c:strCache>
                  </c:strRef>
                </c:cat>
                <c:val>
                  <c:numRef>
                    <c:extLst>
                      <c:ext xmlns:c15="http://schemas.microsoft.com/office/drawing/2012/chart" uri="{02D57815-91ED-43cb-92C2-25804820EDAC}">
                        <c15:formulaRef>
                          <c15:sqref>'Kommun, förv &gt; sektor, verks'!$Q$6:$Q$27</c15:sqref>
                        </c15:formulaRef>
                      </c:ext>
                    </c:extLst>
                    <c:numCache>
                      <c:formatCode>0.0</c:formatCode>
                      <c:ptCount val="2"/>
                      <c:pt idx="0">
                        <c:v>9.5500000000000007</c:v>
                      </c:pt>
                      <c:pt idx="1" formatCode="General">
                        <c:v>4.7</c:v>
                      </c:pt>
                    </c:numCache>
                  </c:numRef>
                </c:val>
                <c:extLst xmlns:c15="http://schemas.microsoft.com/office/drawing/2012/chart">
                  <c:ext xmlns:c16="http://schemas.microsoft.com/office/drawing/2014/chart" uri="{C3380CC4-5D6E-409C-BE32-E72D297353CC}">
                    <c16:uniqueId val="{0000000E-CEC8-40D6-813C-22C07827717A}"/>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'Kommun, förv &gt; sektor, verks'!$T$5</c15:sqref>
                        </c15:formulaRef>
                      </c:ext>
                    </c:extLst>
                    <c:strCache>
                      <c:ptCount val="1"/>
                      <c:pt idx="0">
                        <c:v>Q3 2021</c:v>
                      </c:pt>
                    </c:strCache>
                  </c:strRef>
                </c:tx>
                <c:spPr>
                  <a:solidFill>
                    <a:schemeClr val="accent4">
                      <a:shade val="50000"/>
                    </a:schemeClr>
                  </a:solidFill>
                  <a:ln>
                    <a:noFill/>
                  </a:ln>
                  <a:effectLst/>
                </c:spPr>
                <c:invertIfNegative val="0"/>
                <c:cat>
                  <c:strRef>
                    <c:extLst>
                      <c:ext xmlns:c15="http://schemas.microsoft.com/office/drawing/2012/chart" uri="{02D57815-91ED-43cb-92C2-25804820EDAC}">
                        <c15:formulaRef>
                          <c15:sqref>'Kommun, förv &gt; sektor, verks'!$B$6:$B$27</c15:sqref>
                        </c15:formulaRef>
                      </c:ext>
                    </c:extLst>
                    <c:strCache>
                      <c:ptCount val="2"/>
                      <c:pt idx="0">
                        <c:v>Kultur- och fritid &gt; attraktivitet</c:v>
                      </c:pt>
                      <c:pt idx="1">
                        <c:v>Växande</c:v>
                      </c:pt>
                    </c:strCache>
                  </c:strRef>
                </c:cat>
                <c:val>
                  <c:numRef>
                    <c:extLst>
                      <c:ext xmlns:c15="http://schemas.microsoft.com/office/drawing/2012/chart" uri="{02D57815-91ED-43cb-92C2-25804820EDAC}">
                        <c15:formulaRef>
                          <c15:sqref>'Kommun, förv &gt; sektor, verks'!$T$6:$T$27</c15:sqref>
                        </c15:formulaRef>
                      </c:ext>
                    </c:extLst>
                    <c:numCache>
                      <c:formatCode>General</c:formatCode>
                      <c:ptCount val="2"/>
                    </c:numCache>
                  </c:numRef>
                </c:val>
                <c:extLst xmlns:c15="http://schemas.microsoft.com/office/drawing/2012/chart">
                  <c:ext xmlns:c16="http://schemas.microsoft.com/office/drawing/2014/chart" uri="{C3380CC4-5D6E-409C-BE32-E72D297353CC}">
                    <c16:uniqueId val="{00000011-CEC8-40D6-813C-22C07827717A}"/>
                  </c:ext>
                </c:extLst>
              </c15:ser>
            </c15:filteredBarSeries>
            <c15:filteredBarSeries>
              <c15:ser>
                <c:idx val="18"/>
                <c:order val="18"/>
                <c:tx>
                  <c:strRef>
                    <c:extLst xmlns:c15="http://schemas.microsoft.com/office/drawing/2012/chart">
                      <c:ext xmlns:c15="http://schemas.microsoft.com/office/drawing/2012/chart" uri="{02D57815-91ED-43cb-92C2-25804820EDAC}">
                        <c15:formulaRef>
                          <c15:sqref>'Kommun, förv &gt; sektor, verks'!$U$5</c15:sqref>
                        </c15:formulaRef>
                      </c:ext>
                    </c:extLst>
                    <c:strCache>
                      <c:ptCount val="1"/>
                      <c:pt idx="0">
                        <c:v>Q4 2021</c:v>
                      </c:pt>
                    </c:strCache>
                  </c:strRef>
                </c:tx>
                <c:spPr>
                  <a:solidFill>
                    <a:schemeClr val="accent4">
                      <a:shade val="43000"/>
                    </a:schemeClr>
                  </a:solidFill>
                  <a:ln>
                    <a:noFill/>
                  </a:ln>
                  <a:effectLst/>
                </c:spPr>
                <c:invertIfNegative val="0"/>
                <c:cat>
                  <c:strRef>
                    <c:extLst>
                      <c:ext xmlns:c15="http://schemas.microsoft.com/office/drawing/2012/chart" uri="{02D57815-91ED-43cb-92C2-25804820EDAC}">
                        <c15:formulaRef>
                          <c15:sqref>'Kommun, förv &gt; sektor, verks'!$B$6:$B$27</c15:sqref>
                        </c15:formulaRef>
                      </c:ext>
                    </c:extLst>
                    <c:strCache>
                      <c:ptCount val="2"/>
                      <c:pt idx="0">
                        <c:v>Kultur- och fritid &gt; attraktivitet</c:v>
                      </c:pt>
                      <c:pt idx="1">
                        <c:v>Växande</c:v>
                      </c:pt>
                    </c:strCache>
                  </c:strRef>
                </c:cat>
                <c:val>
                  <c:numRef>
                    <c:extLst>
                      <c:ext xmlns:c15="http://schemas.microsoft.com/office/drawing/2012/chart" uri="{02D57815-91ED-43cb-92C2-25804820EDAC}">
                        <c15:formulaRef>
                          <c15:sqref>'Kommun, förv &gt; sektor, verks'!$U$6:$U$27</c15:sqref>
                        </c15:formulaRef>
                      </c:ext>
                    </c:extLst>
                    <c:numCache>
                      <c:formatCode>0.00</c:formatCode>
                      <c:ptCount val="2"/>
                    </c:numCache>
                  </c:numRef>
                </c:val>
                <c:extLst xmlns:c15="http://schemas.microsoft.com/office/drawing/2012/chart">
                  <c:ext xmlns:c16="http://schemas.microsoft.com/office/drawing/2014/chart" uri="{C3380CC4-5D6E-409C-BE32-E72D297353CC}">
                    <c16:uniqueId val="{00000012-CEC8-40D6-813C-22C07827717A}"/>
                  </c:ext>
                </c:extLst>
              </c15:ser>
            </c15:filteredBarSeries>
            <c15:filteredBarSeries>
              <c15:ser>
                <c:idx val="19"/>
                <c:order val="19"/>
                <c:tx>
                  <c:strRef>
                    <c:extLst xmlns:c15="http://schemas.microsoft.com/office/drawing/2012/chart">
                      <c:ext xmlns:c15="http://schemas.microsoft.com/office/drawing/2012/chart" uri="{02D57815-91ED-43cb-92C2-25804820EDAC}">
                        <c15:formulaRef>
                          <c15:sqref>'Kommun, förv &gt; sektor, verks'!$V$5</c15:sqref>
                        </c15:formulaRef>
                      </c:ext>
                    </c:extLst>
                    <c:strCache>
                      <c:ptCount val="1"/>
                      <c:pt idx="0">
                        <c:v>Helår 2021</c:v>
                      </c:pt>
                    </c:strCache>
                  </c:strRef>
                </c:tx>
                <c:spPr>
                  <a:solidFill>
                    <a:schemeClr val="accent4">
                      <a:shade val="36000"/>
                    </a:schemeClr>
                  </a:solidFill>
                  <a:ln>
                    <a:noFill/>
                  </a:ln>
                  <a:effectLst/>
                </c:spPr>
                <c:invertIfNegative val="0"/>
                <c:cat>
                  <c:strRef>
                    <c:extLst>
                      <c:ext xmlns:c15="http://schemas.microsoft.com/office/drawing/2012/chart" uri="{02D57815-91ED-43cb-92C2-25804820EDAC}">
                        <c15:formulaRef>
                          <c15:sqref>'Kommun, förv &gt; sektor, verks'!$B$6:$B$27</c15:sqref>
                        </c15:formulaRef>
                      </c:ext>
                    </c:extLst>
                    <c:strCache>
                      <c:ptCount val="2"/>
                      <c:pt idx="0">
                        <c:v>Kultur- och fritid &gt; attraktivitet</c:v>
                      </c:pt>
                      <c:pt idx="1">
                        <c:v>Växande</c:v>
                      </c:pt>
                    </c:strCache>
                  </c:strRef>
                </c:cat>
                <c:val>
                  <c:numRef>
                    <c:extLst>
                      <c:ext xmlns:c15="http://schemas.microsoft.com/office/drawing/2012/chart" uri="{02D57815-91ED-43cb-92C2-25804820EDAC}">
                        <c15:formulaRef>
                          <c15:sqref>'Kommun, förv &gt; sektor, verks'!$V$6:$V$27</c15:sqref>
                        </c15:formulaRef>
                      </c:ext>
                    </c:extLst>
                    <c:numCache>
                      <c:formatCode>General</c:formatCode>
                      <c:ptCount val="2"/>
                    </c:numCache>
                  </c:numRef>
                </c:val>
                <c:extLst xmlns:c15="http://schemas.microsoft.com/office/drawing/2012/chart">
                  <c:ext xmlns:c16="http://schemas.microsoft.com/office/drawing/2014/chart" uri="{C3380CC4-5D6E-409C-BE32-E72D297353CC}">
                    <c16:uniqueId val="{00000013-CEC8-40D6-813C-22C07827717A}"/>
                  </c:ext>
                </c:extLst>
              </c15:ser>
            </c15:filteredBarSeries>
          </c:ext>
        </c:extLst>
      </c:barChart>
      <c:catAx>
        <c:axId val="178038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78039808"/>
        <c:crosses val="autoZero"/>
        <c:auto val="1"/>
        <c:lblAlgn val="ctr"/>
        <c:lblOffset val="100"/>
        <c:noMultiLvlLbl val="0"/>
      </c:catAx>
      <c:valAx>
        <c:axId val="178039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sv-SE" sz="1100"/>
                  <a:t>Sjukfrånvaro %</a:t>
                </a:r>
              </a:p>
            </c:rich>
          </c:tx>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178038272"/>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dirty="0"/>
              <a:t>Sjukfrånvaro,</a:t>
            </a:r>
            <a:r>
              <a:rPr lang="sv-SE" baseline="0" dirty="0"/>
              <a:t> stora</a:t>
            </a:r>
            <a:r>
              <a:rPr lang="sv-SE" dirty="0"/>
              <a:t> </a:t>
            </a:r>
            <a:r>
              <a:rPr lang="sv-SE" dirty="0" smtClean="0"/>
              <a:t>verksamheter inom Verksamhetsstöd</a:t>
            </a:r>
            <a:endParaRPr lang="sv-SE" dirty="0"/>
          </a:p>
        </c:rich>
      </c:tx>
      <c:layout>
        <c:manualLayout>
          <c:xMode val="edge"/>
          <c:yMode val="edge"/>
          <c:x val="0.10350079352422542"/>
          <c:y val="1.760595103119771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10"/>
          <c:order val="10"/>
          <c:tx>
            <c:strRef>
              <c:f>'Kommun, förv &gt; sektor, verks'!$M$5</c:f>
              <c:strCache>
                <c:ptCount val="1"/>
                <c:pt idx="0">
                  <c:v>Q1 2020</c:v>
                </c:pt>
              </c:strCache>
            </c:strRef>
          </c:tx>
          <c:spPr>
            <a:solidFill>
              <a:schemeClr val="accent5"/>
            </a:solidFill>
            <a:ln>
              <a:noFill/>
            </a:ln>
            <a:effectLst/>
          </c:spPr>
          <c:invertIfNegative val="0"/>
          <c:cat>
            <c:strRef>
              <c:f>'Kommun, förv &gt; sektor, verks'!$B$6:$B$27</c:f>
              <c:strCache>
                <c:ptCount val="1"/>
                <c:pt idx="0">
                  <c:v>Måltid och städ</c:v>
                </c:pt>
              </c:strCache>
            </c:strRef>
          </c:cat>
          <c:val>
            <c:numRef>
              <c:f>'Kommun, förv &gt; sektor, verks'!$M$6:$M$27</c:f>
              <c:numCache>
                <c:formatCode>0.0</c:formatCode>
                <c:ptCount val="1"/>
                <c:pt idx="0">
                  <c:v>12.2</c:v>
                </c:pt>
              </c:numCache>
            </c:numRef>
          </c:val>
          <c:extLst xmlns:c15="http://schemas.microsoft.com/office/drawing/2012/chart">
            <c:ext xmlns:c16="http://schemas.microsoft.com/office/drawing/2014/chart" uri="{C3380CC4-5D6E-409C-BE32-E72D297353CC}">
              <c16:uniqueId val="{0000000A-CEC8-40D6-813C-22C07827717A}"/>
            </c:ext>
          </c:extLst>
        </c:ser>
        <c:ser>
          <c:idx val="11"/>
          <c:order val="11"/>
          <c:tx>
            <c:strRef>
              <c:f>'Kommun, förv &gt; sektor, verks'!$N$5</c:f>
              <c:strCache>
                <c:ptCount val="1"/>
                <c:pt idx="0">
                  <c:v>Q2 2020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'Kommun, förv &gt; sektor, verks'!$B$6:$B$27</c:f>
              <c:strCache>
                <c:ptCount val="1"/>
                <c:pt idx="0">
                  <c:v>Måltid och städ</c:v>
                </c:pt>
              </c:strCache>
            </c:strRef>
          </c:cat>
          <c:val>
            <c:numRef>
              <c:f>'Kommun, förv &gt; sektor, verks'!$N$6:$N$27</c:f>
              <c:numCache>
                <c:formatCode>0.0</c:formatCode>
                <c:ptCount val="1"/>
                <c:pt idx="0">
                  <c:v>9.9</c:v>
                </c:pt>
              </c:numCache>
            </c:numRef>
          </c:val>
          <c:extLst xmlns:c15="http://schemas.microsoft.com/office/drawing/2012/chart">
            <c:ext xmlns:c16="http://schemas.microsoft.com/office/drawing/2014/chart" uri="{C3380CC4-5D6E-409C-BE32-E72D297353CC}">
              <c16:uniqueId val="{0000000B-CEC8-40D6-813C-22C07827717A}"/>
            </c:ext>
          </c:extLst>
        </c:ser>
        <c:ser>
          <c:idx val="12"/>
          <c:order val="12"/>
          <c:tx>
            <c:strRef>
              <c:f>'Kommun, förv &gt; sektor, verks'!$O$5</c:f>
              <c:strCache>
                <c:ptCount val="1"/>
                <c:pt idx="0">
                  <c:v>Q3 2020 </c:v>
                </c:pt>
              </c:strCache>
            </c:strRef>
          </c:tx>
          <c:spPr>
            <a:solidFill>
              <a:schemeClr val="accent5"/>
            </a:solidFill>
            <a:ln>
              <a:noFill/>
            </a:ln>
            <a:effectLst/>
          </c:spPr>
          <c:invertIfNegative val="0"/>
          <c:cat>
            <c:strRef>
              <c:f>'Kommun, förv &gt; sektor, verks'!$B$6:$B$27</c:f>
              <c:strCache>
                <c:ptCount val="1"/>
                <c:pt idx="0">
                  <c:v>Måltid och städ</c:v>
                </c:pt>
              </c:strCache>
            </c:strRef>
          </c:cat>
          <c:val>
            <c:numRef>
              <c:f>'Kommun, förv &gt; sektor, verks'!$O$6:$O$27</c:f>
              <c:numCache>
                <c:formatCode>0.0</c:formatCode>
                <c:ptCount val="1"/>
                <c:pt idx="0" formatCode="General">
                  <c:v>8.8000000000000007</c:v>
                </c:pt>
              </c:numCache>
            </c:numRef>
          </c:val>
          <c:extLst xmlns:c15="http://schemas.microsoft.com/office/drawing/2012/chart">
            <c:ext xmlns:c16="http://schemas.microsoft.com/office/drawing/2014/chart" uri="{C3380CC4-5D6E-409C-BE32-E72D297353CC}">
              <c16:uniqueId val="{0000000C-CEC8-40D6-813C-22C07827717A}"/>
            </c:ext>
          </c:extLst>
        </c:ser>
        <c:ser>
          <c:idx val="13"/>
          <c:order val="13"/>
          <c:tx>
            <c:strRef>
              <c:f>'Kommun, förv &gt; sektor, verks'!$P$5</c:f>
              <c:strCache>
                <c:ptCount val="1"/>
                <c:pt idx="0">
                  <c:v>Q4 2020</c:v>
                </c:pt>
              </c:strCache>
            </c:strRef>
          </c:tx>
          <c:spPr>
            <a:solidFill>
              <a:schemeClr val="accent5"/>
            </a:solidFill>
            <a:ln>
              <a:noFill/>
            </a:ln>
            <a:effectLst/>
          </c:spPr>
          <c:invertIfNegative val="0"/>
          <c:cat>
            <c:strRef>
              <c:f>'Kommun, förv &gt; sektor, verks'!$B$6:$B$27</c:f>
              <c:strCache>
                <c:ptCount val="1"/>
                <c:pt idx="0">
                  <c:v>Måltid och städ</c:v>
                </c:pt>
              </c:strCache>
            </c:strRef>
          </c:cat>
          <c:val>
            <c:numRef>
              <c:f>'Kommun, förv &gt; sektor, verks'!$P$6:$P$27</c:f>
              <c:numCache>
                <c:formatCode>0.0</c:formatCode>
                <c:ptCount val="1"/>
                <c:pt idx="0" formatCode="General">
                  <c:v>9.1</c:v>
                </c:pt>
              </c:numCache>
            </c:numRef>
          </c:val>
          <c:extLst xmlns:c15="http://schemas.microsoft.com/office/drawing/2012/chart">
            <c:ext xmlns:c16="http://schemas.microsoft.com/office/drawing/2014/chart" uri="{C3380CC4-5D6E-409C-BE32-E72D297353CC}">
              <c16:uniqueId val="{0000000D-CEC8-40D6-813C-22C07827717A}"/>
            </c:ext>
          </c:extLst>
        </c:ser>
        <c:ser>
          <c:idx val="15"/>
          <c:order val="15"/>
          <c:tx>
            <c:strRef>
              <c:f>'Kommun, förv &gt; sektor, verks'!$R$5</c:f>
              <c:strCache>
                <c:ptCount val="1"/>
                <c:pt idx="0">
                  <c:v>Q1 2021</c:v>
                </c:pt>
              </c:strCache>
            </c:strRef>
          </c:tx>
          <c:spPr>
            <a:solidFill>
              <a:schemeClr val="accent2"/>
            </a:solidFill>
            <a:ln>
              <a:noFill/>
            </a:ln>
            <a:effectLst/>
          </c:spPr>
          <c:invertIfNegative val="0"/>
          <c:cat>
            <c:strRef>
              <c:f>'Kommun, förv &gt; sektor, verks'!$B$6:$B$27</c:f>
              <c:strCache>
                <c:ptCount val="1"/>
                <c:pt idx="0">
                  <c:v>Måltid och städ</c:v>
                </c:pt>
              </c:strCache>
            </c:strRef>
          </c:cat>
          <c:val>
            <c:numRef>
              <c:f>'Kommun, förv &gt; sektor, verks'!$R$6:$R$27</c:f>
              <c:numCache>
                <c:formatCode>0.0</c:formatCode>
                <c:ptCount val="1"/>
                <c:pt idx="0" formatCode="General">
                  <c:v>7.9</c:v>
                </c:pt>
              </c:numCache>
            </c:numRef>
          </c:val>
          <c:extLst xmlns:c15="http://schemas.microsoft.com/office/drawing/2012/chart">
            <c:ext xmlns:c16="http://schemas.microsoft.com/office/drawing/2014/chart" uri="{C3380CC4-5D6E-409C-BE32-E72D297353CC}">
              <c16:uniqueId val="{0000000F-CEC8-40D6-813C-22C07827717A}"/>
            </c:ext>
          </c:extLst>
        </c:ser>
        <c:ser>
          <c:idx val="16"/>
          <c:order val="16"/>
          <c:tx>
            <c:strRef>
              <c:f>'Kommun, förv &gt; sektor, verks'!$S$5</c:f>
              <c:strCache>
                <c:ptCount val="1"/>
                <c:pt idx="0">
                  <c:v>Q2 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'Kommun, förv &gt; sektor, verks'!$B$6:$B$27</c:f>
              <c:strCache>
                <c:ptCount val="1"/>
                <c:pt idx="0">
                  <c:v>Måltid och städ</c:v>
                </c:pt>
              </c:strCache>
            </c:strRef>
          </c:cat>
          <c:val>
            <c:numRef>
              <c:f>'Kommun, förv &gt; sektor, verks'!$S$6:$S$27</c:f>
              <c:numCache>
                <c:formatCode>0.0</c:formatCode>
                <c:ptCount val="1"/>
                <c:pt idx="0">
                  <c:v>9.9</c:v>
                </c:pt>
              </c:numCache>
            </c:numRef>
          </c:val>
          <c:extLst xmlns:c15="http://schemas.microsoft.com/office/drawing/2012/chart">
            <c:ext xmlns:c16="http://schemas.microsoft.com/office/drawing/2014/chart" uri="{C3380CC4-5D6E-409C-BE32-E72D297353CC}">
              <c16:uniqueId val="{00000010-CEC8-40D6-813C-22C07827717A}"/>
            </c:ext>
          </c:extLst>
        </c:ser>
        <c:dLbls>
          <c:showLegendKey val="0"/>
          <c:showVal val="0"/>
          <c:showCatName val="0"/>
          <c:showSerName val="0"/>
          <c:showPercent val="0"/>
          <c:showBubbleSize val="0"/>
        </c:dLbls>
        <c:gapWidth val="219"/>
        <c:overlap val="-27"/>
        <c:axId val="178038272"/>
        <c:axId val="178039808"/>
        <c:extLst>
          <c:ext xmlns:c15="http://schemas.microsoft.com/office/drawing/2012/chart" uri="{02D57815-91ED-43cb-92C2-25804820EDAC}">
            <c15:filteredBarSeries>
              <c15:ser>
                <c:idx val="1"/>
                <c:order val="0"/>
                <c:tx>
                  <c:strRef>
                    <c:extLst>
                      <c:ext uri="{02D57815-91ED-43cb-92C2-25804820EDAC}">
                        <c15:formulaRef>
                          <c15:sqref>'Kommun, förv &gt; sektor, verks'!$C$5</c15:sqref>
                        </c15:formulaRef>
                      </c:ext>
                    </c:extLst>
                    <c:strCache>
                      <c:ptCount val="1"/>
                      <c:pt idx="0">
                        <c:v>Q1 2018</c:v>
                      </c:pt>
                    </c:strCache>
                  </c:strRef>
                </c:tx>
                <c:spPr>
                  <a:solidFill>
                    <a:schemeClr val="accent3"/>
                  </a:solidFill>
                  <a:ln>
                    <a:noFill/>
                  </a:ln>
                  <a:effectLst/>
                </c:spPr>
                <c:invertIfNegative val="0"/>
                <c:cat>
                  <c:strRef>
                    <c:extLst>
                      <c:ext uri="{02D57815-91ED-43cb-92C2-25804820EDAC}">
                        <c15:formulaRef>
                          <c15:sqref>'Kommun, förv &gt; sektor, verks'!$B$6:$B$27</c15:sqref>
                        </c15:formulaRef>
                      </c:ext>
                    </c:extLst>
                    <c:strCache>
                      <c:ptCount val="1"/>
                      <c:pt idx="0">
                        <c:v>Måltid och städ</c:v>
                      </c:pt>
                    </c:strCache>
                  </c:strRef>
                </c:cat>
                <c:val>
                  <c:numRef>
                    <c:extLst>
                      <c:ext uri="{02D57815-91ED-43cb-92C2-25804820EDAC}">
                        <c15:formulaRef>
                          <c15:sqref>'Kommun, förv &gt; sektor, verks'!$C$6:$C$27</c15:sqref>
                        </c15:formulaRef>
                      </c:ext>
                    </c:extLst>
                    <c:numCache>
                      <c:formatCode>General</c:formatCode>
                      <c:ptCount val="1"/>
                    </c:numCache>
                  </c:numRef>
                </c:val>
                <c:extLst>
                  <c:ext xmlns:c16="http://schemas.microsoft.com/office/drawing/2014/chart" uri="{C3380CC4-5D6E-409C-BE32-E72D297353CC}">
                    <c16:uniqueId val="{00000000-CEC8-40D6-813C-22C07827717A}"/>
                  </c:ext>
                </c:extLst>
              </c15:ser>
            </c15:filteredBarSeries>
            <c15:filteredBarSeries>
              <c15:ser>
                <c:idx val="2"/>
                <c:order val="1"/>
                <c:tx>
                  <c:strRef>
                    <c:extLst xmlns:c15="http://schemas.microsoft.com/office/drawing/2012/chart">
                      <c:ext xmlns:c15="http://schemas.microsoft.com/office/drawing/2012/chart" uri="{02D57815-91ED-43cb-92C2-25804820EDAC}">
                        <c15:formulaRef>
                          <c15:sqref>'Kommun, förv &gt; sektor, verks'!$D$5</c15:sqref>
                        </c15:formulaRef>
                      </c:ext>
                    </c:extLst>
                    <c:strCache>
                      <c:ptCount val="1"/>
                      <c:pt idx="0">
                        <c:v>Q2 2018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ormulaRef>
                          <c15:sqref>'Kommun, förv &gt; sektor, verks'!$B$6:$B$27</c15:sqref>
                        </c15:formulaRef>
                      </c:ext>
                    </c:extLst>
                    <c:strCache>
                      <c:ptCount val="1"/>
                      <c:pt idx="0">
                        <c:v>Måltid och städ</c:v>
                      </c:pt>
                    </c:strCache>
                  </c:strRef>
                </c:cat>
                <c:val>
                  <c:numRef>
                    <c:extLst>
                      <c:ext xmlns:c15="http://schemas.microsoft.com/office/drawing/2012/chart" uri="{02D57815-91ED-43cb-92C2-25804820EDAC}">
                        <c15:formulaRef>
                          <c15:sqref>'Kommun, förv &gt; sektor, verks'!$D$6:$D$27</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1-CEC8-40D6-813C-22C07827717A}"/>
                  </c:ext>
                </c:extLst>
              </c15:ser>
            </c15:filteredBarSeries>
            <c15:filteredBarSeries>
              <c15:ser>
                <c:idx val="3"/>
                <c:order val="2"/>
                <c:tx>
                  <c:strRef>
                    <c:extLst xmlns:c15="http://schemas.microsoft.com/office/drawing/2012/chart">
                      <c:ext xmlns:c15="http://schemas.microsoft.com/office/drawing/2012/chart" uri="{02D57815-91ED-43cb-92C2-25804820EDAC}">
                        <c15:formulaRef>
                          <c15:sqref>'Kommun, förv &gt; sektor, verks'!$E$5</c15:sqref>
                        </c15:formulaRef>
                      </c:ext>
                    </c:extLst>
                    <c:strCache>
                      <c:ptCount val="1"/>
                      <c:pt idx="0">
                        <c:v>Q3 2018</c:v>
                      </c:pt>
                    </c:strCache>
                  </c:strRef>
                </c:tx>
                <c:spPr>
                  <a:solidFill>
                    <a:schemeClr val="accent3"/>
                  </a:solidFill>
                  <a:ln>
                    <a:noFill/>
                  </a:ln>
                  <a:effectLst/>
                </c:spPr>
                <c:invertIfNegative val="0"/>
                <c:cat>
                  <c:strRef>
                    <c:extLst>
                      <c:ext xmlns:c15="http://schemas.microsoft.com/office/drawing/2012/chart" uri="{02D57815-91ED-43cb-92C2-25804820EDAC}">
                        <c15:formulaRef>
                          <c15:sqref>'Kommun, förv &gt; sektor, verks'!$B$6:$B$27</c15:sqref>
                        </c15:formulaRef>
                      </c:ext>
                    </c:extLst>
                    <c:strCache>
                      <c:ptCount val="1"/>
                      <c:pt idx="0">
                        <c:v>Måltid och städ</c:v>
                      </c:pt>
                    </c:strCache>
                  </c:strRef>
                </c:cat>
                <c:val>
                  <c:numRef>
                    <c:extLst>
                      <c:ext xmlns:c15="http://schemas.microsoft.com/office/drawing/2012/chart" uri="{02D57815-91ED-43cb-92C2-25804820EDAC}">
                        <c15:formulaRef>
                          <c15:sqref>'Kommun, förv &gt; sektor, verks'!$E$6:$E$27</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2-CEC8-40D6-813C-22C07827717A}"/>
                  </c:ext>
                </c:extLst>
              </c15:ser>
            </c15:filteredBarSeries>
            <c15:filteredBarSeries>
              <c15:ser>
                <c:idx val="6"/>
                <c:order val="3"/>
                <c:tx>
                  <c:strRef>
                    <c:extLst xmlns:c15="http://schemas.microsoft.com/office/drawing/2012/chart">
                      <c:ext xmlns:c15="http://schemas.microsoft.com/office/drawing/2012/chart" uri="{02D57815-91ED-43cb-92C2-25804820EDAC}">
                        <c15:formulaRef>
                          <c15:sqref>'Kommun, förv &gt; sektor, verks'!$F$5</c15:sqref>
                        </c15:formulaRef>
                      </c:ext>
                    </c:extLst>
                    <c:strCache>
                      <c:ptCount val="1"/>
                      <c:pt idx="0">
                        <c:v>Q4 2018</c:v>
                      </c:pt>
                    </c:strCache>
                  </c:strRef>
                </c:tx>
                <c:spPr>
                  <a:solidFill>
                    <a:schemeClr val="accent3"/>
                  </a:solidFill>
                  <a:ln>
                    <a:noFill/>
                  </a:ln>
                  <a:effectLst/>
                </c:spPr>
                <c:invertIfNegative val="0"/>
                <c:cat>
                  <c:strRef>
                    <c:extLst>
                      <c:ext xmlns:c15="http://schemas.microsoft.com/office/drawing/2012/chart" uri="{02D57815-91ED-43cb-92C2-25804820EDAC}">
                        <c15:formulaRef>
                          <c15:sqref>'Kommun, förv &gt; sektor, verks'!$B$6:$B$27</c15:sqref>
                        </c15:formulaRef>
                      </c:ext>
                    </c:extLst>
                    <c:strCache>
                      <c:ptCount val="1"/>
                      <c:pt idx="0">
                        <c:v>Måltid och städ</c:v>
                      </c:pt>
                    </c:strCache>
                  </c:strRef>
                </c:cat>
                <c:val>
                  <c:numRef>
                    <c:extLst>
                      <c:ext xmlns:c15="http://schemas.microsoft.com/office/drawing/2012/chart" uri="{02D57815-91ED-43cb-92C2-25804820EDAC}">
                        <c15:formulaRef>
                          <c15:sqref>'Kommun, förv &gt; sektor, verks'!$F$6:$F$27</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3-CEC8-40D6-813C-22C07827717A}"/>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'Kommun, förv &gt; sektor, verks'!$G$5</c15:sqref>
                        </c15:formulaRef>
                      </c:ext>
                    </c:extLst>
                    <c:strCache>
                      <c:ptCount val="1"/>
                      <c:pt idx="0">
                        <c:v>Helår 2018</c:v>
                      </c:pt>
                    </c:strCache>
                  </c:strRef>
                </c:tx>
                <c:spPr>
                  <a:solidFill>
                    <a:schemeClr val="accent3">
                      <a:lumMod val="20000"/>
                      <a:lumOff val="80000"/>
                    </a:schemeClr>
                  </a:solidFill>
                  <a:ln>
                    <a:solidFill>
                      <a:schemeClr val="accent3"/>
                    </a:solidFill>
                  </a:ln>
                  <a:effectLst/>
                </c:spPr>
                <c:invertIfNegative val="0"/>
                <c:cat>
                  <c:strRef>
                    <c:extLst>
                      <c:ext xmlns:c15="http://schemas.microsoft.com/office/drawing/2012/chart" uri="{02D57815-91ED-43cb-92C2-25804820EDAC}">
                        <c15:formulaRef>
                          <c15:sqref>'Kommun, förv &gt; sektor, verks'!$B$6:$B$27</c15:sqref>
                        </c15:formulaRef>
                      </c:ext>
                    </c:extLst>
                    <c:strCache>
                      <c:ptCount val="1"/>
                      <c:pt idx="0">
                        <c:v>Måltid och städ</c:v>
                      </c:pt>
                    </c:strCache>
                  </c:strRef>
                </c:cat>
                <c:val>
                  <c:numRef>
                    <c:extLst>
                      <c:ext xmlns:c15="http://schemas.microsoft.com/office/drawing/2012/chart" uri="{02D57815-91ED-43cb-92C2-25804820EDAC}">
                        <c15:formulaRef>
                          <c15:sqref>'Kommun, förv &gt; sektor, verks'!$G$6:$G$27</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4-CEC8-40D6-813C-22C07827717A}"/>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'Kommun, förv &gt; sektor, verks'!$H$5</c15:sqref>
                        </c15:formulaRef>
                      </c:ext>
                    </c:extLst>
                    <c:strCache>
                      <c:ptCount val="1"/>
                      <c:pt idx="0">
                        <c:v>Q1 2019</c:v>
                      </c:pt>
                    </c:strCache>
                  </c:strRef>
                </c:tx>
                <c:spPr>
                  <a:solidFill>
                    <a:schemeClr val="accent6"/>
                  </a:solidFill>
                  <a:ln>
                    <a:noFill/>
                  </a:ln>
                  <a:effectLst/>
                </c:spPr>
                <c:invertIfNegative val="0"/>
                <c:cat>
                  <c:strRef>
                    <c:extLst>
                      <c:ext xmlns:c15="http://schemas.microsoft.com/office/drawing/2012/chart" uri="{02D57815-91ED-43cb-92C2-25804820EDAC}">
                        <c15:formulaRef>
                          <c15:sqref>'Kommun, förv &gt; sektor, verks'!$B$6:$B$27</c15:sqref>
                        </c15:formulaRef>
                      </c:ext>
                    </c:extLst>
                    <c:strCache>
                      <c:ptCount val="1"/>
                      <c:pt idx="0">
                        <c:v>Måltid och städ</c:v>
                      </c:pt>
                    </c:strCache>
                  </c:strRef>
                </c:cat>
                <c:val>
                  <c:numRef>
                    <c:extLst>
                      <c:ext xmlns:c15="http://schemas.microsoft.com/office/drawing/2012/chart" uri="{02D57815-91ED-43cb-92C2-25804820EDAC}">
                        <c15:formulaRef>
                          <c15:sqref>'Kommun, förv &gt; sektor, verks'!$H$6:$H$27</c15:sqref>
                        </c15:formulaRef>
                      </c:ext>
                    </c:extLst>
                    <c:numCache>
                      <c:formatCode>0.0</c:formatCode>
                      <c:ptCount val="1"/>
                    </c:numCache>
                  </c:numRef>
                </c:val>
                <c:extLst xmlns:c15="http://schemas.microsoft.com/office/drawing/2012/chart">
                  <c:ext xmlns:c16="http://schemas.microsoft.com/office/drawing/2014/chart" uri="{C3380CC4-5D6E-409C-BE32-E72D297353CC}">
                    <c16:uniqueId val="{00000005-CEC8-40D6-813C-22C07827717A}"/>
                  </c:ext>
                </c:extLst>
              </c15:ser>
            </c15:filteredBarSeries>
            <c15:filteredBarSeries>
              <c15:ser>
                <c:idx val="0"/>
                <c:order val="6"/>
                <c:tx>
                  <c:strRef>
                    <c:extLst xmlns:c15="http://schemas.microsoft.com/office/drawing/2012/chart">
                      <c:ext xmlns:c15="http://schemas.microsoft.com/office/drawing/2012/chart" uri="{02D57815-91ED-43cb-92C2-25804820EDAC}">
                        <c15:formulaRef>
                          <c15:sqref>'Kommun, förv &gt; sektor, verks'!$I$5</c15:sqref>
                        </c15:formulaRef>
                      </c:ext>
                    </c:extLst>
                    <c:strCache>
                      <c:ptCount val="1"/>
                      <c:pt idx="0">
                        <c:v>Q2 2019</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ormulaRef>
                          <c15:sqref>'Kommun, förv &gt; sektor, verks'!$B$6:$B$27</c15:sqref>
                        </c15:formulaRef>
                      </c:ext>
                    </c:extLst>
                    <c:strCache>
                      <c:ptCount val="1"/>
                      <c:pt idx="0">
                        <c:v>Måltid och städ</c:v>
                      </c:pt>
                    </c:strCache>
                  </c:strRef>
                </c:cat>
                <c:val>
                  <c:numRef>
                    <c:extLst>
                      <c:ext xmlns:c15="http://schemas.microsoft.com/office/drawing/2012/chart" uri="{02D57815-91ED-43cb-92C2-25804820EDAC}">
                        <c15:formulaRef>
                          <c15:sqref>'Kommun, förv &gt; sektor, verks'!$I$6:$I$27</c15:sqref>
                        </c15:formulaRef>
                      </c:ext>
                    </c:extLst>
                    <c:numCache>
                      <c:formatCode>0.0</c:formatCode>
                      <c:ptCount val="1"/>
                    </c:numCache>
                  </c:numRef>
                </c:val>
                <c:extLst xmlns:c15="http://schemas.microsoft.com/office/drawing/2012/chart">
                  <c:ext xmlns:c16="http://schemas.microsoft.com/office/drawing/2014/chart" uri="{C3380CC4-5D6E-409C-BE32-E72D297353CC}">
                    <c16:uniqueId val="{00000006-CEC8-40D6-813C-22C07827717A}"/>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'Kommun, förv &gt; sektor, verks'!$J$5</c15:sqref>
                        </c15:formulaRef>
                      </c:ext>
                    </c:extLst>
                    <c:strCache>
                      <c:ptCount val="1"/>
                      <c:pt idx="0">
                        <c:v>Q3 !2018!</c:v>
                      </c:pt>
                    </c:strCache>
                  </c:strRef>
                </c:tx>
                <c:spPr>
                  <a:solidFill>
                    <a:schemeClr val="accent6"/>
                  </a:solidFill>
                  <a:ln>
                    <a:solidFill>
                      <a:schemeClr val="accent5"/>
                    </a:solidFill>
                    <a:prstDash val="sysDash"/>
                  </a:ln>
                  <a:effectLst/>
                </c:spPr>
                <c:invertIfNegative val="0"/>
                <c:cat>
                  <c:strRef>
                    <c:extLst>
                      <c:ext xmlns:c15="http://schemas.microsoft.com/office/drawing/2012/chart" uri="{02D57815-91ED-43cb-92C2-25804820EDAC}">
                        <c15:formulaRef>
                          <c15:sqref>'Kommun, förv &gt; sektor, verks'!$B$6:$B$27</c15:sqref>
                        </c15:formulaRef>
                      </c:ext>
                    </c:extLst>
                    <c:strCache>
                      <c:ptCount val="1"/>
                      <c:pt idx="0">
                        <c:v>Måltid och städ</c:v>
                      </c:pt>
                    </c:strCache>
                  </c:strRef>
                </c:cat>
                <c:val>
                  <c:numRef>
                    <c:extLst>
                      <c:ext xmlns:c15="http://schemas.microsoft.com/office/drawing/2012/chart" uri="{02D57815-91ED-43cb-92C2-25804820EDAC}">
                        <c15:formulaRef>
                          <c15:sqref>'Kommun, förv &gt; sektor, verks'!$J$6:$J$27</c15:sqref>
                        </c15:formulaRef>
                      </c:ext>
                    </c:extLst>
                    <c:numCache>
                      <c:formatCode>0.0</c:formatCode>
                      <c:ptCount val="1"/>
                    </c:numCache>
                  </c:numRef>
                </c:val>
                <c:extLst xmlns:c15="http://schemas.microsoft.com/office/drawing/2012/chart">
                  <c:ext xmlns:c16="http://schemas.microsoft.com/office/drawing/2014/chart" uri="{C3380CC4-5D6E-409C-BE32-E72D297353CC}">
                    <c16:uniqueId val="{00000007-CEC8-40D6-813C-22C07827717A}"/>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'Kommun, förv &gt; sektor, verks'!$K$5</c15:sqref>
                        </c15:formulaRef>
                      </c:ext>
                    </c:extLst>
                    <c:strCache>
                      <c:ptCount val="1"/>
                      <c:pt idx="0">
                        <c:v>Q4 2019</c:v>
                      </c:pt>
                    </c:strCache>
                  </c:strRef>
                </c:tx>
                <c:spPr>
                  <a:solidFill>
                    <a:schemeClr val="accent6"/>
                  </a:solidFill>
                  <a:ln>
                    <a:noFill/>
                  </a:ln>
                  <a:effectLst/>
                </c:spPr>
                <c:invertIfNegative val="0"/>
                <c:cat>
                  <c:strRef>
                    <c:extLst>
                      <c:ext xmlns:c15="http://schemas.microsoft.com/office/drawing/2012/chart" uri="{02D57815-91ED-43cb-92C2-25804820EDAC}">
                        <c15:formulaRef>
                          <c15:sqref>'Kommun, förv &gt; sektor, verks'!$B$6:$B$27</c15:sqref>
                        </c15:formulaRef>
                      </c:ext>
                    </c:extLst>
                    <c:strCache>
                      <c:ptCount val="1"/>
                      <c:pt idx="0">
                        <c:v>Måltid och städ</c:v>
                      </c:pt>
                    </c:strCache>
                  </c:strRef>
                </c:cat>
                <c:val>
                  <c:numRef>
                    <c:extLst>
                      <c:ext xmlns:c15="http://schemas.microsoft.com/office/drawing/2012/chart" uri="{02D57815-91ED-43cb-92C2-25804820EDAC}">
                        <c15:formulaRef>
                          <c15:sqref>'Kommun, förv &gt; sektor, verks'!$K$6:$K$27</c15:sqref>
                        </c15:formulaRef>
                      </c:ext>
                    </c:extLst>
                    <c:numCache>
                      <c:formatCode>0.0</c:formatCode>
                      <c:ptCount val="1"/>
                    </c:numCache>
                  </c:numRef>
                </c:val>
                <c:extLst xmlns:c15="http://schemas.microsoft.com/office/drawing/2012/chart">
                  <c:ext xmlns:c16="http://schemas.microsoft.com/office/drawing/2014/chart" uri="{C3380CC4-5D6E-409C-BE32-E72D297353CC}">
                    <c16:uniqueId val="{00000008-CEC8-40D6-813C-22C07827717A}"/>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'Kommun, förv &gt; sektor, verks'!$L$5</c15:sqref>
                        </c15:formulaRef>
                      </c:ext>
                    </c:extLst>
                    <c:strCache>
                      <c:ptCount val="1"/>
                      <c:pt idx="0">
                        <c:v>Helår 2019</c:v>
                      </c:pt>
                    </c:strCache>
                  </c:strRef>
                </c:tx>
                <c:spPr>
                  <a:solidFill>
                    <a:schemeClr val="accent4">
                      <a:shade val="70000"/>
                    </a:schemeClr>
                  </a:solidFill>
                  <a:ln>
                    <a:noFill/>
                  </a:ln>
                  <a:effectLst/>
                </c:spPr>
                <c:invertIfNegative val="0"/>
                <c:cat>
                  <c:strRef>
                    <c:extLst>
                      <c:ext xmlns:c15="http://schemas.microsoft.com/office/drawing/2012/chart" uri="{02D57815-91ED-43cb-92C2-25804820EDAC}">
                        <c15:formulaRef>
                          <c15:sqref>'Kommun, förv &gt; sektor, verks'!$B$6:$B$27</c15:sqref>
                        </c15:formulaRef>
                      </c:ext>
                    </c:extLst>
                    <c:strCache>
                      <c:ptCount val="1"/>
                      <c:pt idx="0">
                        <c:v>Måltid och städ</c:v>
                      </c:pt>
                    </c:strCache>
                  </c:strRef>
                </c:cat>
                <c:val>
                  <c:numRef>
                    <c:extLst>
                      <c:ext xmlns:c15="http://schemas.microsoft.com/office/drawing/2012/chart" uri="{02D57815-91ED-43cb-92C2-25804820EDAC}">
                        <c15:formulaRef>
                          <c15:sqref>'Kommun, förv &gt; sektor, verks'!$L$6:$L$27</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9-CEC8-40D6-813C-22C07827717A}"/>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'Kommun, förv &gt; sektor, verks'!$Q$5</c15:sqref>
                        </c15:formulaRef>
                      </c:ext>
                    </c:extLst>
                    <c:strCache>
                      <c:ptCount val="1"/>
                      <c:pt idx="0">
                        <c:v>Helår 2020</c:v>
                      </c:pt>
                    </c:strCache>
                  </c:strRef>
                </c:tx>
                <c:spPr>
                  <a:solidFill>
                    <a:schemeClr val="accent5">
                      <a:lumMod val="20000"/>
                      <a:lumOff val="80000"/>
                    </a:schemeClr>
                  </a:solidFill>
                  <a:ln>
                    <a:solidFill>
                      <a:schemeClr val="accent5">
                        <a:lumMod val="50000"/>
                      </a:schemeClr>
                    </a:solidFill>
                  </a:ln>
                  <a:effectLst/>
                </c:spPr>
                <c:invertIfNegative val="0"/>
                <c:cat>
                  <c:strRef>
                    <c:extLst>
                      <c:ext xmlns:c15="http://schemas.microsoft.com/office/drawing/2012/chart" uri="{02D57815-91ED-43cb-92C2-25804820EDAC}">
                        <c15:formulaRef>
                          <c15:sqref>'Kommun, förv &gt; sektor, verks'!$B$6:$B$27</c15:sqref>
                        </c15:formulaRef>
                      </c:ext>
                    </c:extLst>
                    <c:strCache>
                      <c:ptCount val="1"/>
                      <c:pt idx="0">
                        <c:v>Måltid och städ</c:v>
                      </c:pt>
                    </c:strCache>
                  </c:strRef>
                </c:cat>
                <c:val>
                  <c:numRef>
                    <c:extLst>
                      <c:ext xmlns:c15="http://schemas.microsoft.com/office/drawing/2012/chart" uri="{02D57815-91ED-43cb-92C2-25804820EDAC}">
                        <c15:formulaRef>
                          <c15:sqref>'Kommun, förv &gt; sektor, verks'!$Q$6:$Q$27</c15:sqref>
                        </c15:formulaRef>
                      </c:ext>
                    </c:extLst>
                    <c:numCache>
                      <c:formatCode>0.0</c:formatCode>
                      <c:ptCount val="1"/>
                      <c:pt idx="0" formatCode="General">
                        <c:v>9.9</c:v>
                      </c:pt>
                    </c:numCache>
                  </c:numRef>
                </c:val>
                <c:extLst xmlns:c15="http://schemas.microsoft.com/office/drawing/2012/chart">
                  <c:ext xmlns:c16="http://schemas.microsoft.com/office/drawing/2014/chart" uri="{C3380CC4-5D6E-409C-BE32-E72D297353CC}">
                    <c16:uniqueId val="{0000000E-CEC8-40D6-813C-22C07827717A}"/>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'Kommun, förv &gt; sektor, verks'!$T$5</c15:sqref>
                        </c15:formulaRef>
                      </c:ext>
                    </c:extLst>
                    <c:strCache>
                      <c:ptCount val="1"/>
                      <c:pt idx="0">
                        <c:v>Q3 2021</c:v>
                      </c:pt>
                    </c:strCache>
                  </c:strRef>
                </c:tx>
                <c:spPr>
                  <a:solidFill>
                    <a:schemeClr val="accent4">
                      <a:shade val="50000"/>
                    </a:schemeClr>
                  </a:solidFill>
                  <a:ln>
                    <a:noFill/>
                  </a:ln>
                  <a:effectLst/>
                </c:spPr>
                <c:invertIfNegative val="0"/>
                <c:cat>
                  <c:strRef>
                    <c:extLst>
                      <c:ext xmlns:c15="http://schemas.microsoft.com/office/drawing/2012/chart" uri="{02D57815-91ED-43cb-92C2-25804820EDAC}">
                        <c15:formulaRef>
                          <c15:sqref>'Kommun, förv &gt; sektor, verks'!$B$6:$B$27</c15:sqref>
                        </c15:formulaRef>
                      </c:ext>
                    </c:extLst>
                    <c:strCache>
                      <c:ptCount val="1"/>
                      <c:pt idx="0">
                        <c:v>Måltid och städ</c:v>
                      </c:pt>
                    </c:strCache>
                  </c:strRef>
                </c:cat>
                <c:val>
                  <c:numRef>
                    <c:extLst>
                      <c:ext xmlns:c15="http://schemas.microsoft.com/office/drawing/2012/chart" uri="{02D57815-91ED-43cb-92C2-25804820EDAC}">
                        <c15:formulaRef>
                          <c15:sqref>'Kommun, förv &gt; sektor, verks'!$T$6:$T$27</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11-CEC8-40D6-813C-22C07827717A}"/>
                  </c:ext>
                </c:extLst>
              </c15:ser>
            </c15:filteredBarSeries>
            <c15:filteredBarSeries>
              <c15:ser>
                <c:idx val="18"/>
                <c:order val="18"/>
                <c:tx>
                  <c:strRef>
                    <c:extLst xmlns:c15="http://schemas.microsoft.com/office/drawing/2012/chart">
                      <c:ext xmlns:c15="http://schemas.microsoft.com/office/drawing/2012/chart" uri="{02D57815-91ED-43cb-92C2-25804820EDAC}">
                        <c15:formulaRef>
                          <c15:sqref>'Kommun, förv &gt; sektor, verks'!$U$5</c15:sqref>
                        </c15:formulaRef>
                      </c:ext>
                    </c:extLst>
                    <c:strCache>
                      <c:ptCount val="1"/>
                      <c:pt idx="0">
                        <c:v>Q4 2021</c:v>
                      </c:pt>
                    </c:strCache>
                  </c:strRef>
                </c:tx>
                <c:spPr>
                  <a:solidFill>
                    <a:schemeClr val="accent4">
                      <a:shade val="43000"/>
                    </a:schemeClr>
                  </a:solidFill>
                  <a:ln>
                    <a:noFill/>
                  </a:ln>
                  <a:effectLst/>
                </c:spPr>
                <c:invertIfNegative val="0"/>
                <c:cat>
                  <c:strRef>
                    <c:extLst>
                      <c:ext xmlns:c15="http://schemas.microsoft.com/office/drawing/2012/chart" uri="{02D57815-91ED-43cb-92C2-25804820EDAC}">
                        <c15:formulaRef>
                          <c15:sqref>'Kommun, förv &gt; sektor, verks'!$B$6:$B$27</c15:sqref>
                        </c15:formulaRef>
                      </c:ext>
                    </c:extLst>
                    <c:strCache>
                      <c:ptCount val="1"/>
                      <c:pt idx="0">
                        <c:v>Måltid och städ</c:v>
                      </c:pt>
                    </c:strCache>
                  </c:strRef>
                </c:cat>
                <c:val>
                  <c:numRef>
                    <c:extLst>
                      <c:ext xmlns:c15="http://schemas.microsoft.com/office/drawing/2012/chart" uri="{02D57815-91ED-43cb-92C2-25804820EDAC}">
                        <c15:formulaRef>
                          <c15:sqref>'Kommun, förv &gt; sektor, verks'!$U$6:$U$27</c15:sqref>
                        </c15:formulaRef>
                      </c:ext>
                    </c:extLst>
                    <c:numCache>
                      <c:formatCode>0.00</c:formatCode>
                      <c:ptCount val="1"/>
                    </c:numCache>
                  </c:numRef>
                </c:val>
                <c:extLst xmlns:c15="http://schemas.microsoft.com/office/drawing/2012/chart">
                  <c:ext xmlns:c16="http://schemas.microsoft.com/office/drawing/2014/chart" uri="{C3380CC4-5D6E-409C-BE32-E72D297353CC}">
                    <c16:uniqueId val="{00000012-CEC8-40D6-813C-22C07827717A}"/>
                  </c:ext>
                </c:extLst>
              </c15:ser>
            </c15:filteredBarSeries>
            <c15:filteredBarSeries>
              <c15:ser>
                <c:idx val="19"/>
                <c:order val="19"/>
                <c:tx>
                  <c:strRef>
                    <c:extLst xmlns:c15="http://schemas.microsoft.com/office/drawing/2012/chart">
                      <c:ext xmlns:c15="http://schemas.microsoft.com/office/drawing/2012/chart" uri="{02D57815-91ED-43cb-92C2-25804820EDAC}">
                        <c15:formulaRef>
                          <c15:sqref>'Kommun, förv &gt; sektor, verks'!$V$5</c15:sqref>
                        </c15:formulaRef>
                      </c:ext>
                    </c:extLst>
                    <c:strCache>
                      <c:ptCount val="1"/>
                      <c:pt idx="0">
                        <c:v>Helår 2021</c:v>
                      </c:pt>
                    </c:strCache>
                  </c:strRef>
                </c:tx>
                <c:spPr>
                  <a:solidFill>
                    <a:schemeClr val="accent4">
                      <a:shade val="36000"/>
                    </a:schemeClr>
                  </a:solidFill>
                  <a:ln>
                    <a:noFill/>
                  </a:ln>
                  <a:effectLst/>
                </c:spPr>
                <c:invertIfNegative val="0"/>
                <c:cat>
                  <c:strRef>
                    <c:extLst>
                      <c:ext xmlns:c15="http://schemas.microsoft.com/office/drawing/2012/chart" uri="{02D57815-91ED-43cb-92C2-25804820EDAC}">
                        <c15:formulaRef>
                          <c15:sqref>'Kommun, förv &gt; sektor, verks'!$B$6:$B$27</c15:sqref>
                        </c15:formulaRef>
                      </c:ext>
                    </c:extLst>
                    <c:strCache>
                      <c:ptCount val="1"/>
                      <c:pt idx="0">
                        <c:v>Måltid och städ</c:v>
                      </c:pt>
                    </c:strCache>
                  </c:strRef>
                </c:cat>
                <c:val>
                  <c:numRef>
                    <c:extLst>
                      <c:ext xmlns:c15="http://schemas.microsoft.com/office/drawing/2012/chart" uri="{02D57815-91ED-43cb-92C2-25804820EDAC}">
                        <c15:formulaRef>
                          <c15:sqref>'Kommun, förv &gt; sektor, verks'!$V$6:$V$27</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13-CEC8-40D6-813C-22C07827717A}"/>
                  </c:ext>
                </c:extLst>
              </c15:ser>
            </c15:filteredBarSeries>
          </c:ext>
        </c:extLst>
      </c:barChart>
      <c:catAx>
        <c:axId val="178038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178039808"/>
        <c:crosses val="autoZero"/>
        <c:auto val="1"/>
        <c:lblAlgn val="ctr"/>
        <c:lblOffset val="100"/>
        <c:noMultiLvlLbl val="0"/>
      </c:catAx>
      <c:valAx>
        <c:axId val="178039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sv-SE" sz="1100"/>
                  <a:t>Sjukfrånvaro %</a:t>
                </a:r>
              </a:p>
            </c:rich>
          </c:tx>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178038272"/>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4">
  <a:schemeClr val="accent4"/>
</cs:colorStyle>
</file>

<file path=ppt/charts/colors4.xml><?xml version="1.0" encoding="utf-8"?>
<cs:colorStyle xmlns:cs="http://schemas.microsoft.com/office/drawing/2012/chartStyle" xmlns:a="http://schemas.openxmlformats.org/drawingml/2006/main" meth="withinLinearReversed" id="24">
  <a:schemeClr val="accent4"/>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Reversed" id="24">
  <a:schemeClr val="accent4"/>
</cs:colorStyle>
</file>

<file path=ppt/charts/colors7.xml><?xml version="1.0" encoding="utf-8"?>
<cs:colorStyle xmlns:cs="http://schemas.microsoft.com/office/drawing/2012/chartStyle" xmlns:a="http://schemas.openxmlformats.org/drawingml/2006/main" meth="withinLinearReversed" id="25">
  <a:schemeClr val="accent5"/>
</cs:colorStyle>
</file>

<file path=ppt/charts/colors8.xml><?xml version="1.0" encoding="utf-8"?>
<cs:colorStyle xmlns:cs="http://schemas.microsoft.com/office/drawing/2012/chartStyle" xmlns:a="http://schemas.openxmlformats.org/drawingml/2006/main" meth="withinLinearReversed" id="24">
  <a:schemeClr val="accent4"/>
</cs:colorStyle>
</file>

<file path=ppt/charts/colors9.xml><?xml version="1.0" encoding="utf-8"?>
<cs:colorStyle xmlns:cs="http://schemas.microsoft.com/office/drawing/2012/chartStyle" xmlns:a="http://schemas.openxmlformats.org/drawingml/2006/main" meth="withinLinearReversed" id="24">
  <a:schemeClr val="accent4"/>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D8A3D1-77C1-4DD0-99FC-8A279C45E4FA}" type="datetimeFigureOut">
              <a:rPr lang="sv-SE" smtClean="0"/>
              <a:t>2021-09-13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A9DFD6-3536-40E0-BB11-26CFE8862C0F}" type="slidenum">
              <a:rPr lang="sv-SE" smtClean="0"/>
              <a:t>‹#›</a:t>
            </a:fld>
            <a:endParaRPr lang="sv-SE"/>
          </a:p>
        </p:txBody>
      </p:sp>
    </p:spTree>
    <p:extLst>
      <p:ext uri="{BB962C8B-B14F-4D97-AF65-F5344CB8AC3E}">
        <p14:creationId xmlns:p14="http://schemas.microsoft.com/office/powerpoint/2010/main" val="3435978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FA9DFD6-3536-40E0-BB11-26CFE8862C0F}" type="slidenum">
              <a:rPr lang="sv-SE" smtClean="0"/>
              <a:t>1</a:t>
            </a:fld>
            <a:endParaRPr lang="sv-SE"/>
          </a:p>
        </p:txBody>
      </p:sp>
    </p:spTree>
    <p:extLst>
      <p:ext uri="{BB962C8B-B14F-4D97-AF65-F5344CB8AC3E}">
        <p14:creationId xmlns:p14="http://schemas.microsoft.com/office/powerpoint/2010/main" val="4213493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Oroande</a:t>
            </a:r>
            <a:r>
              <a:rPr lang="sv-SE" baseline="0" dirty="0" smtClean="0"/>
              <a:t> hög sjukfrånvaro på måltid och städ. Obs att det är en verksamhet som (åtminstone inom måltid) kräver hemgång vid </a:t>
            </a:r>
            <a:r>
              <a:rPr lang="sv-SE" baseline="0" dirty="0" err="1" smtClean="0"/>
              <a:t>coronasymptom</a:t>
            </a:r>
            <a:r>
              <a:rPr lang="sv-SE" baseline="0" dirty="0" smtClean="0"/>
              <a:t>. </a:t>
            </a:r>
            <a:endParaRPr lang="sv-SE" dirty="0"/>
          </a:p>
        </p:txBody>
      </p:sp>
      <p:sp>
        <p:nvSpPr>
          <p:cNvPr id="4" name="Platshållare för bildnummer 3"/>
          <p:cNvSpPr>
            <a:spLocks noGrp="1"/>
          </p:cNvSpPr>
          <p:nvPr>
            <p:ph type="sldNum" sz="quarter" idx="10"/>
          </p:nvPr>
        </p:nvSpPr>
        <p:spPr/>
        <p:txBody>
          <a:bodyPr/>
          <a:lstStyle/>
          <a:p>
            <a:fld id="{DFA9DFD6-3536-40E0-BB11-26CFE8862C0F}" type="slidenum">
              <a:rPr lang="sv-SE" smtClean="0"/>
              <a:t>10</a:t>
            </a:fld>
            <a:endParaRPr lang="sv-SE"/>
          </a:p>
        </p:txBody>
      </p:sp>
    </p:spTree>
    <p:extLst>
      <p:ext uri="{BB962C8B-B14F-4D97-AF65-F5344CB8AC3E}">
        <p14:creationId xmlns:p14="http://schemas.microsoft.com/office/powerpoint/2010/main" val="2146123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Snart dags för tertial</a:t>
            </a:r>
            <a:r>
              <a:rPr lang="sv-SE" baseline="0" dirty="0" smtClean="0"/>
              <a:t> 2/Delårsrapport! Viktigt att inte </a:t>
            </a:r>
            <a:r>
              <a:rPr lang="sv-SE" baseline="0" smtClean="0"/>
              <a:t>jämföra äpplen och päron då.</a:t>
            </a:r>
            <a:endParaRPr lang="sv-SE" dirty="0"/>
          </a:p>
        </p:txBody>
      </p:sp>
      <p:sp>
        <p:nvSpPr>
          <p:cNvPr id="4" name="Platshållare för bildnummer 3"/>
          <p:cNvSpPr>
            <a:spLocks noGrp="1"/>
          </p:cNvSpPr>
          <p:nvPr>
            <p:ph type="sldNum" sz="quarter" idx="10"/>
          </p:nvPr>
        </p:nvSpPr>
        <p:spPr/>
        <p:txBody>
          <a:bodyPr/>
          <a:lstStyle/>
          <a:p>
            <a:fld id="{DFA9DFD6-3536-40E0-BB11-26CFE8862C0F}" type="slidenum">
              <a:rPr lang="sv-SE" smtClean="0"/>
              <a:t>11</a:t>
            </a:fld>
            <a:endParaRPr lang="sv-SE"/>
          </a:p>
        </p:txBody>
      </p:sp>
    </p:spTree>
    <p:extLst>
      <p:ext uri="{BB962C8B-B14F-4D97-AF65-F5344CB8AC3E}">
        <p14:creationId xmlns:p14="http://schemas.microsoft.com/office/powerpoint/2010/main" val="1909343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FA9DFD6-3536-40E0-BB11-26CFE8862C0F}" type="slidenum">
              <a:rPr lang="sv-SE" smtClean="0"/>
              <a:t>12</a:t>
            </a:fld>
            <a:endParaRPr lang="sv-SE"/>
          </a:p>
        </p:txBody>
      </p:sp>
    </p:spTree>
    <p:extLst>
      <p:ext uri="{BB962C8B-B14F-4D97-AF65-F5344CB8AC3E}">
        <p14:creationId xmlns:p14="http://schemas.microsoft.com/office/powerpoint/2010/main" val="3326084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smtClean="0">
                <a:solidFill>
                  <a:schemeClr val="tx1"/>
                </a:solidFill>
              </a:rPr>
              <a:t>Sjukstatistik uppdelad per sektor, verksamhet, enhet </a:t>
            </a:r>
            <a:r>
              <a:rPr lang="sv-SE" dirty="0" err="1" smtClean="0">
                <a:solidFill>
                  <a:schemeClr val="tx1"/>
                </a:solidFill>
              </a:rPr>
              <a:t>etc</a:t>
            </a:r>
            <a:r>
              <a:rPr lang="sv-SE" dirty="0" smtClean="0">
                <a:solidFill>
                  <a:schemeClr val="tx1"/>
                </a:solidFill>
              </a:rPr>
              <a:t> bygger på information om vilken arbetsplats medarbetare tillhör.</a:t>
            </a:r>
          </a:p>
          <a:p>
            <a:pPr marL="0" indent="0">
              <a:buNone/>
            </a:pPr>
            <a:endParaRPr lang="sv-SE" dirty="0" smtClean="0">
              <a:solidFill>
                <a:schemeClr val="tx1"/>
              </a:solidFill>
            </a:endParaRPr>
          </a:p>
          <a:p>
            <a:pPr marL="0" indent="0">
              <a:buNone/>
            </a:pPr>
            <a:r>
              <a:rPr lang="sv-SE" dirty="0" smtClean="0">
                <a:solidFill>
                  <a:schemeClr val="tx1"/>
                </a:solidFill>
              </a:rPr>
              <a:t>När vi delar upp sjukstatistiken per nämnd ”följer vi pengarna”, alltså var lönen kommer ifrån. Överensstämmer inte alltid med vilken arbetsplats medarbetaren tillhör. </a:t>
            </a:r>
          </a:p>
          <a:p>
            <a:endParaRPr lang="sv-SE" dirty="0" smtClean="0"/>
          </a:p>
          <a:p>
            <a:r>
              <a:rPr lang="sv-SE" dirty="0" smtClean="0"/>
              <a:t>Exempel</a:t>
            </a:r>
            <a:r>
              <a:rPr lang="sv-SE" baseline="0" dirty="0" smtClean="0"/>
              <a:t> 1: </a:t>
            </a:r>
            <a:r>
              <a:rPr lang="sv-SE" dirty="0" smtClean="0"/>
              <a:t>de</a:t>
            </a:r>
            <a:r>
              <a:rPr lang="sv-SE" baseline="0" dirty="0" smtClean="0"/>
              <a:t> flesta timvikarier tillhör inte en arbetsplats utan ligger på en egen gren utanför det vanliga organisationsträdet. De ingår i kommunens totala sjukstatistik, men syns inte alltid i </a:t>
            </a:r>
            <a:r>
              <a:rPr lang="sv-SE" baseline="0" dirty="0" err="1" smtClean="0"/>
              <a:t>sektorsstatistik</a:t>
            </a:r>
            <a:r>
              <a:rPr lang="sv-SE" baseline="0" dirty="0" smtClean="0"/>
              <a:t>. </a:t>
            </a:r>
          </a:p>
          <a:p>
            <a:endParaRPr lang="sv-SE" baseline="0" dirty="0" smtClean="0"/>
          </a:p>
          <a:p>
            <a:r>
              <a:rPr lang="sv-SE" baseline="0" dirty="0" smtClean="0"/>
              <a:t>Exempel 2: en del medarbetares lön är uppdelad på flera ställen med hjälp av bland annat ansvarskoder. När vi tar ut nämnstatistik använder vi ansvarskoder för att veta vem som tillhör vad och då kan medarbetarens timmar bli fördelade på flera nämnder. </a:t>
            </a:r>
            <a:endParaRPr lang="sv-SE" dirty="0"/>
          </a:p>
        </p:txBody>
      </p:sp>
      <p:sp>
        <p:nvSpPr>
          <p:cNvPr id="4" name="Platshållare för bildnummer 3"/>
          <p:cNvSpPr>
            <a:spLocks noGrp="1"/>
          </p:cNvSpPr>
          <p:nvPr>
            <p:ph type="sldNum" sz="quarter" idx="10"/>
          </p:nvPr>
        </p:nvSpPr>
        <p:spPr/>
        <p:txBody>
          <a:bodyPr/>
          <a:lstStyle/>
          <a:p>
            <a:fld id="{DFA9DFD6-3536-40E0-BB11-26CFE8862C0F}" type="slidenum">
              <a:rPr lang="sv-SE" smtClean="0"/>
              <a:t>13</a:t>
            </a:fld>
            <a:endParaRPr lang="sv-SE"/>
          </a:p>
        </p:txBody>
      </p:sp>
    </p:spTree>
    <p:extLst>
      <p:ext uri="{BB962C8B-B14F-4D97-AF65-F5344CB8AC3E}">
        <p14:creationId xmlns:p14="http://schemas.microsoft.com/office/powerpoint/2010/main" val="3290913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Kvartal 3 2019 har en streckad</a:t>
            </a:r>
            <a:r>
              <a:rPr lang="sv-SE" baseline="0" dirty="0" smtClean="0"/>
              <a:t> linje runt stapeln. Det beror på att </a:t>
            </a:r>
            <a:r>
              <a:rPr lang="sv-SE" baseline="0" dirty="0" err="1" smtClean="0"/>
              <a:t>datan</a:t>
            </a:r>
            <a:r>
              <a:rPr lang="sv-SE" baseline="0" dirty="0" smtClean="0"/>
              <a:t> egentligen är lånad från kvartal 3 2018. På grund av bytet av personalsystem kunde vi inte räkna fram statistik för kvartal 3 2019. Inte värt att fästa nån vikt på nu när vi tittar på första kvartalet, men bra att veta om nån frågar. </a:t>
            </a:r>
          </a:p>
        </p:txBody>
      </p:sp>
      <p:sp>
        <p:nvSpPr>
          <p:cNvPr id="4" name="Platshållare för bildnummer 3"/>
          <p:cNvSpPr>
            <a:spLocks noGrp="1"/>
          </p:cNvSpPr>
          <p:nvPr>
            <p:ph type="sldNum" sz="quarter" idx="10"/>
          </p:nvPr>
        </p:nvSpPr>
        <p:spPr/>
        <p:txBody>
          <a:bodyPr/>
          <a:lstStyle/>
          <a:p>
            <a:fld id="{DFA9DFD6-3536-40E0-BB11-26CFE8862C0F}" type="slidenum">
              <a:rPr lang="sv-SE" smtClean="0"/>
              <a:t>2</a:t>
            </a:fld>
            <a:endParaRPr lang="sv-SE"/>
          </a:p>
        </p:txBody>
      </p:sp>
    </p:spTree>
    <p:extLst>
      <p:ext uri="{BB962C8B-B14F-4D97-AF65-F5344CB8AC3E}">
        <p14:creationId xmlns:p14="http://schemas.microsoft.com/office/powerpoint/2010/main" val="4265361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”Vad visar de här staplarna?”</a:t>
            </a:r>
          </a:p>
          <a:p>
            <a:endParaRPr lang="sv-SE" dirty="0" smtClean="0"/>
          </a:p>
          <a:p>
            <a:r>
              <a:rPr lang="sv-SE" dirty="0" smtClean="0"/>
              <a:t>Synliggör att det kan variera stort INO</a:t>
            </a:r>
            <a:r>
              <a:rPr lang="sv-SE" baseline="0" dirty="0" smtClean="0"/>
              <a:t>M ett kvartal</a:t>
            </a:r>
          </a:p>
          <a:p>
            <a:r>
              <a:rPr lang="sv-SE" baseline="0" dirty="0" smtClean="0"/>
              <a:t>Diagrammet exporterat ur </a:t>
            </a:r>
            <a:r>
              <a:rPr lang="sv-SE" baseline="0" dirty="0" err="1" smtClean="0"/>
              <a:t>Stratsys</a:t>
            </a:r>
            <a:r>
              <a:rPr lang="sv-SE" baseline="0" dirty="0" smtClean="0"/>
              <a:t> där jag rapporterar kommunens totala sjukfrånvaro månadsvis som nyckeltal</a:t>
            </a:r>
          </a:p>
          <a:p>
            <a:endParaRPr lang="sv-SE" baseline="0" dirty="0" smtClean="0"/>
          </a:p>
          <a:p>
            <a:r>
              <a:rPr lang="sv-SE" baseline="0" dirty="0" smtClean="0"/>
              <a:t>Jämfört med 2020 är det april och juni som sticker ut. April är lägre men juni högre än 2020.</a:t>
            </a:r>
          </a:p>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DFA9DFD6-3536-40E0-BB11-26CFE8862C0F}" type="slidenum">
              <a:rPr lang="sv-SE" smtClean="0"/>
              <a:t>3</a:t>
            </a:fld>
            <a:endParaRPr lang="sv-SE"/>
          </a:p>
        </p:txBody>
      </p:sp>
    </p:spTree>
    <p:extLst>
      <p:ext uri="{BB962C8B-B14F-4D97-AF65-F5344CB8AC3E}">
        <p14:creationId xmlns:p14="http://schemas.microsoft.com/office/powerpoint/2010/main" val="1778518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Bildning har högre sjukfrånvaro i Q2 2021</a:t>
            </a:r>
            <a:r>
              <a:rPr lang="sv-SE" baseline="0" dirty="0" smtClean="0"/>
              <a:t> än i Q1 2021. Q2 2021 ligger dock fortfarande på ungefär samma nivå som Q2 2020. </a:t>
            </a:r>
          </a:p>
          <a:p>
            <a:r>
              <a:rPr lang="sv-SE" baseline="0" dirty="0" smtClean="0"/>
              <a:t>Omsorg ligger lägre i Q2 än i Q3 och även lägre jämfört med Q2 2020.</a:t>
            </a:r>
          </a:p>
          <a:p>
            <a:endParaRPr lang="sv-SE" dirty="0"/>
          </a:p>
        </p:txBody>
      </p:sp>
      <p:sp>
        <p:nvSpPr>
          <p:cNvPr id="4" name="Platshållare för bildnummer 3"/>
          <p:cNvSpPr>
            <a:spLocks noGrp="1"/>
          </p:cNvSpPr>
          <p:nvPr>
            <p:ph type="sldNum" sz="quarter" idx="10"/>
          </p:nvPr>
        </p:nvSpPr>
        <p:spPr/>
        <p:txBody>
          <a:bodyPr/>
          <a:lstStyle/>
          <a:p>
            <a:fld id="{DFA9DFD6-3536-40E0-BB11-26CFE8862C0F}" type="slidenum">
              <a:rPr lang="sv-SE" smtClean="0"/>
              <a:t>4</a:t>
            </a:fld>
            <a:endParaRPr lang="sv-SE"/>
          </a:p>
        </p:txBody>
      </p:sp>
    </p:spTree>
    <p:extLst>
      <p:ext uri="{BB962C8B-B14F-4D97-AF65-F5344CB8AC3E}">
        <p14:creationId xmlns:p14="http://schemas.microsoft.com/office/powerpoint/2010/main" val="3874689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Att AME ingår i samma</a:t>
            </a:r>
            <a:r>
              <a:rPr lang="sv-SE" baseline="0" dirty="0" smtClean="0"/>
              <a:t> verksamhet som gymnasieskolan/Vuxenutbildningen kan ha bidragit till höjd sjukfrånvaro. Handledare kan inte arbeta hemifrån vid </a:t>
            </a:r>
            <a:r>
              <a:rPr lang="sv-SE" baseline="0" dirty="0" err="1" smtClean="0"/>
              <a:t>covidsymtom</a:t>
            </a:r>
            <a:r>
              <a:rPr lang="sv-SE" baseline="0" dirty="0" smtClean="0"/>
              <a:t> till exempel. </a:t>
            </a:r>
          </a:p>
          <a:p>
            <a:endParaRPr lang="sv-SE" baseline="0" dirty="0" smtClean="0"/>
          </a:p>
          <a:p>
            <a:r>
              <a:rPr lang="sv-SE" baseline="0" dirty="0" smtClean="0"/>
              <a:t>Fritidshem ingår från 2021 i samma verksamhet som grundskolan. Kan det bidra till höjd sjukfrånvaro där? Fritids har tidigare legat lite högre än grundskolan.</a:t>
            </a:r>
            <a:endParaRPr lang="sv-SE" dirty="0"/>
          </a:p>
        </p:txBody>
      </p:sp>
      <p:sp>
        <p:nvSpPr>
          <p:cNvPr id="4" name="Platshållare för bildnummer 3"/>
          <p:cNvSpPr>
            <a:spLocks noGrp="1"/>
          </p:cNvSpPr>
          <p:nvPr>
            <p:ph type="sldNum" sz="quarter" idx="10"/>
          </p:nvPr>
        </p:nvSpPr>
        <p:spPr/>
        <p:txBody>
          <a:bodyPr/>
          <a:lstStyle/>
          <a:p>
            <a:fld id="{DFA9DFD6-3536-40E0-BB11-26CFE8862C0F}" type="slidenum">
              <a:rPr lang="sv-SE" smtClean="0"/>
              <a:t>5</a:t>
            </a:fld>
            <a:endParaRPr lang="sv-SE"/>
          </a:p>
        </p:txBody>
      </p:sp>
    </p:spTree>
    <p:extLst>
      <p:ext uri="{BB962C8B-B14F-4D97-AF65-F5344CB8AC3E}">
        <p14:creationId xmlns:p14="http://schemas.microsoft.com/office/powerpoint/2010/main" val="3127647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På grund av att vi bytte personalsystem 2019 har vi inte sjukstatistik uppdelat per kvartal på verksamhetsnivå. Även omorganisationer inom vård och omsorg försvårade att få fram denna data. </a:t>
            </a:r>
          </a:p>
          <a:p>
            <a:endParaRPr lang="sv-SE" baseline="0" dirty="0" smtClean="0"/>
          </a:p>
          <a:p>
            <a:r>
              <a:rPr lang="sv-SE" baseline="0" dirty="0" smtClean="0"/>
              <a:t>Samma problem som föregående bild!</a:t>
            </a:r>
          </a:p>
          <a:p>
            <a:endParaRPr lang="sv-SE" baseline="0" dirty="0" smtClean="0"/>
          </a:p>
        </p:txBody>
      </p:sp>
      <p:sp>
        <p:nvSpPr>
          <p:cNvPr id="4" name="Platshållare för bildnummer 3"/>
          <p:cNvSpPr>
            <a:spLocks noGrp="1"/>
          </p:cNvSpPr>
          <p:nvPr>
            <p:ph type="sldNum" sz="quarter" idx="10"/>
          </p:nvPr>
        </p:nvSpPr>
        <p:spPr/>
        <p:txBody>
          <a:bodyPr/>
          <a:lstStyle/>
          <a:p>
            <a:fld id="{DFA9DFD6-3536-40E0-BB11-26CFE8862C0F}" type="slidenum">
              <a:rPr lang="sv-SE" smtClean="0"/>
              <a:t>6</a:t>
            </a:fld>
            <a:endParaRPr lang="sv-SE"/>
          </a:p>
        </p:txBody>
      </p:sp>
    </p:spTree>
    <p:extLst>
      <p:ext uri="{BB962C8B-B14F-4D97-AF65-F5344CB8AC3E}">
        <p14:creationId xmlns:p14="http://schemas.microsoft.com/office/powerpoint/2010/main" val="1744687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solidFill>
                  <a:srgbClr val="FF0000"/>
                </a:solidFill>
              </a:rPr>
              <a:t>PROMPLEM: Här kunde jag tyvärr inte uppdatera i diagrammet som jag gjort tidigare men den röda stolpen ska beskriva 02 2021. (Vet att jag fick denna bild av dig medan de innan är Annelis bilder där jag kan redigera genom design </a:t>
            </a:r>
            <a:r>
              <a:rPr lang="sv-SE" baseline="0" dirty="0" smtClean="0">
                <a:solidFill>
                  <a:srgbClr val="FF0000"/>
                </a:solidFill>
                <a:sym typeface="Wingdings" panose="05000000000000000000" pitchFamily="2" charset="2"/>
              </a:rPr>
              <a:t> redigera data</a:t>
            </a:r>
            <a:r>
              <a:rPr lang="sv-SE" baseline="0" dirty="0" smtClean="0">
                <a:solidFill>
                  <a:srgbClr val="FF0000"/>
                </a:solidFill>
              </a:rPr>
              <a:t>)</a:t>
            </a:r>
          </a:p>
        </p:txBody>
      </p:sp>
      <p:sp>
        <p:nvSpPr>
          <p:cNvPr id="4" name="Platshållare för bildnummer 3"/>
          <p:cNvSpPr>
            <a:spLocks noGrp="1"/>
          </p:cNvSpPr>
          <p:nvPr>
            <p:ph type="sldNum" sz="quarter" idx="10"/>
          </p:nvPr>
        </p:nvSpPr>
        <p:spPr/>
        <p:txBody>
          <a:bodyPr/>
          <a:lstStyle/>
          <a:p>
            <a:fld id="{DFA9DFD6-3536-40E0-BB11-26CFE8862C0F}" type="slidenum">
              <a:rPr lang="sv-SE" smtClean="0"/>
              <a:t>7</a:t>
            </a:fld>
            <a:endParaRPr lang="sv-SE"/>
          </a:p>
        </p:txBody>
      </p:sp>
    </p:spTree>
    <p:extLst>
      <p:ext uri="{BB962C8B-B14F-4D97-AF65-F5344CB8AC3E}">
        <p14:creationId xmlns:p14="http://schemas.microsoft.com/office/powerpoint/2010/main" val="3605883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FA9DFD6-3536-40E0-BB11-26CFE8862C0F}" type="slidenum">
              <a:rPr lang="sv-SE" smtClean="0"/>
              <a:t>8</a:t>
            </a:fld>
            <a:endParaRPr lang="sv-SE"/>
          </a:p>
        </p:txBody>
      </p:sp>
    </p:spTree>
    <p:extLst>
      <p:ext uri="{BB962C8B-B14F-4D97-AF65-F5344CB8AC3E}">
        <p14:creationId xmlns:p14="http://schemas.microsoft.com/office/powerpoint/2010/main" val="2856190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Obs! Det finns ytterligare verksamheter inom samhälle som inte är sorterad under attraktivitet respektive växande</a:t>
            </a:r>
          </a:p>
          <a:p>
            <a:endParaRPr lang="sv-SE" dirty="0"/>
          </a:p>
        </p:txBody>
      </p:sp>
      <p:sp>
        <p:nvSpPr>
          <p:cNvPr id="4" name="Platshållare för bildnummer 3"/>
          <p:cNvSpPr>
            <a:spLocks noGrp="1"/>
          </p:cNvSpPr>
          <p:nvPr>
            <p:ph type="sldNum" sz="quarter" idx="10"/>
          </p:nvPr>
        </p:nvSpPr>
        <p:spPr/>
        <p:txBody>
          <a:bodyPr/>
          <a:lstStyle/>
          <a:p>
            <a:fld id="{DFA9DFD6-3536-40E0-BB11-26CFE8862C0F}" type="slidenum">
              <a:rPr lang="sv-SE" smtClean="0"/>
              <a:t>9</a:t>
            </a:fld>
            <a:endParaRPr lang="sv-SE"/>
          </a:p>
        </p:txBody>
      </p:sp>
    </p:spTree>
    <p:extLst>
      <p:ext uri="{BB962C8B-B14F-4D97-AF65-F5344CB8AC3E}">
        <p14:creationId xmlns:p14="http://schemas.microsoft.com/office/powerpoint/2010/main" val="35341853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ej bild">
    <p:spTree>
      <p:nvGrpSpPr>
        <p:cNvPr id="1" name=""/>
        <p:cNvGrpSpPr/>
        <p:nvPr/>
      </p:nvGrpSpPr>
      <p:grpSpPr>
        <a:xfrm>
          <a:off x="0" y="0"/>
          <a:ext cx="0" cy="0"/>
          <a:chOff x="0" y="0"/>
          <a:chExt cx="0" cy="0"/>
        </a:xfrm>
      </p:grpSpPr>
      <p:sp>
        <p:nvSpPr>
          <p:cNvPr id="9" name="Platshållare för text 8"/>
          <p:cNvSpPr>
            <a:spLocks noGrp="1"/>
          </p:cNvSpPr>
          <p:nvPr>
            <p:ph type="body" sz="quarter" idx="11" hasCustomPrompt="1"/>
          </p:nvPr>
        </p:nvSpPr>
        <p:spPr>
          <a:xfrm>
            <a:off x="0" y="2533120"/>
            <a:ext cx="9144000" cy="348854"/>
          </a:xfrm>
          <a:prstGeom prst="rect">
            <a:avLst/>
          </a:prstGeom>
        </p:spPr>
        <p:txBody>
          <a:bodyPr vert="horz"/>
          <a:lstStyle>
            <a:lvl1pPr marL="0" indent="0" algn="ctr">
              <a:buNone/>
              <a:defRPr sz="1600" spc="500" baseline="0">
                <a:latin typeface="Arial"/>
                <a:cs typeface="Arial"/>
              </a:defRPr>
            </a:lvl1pPr>
          </a:lstStyle>
          <a:p>
            <a:pPr lvl="0"/>
            <a:r>
              <a:rPr lang="sv-SE" dirty="0" smtClean="0"/>
              <a:t>ARIAL 16PT</a:t>
            </a:r>
            <a:endParaRPr lang="sv-SE" dirty="0"/>
          </a:p>
        </p:txBody>
      </p:sp>
      <p:sp>
        <p:nvSpPr>
          <p:cNvPr id="12" name="Platshållare för text 10"/>
          <p:cNvSpPr>
            <a:spLocks noGrp="1"/>
          </p:cNvSpPr>
          <p:nvPr>
            <p:ph type="body" sz="quarter" idx="12" hasCustomPrompt="1"/>
          </p:nvPr>
        </p:nvSpPr>
        <p:spPr>
          <a:xfrm>
            <a:off x="0" y="1652737"/>
            <a:ext cx="9144000" cy="673183"/>
          </a:xfrm>
          <a:prstGeom prst="rect">
            <a:avLst/>
          </a:prstGeom>
        </p:spPr>
        <p:txBody>
          <a:bodyPr vert="horz"/>
          <a:lstStyle>
            <a:lvl1pPr marL="0" indent="0" algn="ctr">
              <a:buNone/>
              <a:defRPr sz="5200" baseline="0">
                <a:latin typeface="Arial"/>
                <a:cs typeface="Arial"/>
              </a:defRPr>
            </a:lvl1pPr>
          </a:lstStyle>
          <a:p>
            <a:pPr lvl="0"/>
            <a:r>
              <a:rPr lang="sv-SE" dirty="0" smtClean="0"/>
              <a:t>Rubrik Arial 52pt</a:t>
            </a:r>
            <a:endParaRPr lang="sv-SE" dirty="0"/>
          </a:p>
        </p:txBody>
      </p:sp>
      <p:pic>
        <p:nvPicPr>
          <p:cNvPr id="7" name="Bildobjekt 6"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19" y="201047"/>
            <a:ext cx="8693355" cy="136470"/>
          </a:xfrm>
          <a:prstGeom prst="rect">
            <a:avLst/>
          </a:prstGeom>
        </p:spPr>
      </p:pic>
      <p:pic>
        <p:nvPicPr>
          <p:cNvPr id="8" name="Bildobjekt 7" descr="ÖSTK_våg_stående_PPT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9419" y="3631587"/>
            <a:ext cx="8693355" cy="1511913"/>
          </a:xfrm>
          <a:prstGeom prst="rect">
            <a:avLst/>
          </a:prstGeom>
        </p:spPr>
      </p:pic>
      <p:sp>
        <p:nvSpPr>
          <p:cNvPr id="2" name="Rektangel 1"/>
          <p:cNvSpPr/>
          <p:nvPr userDrawn="1"/>
        </p:nvSpPr>
        <p:spPr>
          <a:xfrm>
            <a:off x="0" y="4912235"/>
            <a:ext cx="9144000" cy="2312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16497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sida med bård + våg">
    <p:spTree>
      <p:nvGrpSpPr>
        <p:cNvPr id="1" name=""/>
        <p:cNvGrpSpPr/>
        <p:nvPr/>
      </p:nvGrpSpPr>
      <p:grpSpPr>
        <a:xfrm>
          <a:off x="0" y="0"/>
          <a:ext cx="0" cy="0"/>
          <a:chOff x="0" y="0"/>
          <a:chExt cx="0" cy="0"/>
        </a:xfrm>
      </p:grpSpPr>
      <p:sp>
        <p:nvSpPr>
          <p:cNvPr id="2" name="textruta 1"/>
          <p:cNvSpPr txBox="1"/>
          <p:nvPr userDrawn="1"/>
        </p:nvSpPr>
        <p:spPr>
          <a:xfrm>
            <a:off x="2466690" y="334276"/>
            <a:ext cx="184666" cy="369332"/>
          </a:xfrm>
          <a:prstGeom prst="rect">
            <a:avLst/>
          </a:prstGeom>
          <a:noFill/>
        </p:spPr>
        <p:txBody>
          <a:bodyPr wrap="none" rtlCol="0">
            <a:spAutoFit/>
          </a:bodyPr>
          <a:lstStyle/>
          <a:p>
            <a:endParaRPr lang="sv-SE" dirty="0"/>
          </a:p>
        </p:txBody>
      </p:sp>
      <p:sp>
        <p:nvSpPr>
          <p:cNvPr id="8" name="textruta 7"/>
          <p:cNvSpPr txBox="1"/>
          <p:nvPr userDrawn="1"/>
        </p:nvSpPr>
        <p:spPr>
          <a:xfrm>
            <a:off x="2466690" y="334276"/>
            <a:ext cx="184666" cy="369332"/>
          </a:xfrm>
          <a:prstGeom prst="rect">
            <a:avLst/>
          </a:prstGeom>
          <a:noFill/>
        </p:spPr>
        <p:txBody>
          <a:bodyPr wrap="none" rtlCol="0">
            <a:spAutoFit/>
          </a:bodyPr>
          <a:lstStyle/>
          <a:p>
            <a:endParaRPr lang="sv-SE" dirty="0"/>
          </a:p>
        </p:txBody>
      </p:sp>
      <p:pic>
        <p:nvPicPr>
          <p:cNvPr id="7" name="Bildobjekt 6"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19" y="201047"/>
            <a:ext cx="8693355" cy="136470"/>
          </a:xfrm>
          <a:prstGeom prst="rect">
            <a:avLst/>
          </a:prstGeom>
        </p:spPr>
      </p:pic>
      <p:pic>
        <p:nvPicPr>
          <p:cNvPr id="17" name="Bildobjekt 16" descr="ÖSTK_våg_liggande_PPT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9" name="Platshållare för text 7"/>
          <p:cNvSpPr>
            <a:spLocks noGrp="1"/>
          </p:cNvSpPr>
          <p:nvPr>
            <p:ph type="body" sz="quarter" idx="14" hasCustomPrompt="1"/>
          </p:nvPr>
        </p:nvSpPr>
        <p:spPr>
          <a:xfrm>
            <a:off x="544901" y="452704"/>
            <a:ext cx="642780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0" name="Platshållare för text 10"/>
          <p:cNvSpPr>
            <a:spLocks noGrp="1"/>
          </p:cNvSpPr>
          <p:nvPr>
            <p:ph type="body" sz="quarter" idx="15" hasCustomPrompt="1"/>
          </p:nvPr>
        </p:nvSpPr>
        <p:spPr>
          <a:xfrm>
            <a:off x="520808" y="710362"/>
            <a:ext cx="6451902"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sp>
        <p:nvSpPr>
          <p:cNvPr id="13" name="Platshållare för text 10"/>
          <p:cNvSpPr>
            <a:spLocks noGrp="1"/>
          </p:cNvSpPr>
          <p:nvPr>
            <p:ph type="body" sz="quarter" idx="17" hasCustomPrompt="1"/>
          </p:nvPr>
        </p:nvSpPr>
        <p:spPr>
          <a:xfrm>
            <a:off x="536709" y="1573161"/>
            <a:ext cx="6436001" cy="2204065"/>
          </a:xfrm>
          <a:prstGeom prst="rect">
            <a:avLst/>
          </a:prstGeom>
        </p:spPr>
        <p:txBody>
          <a:bodyPr vert="horz"/>
          <a:lstStyle>
            <a:lvl1pPr marL="0" indent="0" algn="l">
              <a:buNone/>
              <a:defRPr sz="1800" baseline="0">
                <a:latin typeface="Arial"/>
                <a:cs typeface="Arial"/>
              </a:defRPr>
            </a:lvl1pPr>
          </a:lstStyle>
          <a:p>
            <a:pPr lvl="0"/>
            <a:r>
              <a:rPr lang="sv-SE" dirty="0" smtClean="0"/>
              <a:t>Arial 18pt brödtext</a:t>
            </a:r>
            <a:endParaRPr lang="sv-SE" dirty="0"/>
          </a:p>
        </p:txBody>
      </p:sp>
    </p:spTree>
    <p:extLst>
      <p:ext uri="{BB962C8B-B14F-4D97-AF65-F5344CB8AC3E}">
        <p14:creationId xmlns:p14="http://schemas.microsoft.com/office/powerpoint/2010/main" val="1603243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nktlista med bård + våg">
    <p:spTree>
      <p:nvGrpSpPr>
        <p:cNvPr id="1" name=""/>
        <p:cNvGrpSpPr/>
        <p:nvPr/>
      </p:nvGrpSpPr>
      <p:grpSpPr>
        <a:xfrm>
          <a:off x="0" y="0"/>
          <a:ext cx="0" cy="0"/>
          <a:chOff x="0" y="0"/>
          <a:chExt cx="0" cy="0"/>
        </a:xfrm>
      </p:grpSpPr>
      <p:sp>
        <p:nvSpPr>
          <p:cNvPr id="2" name="textruta 1"/>
          <p:cNvSpPr txBox="1"/>
          <p:nvPr userDrawn="1"/>
        </p:nvSpPr>
        <p:spPr>
          <a:xfrm>
            <a:off x="2466690" y="334276"/>
            <a:ext cx="184666" cy="369332"/>
          </a:xfrm>
          <a:prstGeom prst="rect">
            <a:avLst/>
          </a:prstGeom>
          <a:noFill/>
        </p:spPr>
        <p:txBody>
          <a:bodyPr wrap="none" rtlCol="0">
            <a:spAutoFit/>
          </a:bodyPr>
          <a:lstStyle/>
          <a:p>
            <a:endParaRPr lang="sv-SE" dirty="0"/>
          </a:p>
        </p:txBody>
      </p:sp>
      <p:sp>
        <p:nvSpPr>
          <p:cNvPr id="8" name="textruta 7"/>
          <p:cNvSpPr txBox="1"/>
          <p:nvPr userDrawn="1"/>
        </p:nvSpPr>
        <p:spPr>
          <a:xfrm>
            <a:off x="2466690" y="334276"/>
            <a:ext cx="184666" cy="369332"/>
          </a:xfrm>
          <a:prstGeom prst="rect">
            <a:avLst/>
          </a:prstGeom>
          <a:noFill/>
        </p:spPr>
        <p:txBody>
          <a:bodyPr wrap="none" rtlCol="0">
            <a:spAutoFit/>
          </a:bodyPr>
          <a:lstStyle/>
          <a:p>
            <a:endParaRPr lang="sv-SE" dirty="0"/>
          </a:p>
        </p:txBody>
      </p:sp>
      <p:pic>
        <p:nvPicPr>
          <p:cNvPr id="7" name="Bildobjekt 6"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19" y="201047"/>
            <a:ext cx="8693355" cy="136470"/>
          </a:xfrm>
          <a:prstGeom prst="rect">
            <a:avLst/>
          </a:prstGeom>
        </p:spPr>
      </p:pic>
      <p:pic>
        <p:nvPicPr>
          <p:cNvPr id="17" name="Bildobjekt 16" descr="ÖSTK_våg_liggande_PPT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9" name="Platshållare för text 7"/>
          <p:cNvSpPr>
            <a:spLocks noGrp="1"/>
          </p:cNvSpPr>
          <p:nvPr>
            <p:ph type="body" sz="quarter" idx="14" hasCustomPrompt="1"/>
          </p:nvPr>
        </p:nvSpPr>
        <p:spPr>
          <a:xfrm>
            <a:off x="544901" y="452704"/>
            <a:ext cx="642780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0" name="Platshållare för text 10"/>
          <p:cNvSpPr>
            <a:spLocks noGrp="1"/>
          </p:cNvSpPr>
          <p:nvPr>
            <p:ph type="body" sz="quarter" idx="15" hasCustomPrompt="1"/>
          </p:nvPr>
        </p:nvSpPr>
        <p:spPr>
          <a:xfrm>
            <a:off x="520808" y="710362"/>
            <a:ext cx="6451902"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sp>
        <p:nvSpPr>
          <p:cNvPr id="11" name="Platshållare för text 5"/>
          <p:cNvSpPr>
            <a:spLocks noGrp="1"/>
          </p:cNvSpPr>
          <p:nvPr>
            <p:ph type="body" sz="quarter" idx="18" hasCustomPrompt="1"/>
          </p:nvPr>
        </p:nvSpPr>
        <p:spPr>
          <a:xfrm>
            <a:off x="520808" y="1573161"/>
            <a:ext cx="6451901" cy="2204064"/>
          </a:xfrm>
          <a:prstGeom prst="rect">
            <a:avLst/>
          </a:prstGeom>
        </p:spPr>
        <p:txBody>
          <a:bodyPr vert="horz"/>
          <a:lstStyle>
            <a:lvl1pPr>
              <a:lnSpc>
                <a:spcPct val="120000"/>
              </a:lnSpc>
              <a:buSzPct val="70000"/>
              <a:defRPr sz="1800" baseline="0">
                <a:solidFill>
                  <a:schemeClr val="bg1">
                    <a:lumMod val="50000"/>
                  </a:schemeClr>
                </a:solidFill>
              </a:defRPr>
            </a:lvl1pPr>
          </a:lstStyle>
          <a:p>
            <a:pPr lvl="0"/>
            <a:r>
              <a:rPr lang="sv-SE" dirty="0" smtClean="0"/>
              <a:t>Arial 18pt punktlista</a:t>
            </a:r>
          </a:p>
          <a:p>
            <a:pPr lvl="0"/>
            <a:r>
              <a:rPr lang="sv-SE" dirty="0" smtClean="0"/>
              <a:t>Arial 18pt punktlista</a:t>
            </a:r>
          </a:p>
          <a:p>
            <a:pPr lvl="0"/>
            <a:r>
              <a:rPr lang="sv-SE" dirty="0" smtClean="0"/>
              <a:t>Arial 18pt punktlista</a:t>
            </a:r>
            <a:endParaRPr lang="sv-SE" dirty="0"/>
          </a:p>
        </p:txBody>
      </p:sp>
    </p:spTree>
    <p:extLst>
      <p:ext uri="{BB962C8B-B14F-4D97-AF65-F5344CB8AC3E}">
        <p14:creationId xmlns:p14="http://schemas.microsoft.com/office/powerpoint/2010/main" val="5358780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sida bild">
    <p:spTree>
      <p:nvGrpSpPr>
        <p:cNvPr id="1" name=""/>
        <p:cNvGrpSpPr/>
        <p:nvPr/>
      </p:nvGrpSpPr>
      <p:grpSpPr>
        <a:xfrm>
          <a:off x="0" y="0"/>
          <a:ext cx="0" cy="0"/>
          <a:chOff x="0" y="0"/>
          <a:chExt cx="0" cy="0"/>
        </a:xfrm>
      </p:grpSpPr>
      <p:sp>
        <p:nvSpPr>
          <p:cNvPr id="4" name="Platshållare för bild 3"/>
          <p:cNvSpPr>
            <a:spLocks noGrp="1"/>
          </p:cNvSpPr>
          <p:nvPr>
            <p:ph type="pic" sz="quarter" idx="10"/>
          </p:nvPr>
        </p:nvSpPr>
        <p:spPr>
          <a:xfrm>
            <a:off x="229419" y="221226"/>
            <a:ext cx="8693354" cy="1369458"/>
          </a:xfrm>
          <a:prstGeom prst="rect">
            <a:avLst/>
          </a:prstGeom>
        </p:spPr>
        <p:txBody>
          <a:bodyPr vert="horz"/>
          <a:lstStyle>
            <a:lvl1pPr marL="0" indent="0" algn="ctr">
              <a:buNone/>
              <a:defRPr sz="1600" i="1">
                <a:solidFill>
                  <a:schemeClr val="bg1">
                    <a:lumMod val="65000"/>
                  </a:schemeClr>
                </a:solidFill>
              </a:defRPr>
            </a:lvl1pPr>
          </a:lstStyle>
          <a:p>
            <a:r>
              <a:rPr lang="sv-SE" smtClean="0"/>
              <a:t>Klicka på ikonen för att lägga till en bild</a:t>
            </a:r>
            <a:endParaRPr lang="sv-SE" dirty="0"/>
          </a:p>
        </p:txBody>
      </p:sp>
      <p:pic>
        <p:nvPicPr>
          <p:cNvPr id="11" name="Bildobjekt 10"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19" y="1590684"/>
            <a:ext cx="8693354" cy="72463"/>
          </a:xfrm>
          <a:prstGeom prst="rect">
            <a:avLst/>
          </a:prstGeom>
        </p:spPr>
      </p:pic>
      <p:sp>
        <p:nvSpPr>
          <p:cNvPr id="12" name="Platshållare för text 8"/>
          <p:cNvSpPr>
            <a:spLocks noGrp="1"/>
          </p:cNvSpPr>
          <p:nvPr>
            <p:ph type="body" sz="quarter" idx="11" hasCustomPrompt="1"/>
          </p:nvPr>
        </p:nvSpPr>
        <p:spPr>
          <a:xfrm>
            <a:off x="0" y="2842768"/>
            <a:ext cx="9144000" cy="348854"/>
          </a:xfrm>
          <a:prstGeom prst="rect">
            <a:avLst/>
          </a:prstGeom>
        </p:spPr>
        <p:txBody>
          <a:bodyPr vert="horz"/>
          <a:lstStyle>
            <a:lvl1pPr marL="0" indent="0" algn="ctr">
              <a:buNone/>
              <a:defRPr sz="1600" spc="500" baseline="0">
                <a:latin typeface="Arial"/>
                <a:cs typeface="Arial"/>
              </a:defRPr>
            </a:lvl1pPr>
          </a:lstStyle>
          <a:p>
            <a:pPr lvl="0"/>
            <a:r>
              <a:rPr lang="sv-SE" dirty="0" smtClean="0"/>
              <a:t>ARIAL 16PT</a:t>
            </a:r>
            <a:endParaRPr lang="sv-SE" dirty="0"/>
          </a:p>
        </p:txBody>
      </p:sp>
      <p:sp>
        <p:nvSpPr>
          <p:cNvPr id="13" name="Platshållare för text 10"/>
          <p:cNvSpPr>
            <a:spLocks noGrp="1"/>
          </p:cNvSpPr>
          <p:nvPr>
            <p:ph type="body" sz="quarter" idx="12" hasCustomPrompt="1"/>
          </p:nvPr>
        </p:nvSpPr>
        <p:spPr>
          <a:xfrm>
            <a:off x="0" y="1962385"/>
            <a:ext cx="9144000" cy="673183"/>
          </a:xfrm>
          <a:prstGeom prst="rect">
            <a:avLst/>
          </a:prstGeom>
        </p:spPr>
        <p:txBody>
          <a:bodyPr vert="horz"/>
          <a:lstStyle>
            <a:lvl1pPr marL="0" indent="0" algn="ctr">
              <a:buNone/>
              <a:defRPr sz="5200" baseline="0">
                <a:latin typeface="Arial"/>
                <a:cs typeface="Arial"/>
              </a:defRPr>
            </a:lvl1pPr>
          </a:lstStyle>
          <a:p>
            <a:pPr lvl="0"/>
            <a:r>
              <a:rPr lang="sv-SE" dirty="0" smtClean="0"/>
              <a:t>Rubrik Arial 52pt</a:t>
            </a:r>
            <a:endParaRPr lang="sv-SE" dirty="0"/>
          </a:p>
        </p:txBody>
      </p:sp>
      <p:pic>
        <p:nvPicPr>
          <p:cNvPr id="14" name="Bildobjekt 13" descr="ÖSTK_våg_stående_PPT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9419" y="3631587"/>
            <a:ext cx="8693355" cy="1511913"/>
          </a:xfrm>
          <a:prstGeom prst="rect">
            <a:avLst/>
          </a:prstGeom>
        </p:spPr>
      </p:pic>
      <p:sp>
        <p:nvSpPr>
          <p:cNvPr id="15" name="Rektangel 14"/>
          <p:cNvSpPr/>
          <p:nvPr userDrawn="1"/>
        </p:nvSpPr>
        <p:spPr>
          <a:xfrm>
            <a:off x="0" y="4912235"/>
            <a:ext cx="9144000" cy="2312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2759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röd">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a:stretch>
            <a:fillRect/>
          </a:stretch>
        </p:blipFill>
        <p:spPr>
          <a:xfrm>
            <a:off x="-1" y="0"/>
            <a:ext cx="9148241" cy="5143500"/>
          </a:xfrm>
          <a:prstGeom prst="rect">
            <a:avLst/>
          </a:prstGeom>
        </p:spPr>
      </p:pic>
      <p:sp>
        <p:nvSpPr>
          <p:cNvPr id="9" name="Platshållare för text 8"/>
          <p:cNvSpPr>
            <a:spLocks noGrp="1"/>
          </p:cNvSpPr>
          <p:nvPr>
            <p:ph type="body" sz="quarter" idx="12" hasCustomPrompt="1"/>
          </p:nvPr>
        </p:nvSpPr>
        <p:spPr>
          <a:xfrm>
            <a:off x="0" y="2533120"/>
            <a:ext cx="9144000" cy="348854"/>
          </a:xfrm>
          <a:prstGeom prst="rect">
            <a:avLst/>
          </a:prstGeom>
        </p:spPr>
        <p:txBody>
          <a:bodyPr vert="horz"/>
          <a:lstStyle>
            <a:lvl1pPr marL="0" indent="0" algn="ctr">
              <a:buNone/>
              <a:defRPr sz="1600" spc="500" baseline="0">
                <a:solidFill>
                  <a:srgbClr val="FFFFFF"/>
                </a:solidFill>
                <a:latin typeface="Arial"/>
                <a:cs typeface="Arial"/>
              </a:defRPr>
            </a:lvl1pPr>
          </a:lstStyle>
          <a:p>
            <a:pPr lvl="0"/>
            <a:r>
              <a:rPr lang="sv-SE" dirty="0" smtClean="0"/>
              <a:t>ARIAL 16PT</a:t>
            </a:r>
            <a:endParaRPr lang="sv-SE" dirty="0"/>
          </a:p>
        </p:txBody>
      </p:sp>
      <p:sp>
        <p:nvSpPr>
          <p:cNvPr id="10" name="Platshållare för text 10"/>
          <p:cNvSpPr>
            <a:spLocks noGrp="1"/>
          </p:cNvSpPr>
          <p:nvPr>
            <p:ph type="body" sz="quarter" idx="13" hasCustomPrompt="1"/>
          </p:nvPr>
        </p:nvSpPr>
        <p:spPr>
          <a:xfrm>
            <a:off x="0" y="1652737"/>
            <a:ext cx="9144000" cy="673183"/>
          </a:xfrm>
          <a:prstGeom prst="rect">
            <a:avLst/>
          </a:prstGeom>
        </p:spPr>
        <p:txBody>
          <a:bodyPr vert="horz"/>
          <a:lstStyle>
            <a:lvl1pPr marL="0" indent="0" algn="ctr">
              <a:buNone/>
              <a:defRPr sz="5200" baseline="0">
                <a:solidFill>
                  <a:srgbClr val="FFFFFF"/>
                </a:solidFill>
                <a:latin typeface="Arial"/>
                <a:cs typeface="Arial"/>
              </a:defRPr>
            </a:lvl1pPr>
          </a:lstStyle>
          <a:p>
            <a:pPr lvl="0"/>
            <a:r>
              <a:rPr lang="sv-SE" dirty="0" smtClean="0"/>
              <a:t>Rubrik Arial 52pt</a:t>
            </a:r>
            <a:endParaRPr lang="sv-SE" dirty="0"/>
          </a:p>
        </p:txBody>
      </p:sp>
    </p:spTree>
    <p:extLst>
      <p:ext uri="{BB962C8B-B14F-4D97-AF65-F5344CB8AC3E}">
        <p14:creationId xmlns:p14="http://schemas.microsoft.com/office/powerpoint/2010/main" val="15797888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sida gul">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2"/>
          <a:stretch>
            <a:fillRect/>
          </a:stretch>
        </p:blipFill>
        <p:spPr>
          <a:xfrm>
            <a:off x="-1" y="-1"/>
            <a:ext cx="9189029" cy="5166433"/>
          </a:xfrm>
          <a:prstGeom prst="rect">
            <a:avLst/>
          </a:prstGeom>
        </p:spPr>
      </p:pic>
      <p:sp>
        <p:nvSpPr>
          <p:cNvPr id="9" name="Platshållare för text 8"/>
          <p:cNvSpPr>
            <a:spLocks noGrp="1"/>
          </p:cNvSpPr>
          <p:nvPr>
            <p:ph type="body" sz="quarter" idx="11" hasCustomPrompt="1"/>
          </p:nvPr>
        </p:nvSpPr>
        <p:spPr>
          <a:xfrm>
            <a:off x="0" y="2533120"/>
            <a:ext cx="9144000" cy="348854"/>
          </a:xfrm>
          <a:prstGeom prst="rect">
            <a:avLst/>
          </a:prstGeom>
        </p:spPr>
        <p:txBody>
          <a:bodyPr vert="horz"/>
          <a:lstStyle>
            <a:lvl1pPr marL="0" indent="0" algn="ctr">
              <a:buNone/>
              <a:defRPr sz="1600" spc="500" baseline="0">
                <a:latin typeface="Arial"/>
                <a:cs typeface="Arial"/>
              </a:defRPr>
            </a:lvl1pPr>
          </a:lstStyle>
          <a:p>
            <a:pPr lvl="0"/>
            <a:r>
              <a:rPr lang="sv-SE" dirty="0" smtClean="0"/>
              <a:t>ARIAL 16PT</a:t>
            </a:r>
            <a:endParaRPr lang="sv-SE" dirty="0"/>
          </a:p>
        </p:txBody>
      </p:sp>
      <p:sp>
        <p:nvSpPr>
          <p:cNvPr id="10" name="Platshållare för text 10"/>
          <p:cNvSpPr>
            <a:spLocks noGrp="1"/>
          </p:cNvSpPr>
          <p:nvPr>
            <p:ph type="body" sz="quarter" idx="12" hasCustomPrompt="1"/>
          </p:nvPr>
        </p:nvSpPr>
        <p:spPr>
          <a:xfrm>
            <a:off x="0" y="1652737"/>
            <a:ext cx="9144000" cy="673183"/>
          </a:xfrm>
          <a:prstGeom prst="rect">
            <a:avLst/>
          </a:prstGeom>
        </p:spPr>
        <p:txBody>
          <a:bodyPr vert="horz"/>
          <a:lstStyle>
            <a:lvl1pPr marL="0" indent="0" algn="ctr">
              <a:buNone/>
              <a:defRPr sz="5200" baseline="0">
                <a:latin typeface="Arial"/>
                <a:cs typeface="Arial"/>
              </a:defRPr>
            </a:lvl1pPr>
          </a:lstStyle>
          <a:p>
            <a:pPr lvl="0"/>
            <a:r>
              <a:rPr lang="sv-SE" dirty="0" smtClean="0"/>
              <a:t>Rubrik Arial 52pt</a:t>
            </a:r>
            <a:endParaRPr lang="sv-SE" dirty="0"/>
          </a:p>
        </p:txBody>
      </p:sp>
    </p:spTree>
    <p:extLst>
      <p:ext uri="{BB962C8B-B14F-4D97-AF65-F5344CB8AC3E}">
        <p14:creationId xmlns:p14="http://schemas.microsoft.com/office/powerpoint/2010/main" val="1801944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sida med punkter">
    <p:spTree>
      <p:nvGrpSpPr>
        <p:cNvPr id="1" name=""/>
        <p:cNvGrpSpPr/>
        <p:nvPr/>
      </p:nvGrpSpPr>
      <p:grpSpPr>
        <a:xfrm>
          <a:off x="0" y="0"/>
          <a:ext cx="0" cy="0"/>
          <a:chOff x="0" y="0"/>
          <a:chExt cx="0" cy="0"/>
        </a:xfrm>
      </p:grpSpPr>
      <p:sp>
        <p:nvSpPr>
          <p:cNvPr id="10" name="Platshållare för text 7"/>
          <p:cNvSpPr>
            <a:spLocks noGrp="1"/>
          </p:cNvSpPr>
          <p:nvPr>
            <p:ph type="body" sz="quarter" idx="14" hasCustomPrompt="1"/>
          </p:nvPr>
        </p:nvSpPr>
        <p:spPr>
          <a:xfrm>
            <a:off x="544901" y="452704"/>
            <a:ext cx="642780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2" name="Platshållare för text 10"/>
          <p:cNvSpPr>
            <a:spLocks noGrp="1"/>
          </p:cNvSpPr>
          <p:nvPr>
            <p:ph type="body" sz="quarter" idx="15" hasCustomPrompt="1"/>
          </p:nvPr>
        </p:nvSpPr>
        <p:spPr>
          <a:xfrm>
            <a:off x="520808" y="710362"/>
            <a:ext cx="6451902"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pic>
        <p:nvPicPr>
          <p:cNvPr id="9" name="Bildobjekt 8" descr="ÖSTK_våg_liggande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6" name="Platshållare för text 5"/>
          <p:cNvSpPr>
            <a:spLocks noGrp="1"/>
          </p:cNvSpPr>
          <p:nvPr>
            <p:ph type="body" sz="quarter" idx="18" hasCustomPrompt="1"/>
          </p:nvPr>
        </p:nvSpPr>
        <p:spPr>
          <a:xfrm>
            <a:off x="537140" y="1573161"/>
            <a:ext cx="6435570" cy="2204064"/>
          </a:xfrm>
          <a:prstGeom prst="rect">
            <a:avLst/>
          </a:prstGeom>
        </p:spPr>
        <p:txBody>
          <a:bodyPr vert="horz"/>
          <a:lstStyle>
            <a:lvl1pPr>
              <a:lnSpc>
                <a:spcPct val="120000"/>
              </a:lnSpc>
              <a:buSzPct val="70000"/>
              <a:defRPr sz="1800" baseline="0">
                <a:solidFill>
                  <a:schemeClr val="bg1">
                    <a:lumMod val="50000"/>
                  </a:schemeClr>
                </a:solidFill>
              </a:defRPr>
            </a:lvl1pPr>
          </a:lstStyle>
          <a:p>
            <a:pPr lvl="0"/>
            <a:r>
              <a:rPr lang="sv-SE" dirty="0" smtClean="0"/>
              <a:t>Arial 18pt punktlista</a:t>
            </a:r>
          </a:p>
          <a:p>
            <a:pPr lvl="0"/>
            <a:r>
              <a:rPr lang="sv-SE" dirty="0" smtClean="0"/>
              <a:t>Arial 18pt punktlista</a:t>
            </a:r>
          </a:p>
          <a:p>
            <a:pPr lvl="0"/>
            <a:r>
              <a:rPr lang="sv-SE" dirty="0" smtClean="0"/>
              <a:t>Arial 18pt punktlista</a:t>
            </a:r>
            <a:endParaRPr lang="sv-SE" dirty="0"/>
          </a:p>
        </p:txBody>
      </p:sp>
    </p:spTree>
    <p:extLst>
      <p:ext uri="{BB962C8B-B14F-4D97-AF65-F5344CB8AC3E}">
        <p14:creationId xmlns:p14="http://schemas.microsoft.com/office/powerpoint/2010/main" val="14007022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sida utan punkter">
    <p:spTree>
      <p:nvGrpSpPr>
        <p:cNvPr id="1" name=""/>
        <p:cNvGrpSpPr/>
        <p:nvPr/>
      </p:nvGrpSpPr>
      <p:grpSpPr>
        <a:xfrm>
          <a:off x="0" y="0"/>
          <a:ext cx="0" cy="0"/>
          <a:chOff x="0" y="0"/>
          <a:chExt cx="0" cy="0"/>
        </a:xfrm>
      </p:grpSpPr>
      <p:sp>
        <p:nvSpPr>
          <p:cNvPr id="10" name="Platshållare för text 7"/>
          <p:cNvSpPr>
            <a:spLocks noGrp="1"/>
          </p:cNvSpPr>
          <p:nvPr>
            <p:ph type="body" sz="quarter" idx="14" hasCustomPrompt="1"/>
          </p:nvPr>
        </p:nvSpPr>
        <p:spPr>
          <a:xfrm>
            <a:off x="544901" y="452704"/>
            <a:ext cx="642780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2" name="Platshållare för text 10"/>
          <p:cNvSpPr>
            <a:spLocks noGrp="1"/>
          </p:cNvSpPr>
          <p:nvPr>
            <p:ph type="body" sz="quarter" idx="15" hasCustomPrompt="1"/>
          </p:nvPr>
        </p:nvSpPr>
        <p:spPr>
          <a:xfrm>
            <a:off x="520808" y="710362"/>
            <a:ext cx="6451902"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pic>
        <p:nvPicPr>
          <p:cNvPr id="9" name="Bildobjekt 8" descr="ÖSTK_våg_liggande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11" name="Platshållare för text 10"/>
          <p:cNvSpPr>
            <a:spLocks noGrp="1"/>
          </p:cNvSpPr>
          <p:nvPr>
            <p:ph type="body" sz="quarter" idx="17" hasCustomPrompt="1"/>
          </p:nvPr>
        </p:nvSpPr>
        <p:spPr>
          <a:xfrm>
            <a:off x="536709" y="1573161"/>
            <a:ext cx="6436001" cy="2204065"/>
          </a:xfrm>
          <a:prstGeom prst="rect">
            <a:avLst/>
          </a:prstGeom>
        </p:spPr>
        <p:txBody>
          <a:bodyPr vert="horz"/>
          <a:lstStyle>
            <a:lvl1pPr marL="0" indent="0" algn="l">
              <a:buNone/>
              <a:defRPr sz="1800" baseline="0">
                <a:latin typeface="Arial"/>
                <a:cs typeface="Arial"/>
              </a:defRPr>
            </a:lvl1pPr>
          </a:lstStyle>
          <a:p>
            <a:pPr lvl="0"/>
            <a:r>
              <a:rPr lang="sv-SE" dirty="0" smtClean="0"/>
              <a:t>Arial 18pt brödtext</a:t>
            </a:r>
            <a:endParaRPr lang="sv-SE" dirty="0"/>
          </a:p>
        </p:txBody>
      </p:sp>
    </p:spTree>
    <p:extLst>
      <p:ext uri="{BB962C8B-B14F-4D97-AF65-F5344CB8AC3E}">
        <p14:creationId xmlns:p14="http://schemas.microsoft.com/office/powerpoint/2010/main" val="6806424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unktlista med bild">
    <p:spTree>
      <p:nvGrpSpPr>
        <p:cNvPr id="1" name=""/>
        <p:cNvGrpSpPr/>
        <p:nvPr/>
      </p:nvGrpSpPr>
      <p:grpSpPr>
        <a:xfrm>
          <a:off x="0" y="0"/>
          <a:ext cx="0" cy="0"/>
          <a:chOff x="0" y="0"/>
          <a:chExt cx="0" cy="0"/>
        </a:xfrm>
      </p:grpSpPr>
      <p:pic>
        <p:nvPicPr>
          <p:cNvPr id="9" name="Bildobjekt 8" descr="ÖSTK_våg_liggande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10" name="Platshållare för bild 15"/>
          <p:cNvSpPr>
            <a:spLocks noGrp="1"/>
          </p:cNvSpPr>
          <p:nvPr>
            <p:ph type="pic" sz="quarter" idx="20"/>
          </p:nvPr>
        </p:nvSpPr>
        <p:spPr>
          <a:xfrm>
            <a:off x="5555226" y="579402"/>
            <a:ext cx="3039810" cy="3366217"/>
          </a:xfrm>
          <a:prstGeom prst="rect">
            <a:avLst/>
          </a:prstGeom>
        </p:spPr>
        <p:txBody>
          <a:bodyPr vert="horz"/>
          <a:lstStyle>
            <a:lvl1pPr marL="0" indent="0" algn="ctr">
              <a:buFontTx/>
              <a:buNone/>
              <a:defRPr sz="1600" i="1">
                <a:solidFill>
                  <a:schemeClr val="bg1">
                    <a:lumMod val="65000"/>
                  </a:schemeClr>
                </a:solidFill>
              </a:defRPr>
            </a:lvl1pPr>
          </a:lstStyle>
          <a:p>
            <a:r>
              <a:rPr lang="sv-SE" smtClean="0"/>
              <a:t>Klicka på ikonen för att lägga till en bild</a:t>
            </a:r>
            <a:endParaRPr lang="sv-SE" dirty="0"/>
          </a:p>
        </p:txBody>
      </p:sp>
      <p:sp>
        <p:nvSpPr>
          <p:cNvPr id="12" name="Platshållare för text 7"/>
          <p:cNvSpPr>
            <a:spLocks noGrp="1"/>
          </p:cNvSpPr>
          <p:nvPr>
            <p:ph type="body" sz="quarter" idx="14" hasCustomPrompt="1"/>
          </p:nvPr>
        </p:nvSpPr>
        <p:spPr>
          <a:xfrm>
            <a:off x="544901" y="452704"/>
            <a:ext cx="476383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8" name="Platshållare för text 10"/>
          <p:cNvSpPr>
            <a:spLocks noGrp="1"/>
          </p:cNvSpPr>
          <p:nvPr>
            <p:ph type="body" sz="quarter" idx="15" hasCustomPrompt="1"/>
          </p:nvPr>
        </p:nvSpPr>
        <p:spPr>
          <a:xfrm>
            <a:off x="520807" y="710362"/>
            <a:ext cx="4788611"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sp>
        <p:nvSpPr>
          <p:cNvPr id="20" name="Platshållare för text 5"/>
          <p:cNvSpPr>
            <a:spLocks noGrp="1"/>
          </p:cNvSpPr>
          <p:nvPr>
            <p:ph type="body" sz="quarter" idx="18" hasCustomPrompt="1"/>
          </p:nvPr>
        </p:nvSpPr>
        <p:spPr>
          <a:xfrm>
            <a:off x="537140" y="1327356"/>
            <a:ext cx="4771600" cy="2618263"/>
          </a:xfrm>
          <a:prstGeom prst="rect">
            <a:avLst/>
          </a:prstGeom>
        </p:spPr>
        <p:txBody>
          <a:bodyPr vert="horz"/>
          <a:lstStyle>
            <a:lvl1pPr>
              <a:lnSpc>
                <a:spcPct val="120000"/>
              </a:lnSpc>
              <a:buSzPct val="70000"/>
              <a:defRPr sz="1800" baseline="0">
                <a:solidFill>
                  <a:schemeClr val="bg1">
                    <a:lumMod val="50000"/>
                  </a:schemeClr>
                </a:solidFill>
              </a:defRPr>
            </a:lvl1pPr>
          </a:lstStyle>
          <a:p>
            <a:pPr lvl="0"/>
            <a:r>
              <a:rPr lang="sv-SE" dirty="0" smtClean="0"/>
              <a:t>Arial 18pt punktlista</a:t>
            </a:r>
          </a:p>
          <a:p>
            <a:pPr lvl="0"/>
            <a:r>
              <a:rPr lang="sv-SE" dirty="0" smtClean="0"/>
              <a:t>Arial 18pt punktlista</a:t>
            </a:r>
          </a:p>
          <a:p>
            <a:pPr lvl="0"/>
            <a:r>
              <a:rPr lang="sv-SE" dirty="0" smtClean="0"/>
              <a:t>Arial 18pt punktlista</a:t>
            </a:r>
            <a:endParaRPr lang="sv-SE" dirty="0"/>
          </a:p>
        </p:txBody>
      </p:sp>
    </p:spTree>
    <p:extLst>
      <p:ext uri="{BB962C8B-B14F-4D97-AF65-F5344CB8AC3E}">
        <p14:creationId xmlns:p14="http://schemas.microsoft.com/office/powerpoint/2010/main" val="16695118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med bild">
    <p:spTree>
      <p:nvGrpSpPr>
        <p:cNvPr id="1" name=""/>
        <p:cNvGrpSpPr/>
        <p:nvPr/>
      </p:nvGrpSpPr>
      <p:grpSpPr>
        <a:xfrm>
          <a:off x="0" y="0"/>
          <a:ext cx="0" cy="0"/>
          <a:chOff x="0" y="0"/>
          <a:chExt cx="0" cy="0"/>
        </a:xfrm>
      </p:grpSpPr>
      <p:pic>
        <p:nvPicPr>
          <p:cNvPr id="9" name="Bildobjekt 8" descr="ÖSTK_våg_liggande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10" name="Platshållare för bild 15"/>
          <p:cNvSpPr>
            <a:spLocks noGrp="1"/>
          </p:cNvSpPr>
          <p:nvPr>
            <p:ph type="pic" sz="quarter" idx="20"/>
          </p:nvPr>
        </p:nvSpPr>
        <p:spPr>
          <a:xfrm>
            <a:off x="5555226" y="579402"/>
            <a:ext cx="3039810" cy="3366217"/>
          </a:xfrm>
          <a:prstGeom prst="rect">
            <a:avLst/>
          </a:prstGeom>
        </p:spPr>
        <p:txBody>
          <a:bodyPr vert="horz"/>
          <a:lstStyle>
            <a:lvl1pPr marL="0" indent="0" algn="ctr">
              <a:buFontTx/>
              <a:buNone/>
              <a:defRPr sz="1600" i="1">
                <a:solidFill>
                  <a:schemeClr val="bg1">
                    <a:lumMod val="65000"/>
                  </a:schemeClr>
                </a:solidFill>
              </a:defRPr>
            </a:lvl1pPr>
          </a:lstStyle>
          <a:p>
            <a:r>
              <a:rPr lang="sv-SE" smtClean="0"/>
              <a:t>Klicka på ikonen för att lägga till en bild</a:t>
            </a:r>
            <a:endParaRPr lang="sv-SE" dirty="0"/>
          </a:p>
        </p:txBody>
      </p:sp>
      <p:sp>
        <p:nvSpPr>
          <p:cNvPr id="12" name="Platshållare för text 7"/>
          <p:cNvSpPr>
            <a:spLocks noGrp="1"/>
          </p:cNvSpPr>
          <p:nvPr>
            <p:ph type="body" sz="quarter" idx="14" hasCustomPrompt="1"/>
          </p:nvPr>
        </p:nvSpPr>
        <p:spPr>
          <a:xfrm>
            <a:off x="544901" y="452704"/>
            <a:ext cx="476383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8" name="Platshållare för text 10"/>
          <p:cNvSpPr>
            <a:spLocks noGrp="1"/>
          </p:cNvSpPr>
          <p:nvPr>
            <p:ph type="body" sz="quarter" idx="15" hasCustomPrompt="1"/>
          </p:nvPr>
        </p:nvSpPr>
        <p:spPr>
          <a:xfrm>
            <a:off x="520807" y="710362"/>
            <a:ext cx="4788611"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sp>
        <p:nvSpPr>
          <p:cNvPr id="7" name="Platshållare för text 10"/>
          <p:cNvSpPr>
            <a:spLocks noGrp="1"/>
          </p:cNvSpPr>
          <p:nvPr>
            <p:ph type="body" sz="quarter" idx="17" hasCustomPrompt="1"/>
          </p:nvPr>
        </p:nvSpPr>
        <p:spPr>
          <a:xfrm>
            <a:off x="536709" y="1327341"/>
            <a:ext cx="4772031" cy="2618278"/>
          </a:xfrm>
          <a:prstGeom prst="rect">
            <a:avLst/>
          </a:prstGeom>
        </p:spPr>
        <p:txBody>
          <a:bodyPr vert="horz"/>
          <a:lstStyle>
            <a:lvl1pPr marL="0" indent="0" algn="l">
              <a:buNone/>
              <a:defRPr sz="1800" baseline="0">
                <a:latin typeface="Arial"/>
                <a:cs typeface="Arial"/>
              </a:defRPr>
            </a:lvl1pPr>
          </a:lstStyle>
          <a:p>
            <a:pPr lvl="0"/>
            <a:r>
              <a:rPr lang="sv-SE" dirty="0" smtClean="0"/>
              <a:t>Arial 18pt brödtext</a:t>
            </a:r>
            <a:endParaRPr lang="sv-SE" dirty="0"/>
          </a:p>
        </p:txBody>
      </p:sp>
    </p:spTree>
    <p:extLst>
      <p:ext uri="{BB962C8B-B14F-4D97-AF65-F5344CB8AC3E}">
        <p14:creationId xmlns:p14="http://schemas.microsoft.com/office/powerpoint/2010/main" val="39364789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gramsida/bildsida med bård">
    <p:spTree>
      <p:nvGrpSpPr>
        <p:cNvPr id="1" name=""/>
        <p:cNvGrpSpPr/>
        <p:nvPr/>
      </p:nvGrpSpPr>
      <p:grpSpPr>
        <a:xfrm>
          <a:off x="0" y="0"/>
          <a:ext cx="0" cy="0"/>
          <a:chOff x="0" y="0"/>
          <a:chExt cx="0" cy="0"/>
        </a:xfrm>
      </p:grpSpPr>
      <p:sp>
        <p:nvSpPr>
          <p:cNvPr id="10" name="Platshållare för bild 15"/>
          <p:cNvSpPr>
            <a:spLocks noGrp="1"/>
          </p:cNvSpPr>
          <p:nvPr>
            <p:ph type="pic" sz="quarter" idx="15"/>
          </p:nvPr>
        </p:nvSpPr>
        <p:spPr>
          <a:xfrm>
            <a:off x="630903" y="1540387"/>
            <a:ext cx="7890387" cy="3361199"/>
          </a:xfrm>
          <a:prstGeom prst="rect">
            <a:avLst/>
          </a:prstGeom>
        </p:spPr>
        <p:txBody>
          <a:bodyPr vert="horz"/>
          <a:lstStyle>
            <a:lvl1pPr marL="0" indent="0" algn="ctr">
              <a:buFontTx/>
              <a:buNone/>
              <a:defRPr sz="1600" i="1">
                <a:solidFill>
                  <a:schemeClr val="bg1">
                    <a:lumMod val="65000"/>
                  </a:schemeClr>
                </a:solidFill>
              </a:defRPr>
            </a:lvl1pPr>
          </a:lstStyle>
          <a:p>
            <a:r>
              <a:rPr lang="sv-SE" smtClean="0"/>
              <a:t>Klicka på ikonen för att lägga till en bild</a:t>
            </a:r>
            <a:endParaRPr lang="sv-SE" dirty="0"/>
          </a:p>
        </p:txBody>
      </p:sp>
      <p:pic>
        <p:nvPicPr>
          <p:cNvPr id="8" name="Bildobjekt 7"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19" y="201047"/>
            <a:ext cx="8693355" cy="136470"/>
          </a:xfrm>
          <a:prstGeom prst="rect">
            <a:avLst/>
          </a:prstGeom>
        </p:spPr>
      </p:pic>
      <p:sp>
        <p:nvSpPr>
          <p:cNvPr id="9" name="Platshållare för text 10"/>
          <p:cNvSpPr>
            <a:spLocks noGrp="1"/>
          </p:cNvSpPr>
          <p:nvPr>
            <p:ph type="body" sz="quarter" idx="16" hasCustomPrompt="1"/>
          </p:nvPr>
        </p:nvSpPr>
        <p:spPr>
          <a:xfrm>
            <a:off x="520808" y="710362"/>
            <a:ext cx="6451902"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sp>
        <p:nvSpPr>
          <p:cNvPr id="12" name="Platshållare för text 7"/>
          <p:cNvSpPr>
            <a:spLocks noGrp="1"/>
          </p:cNvSpPr>
          <p:nvPr>
            <p:ph type="body" sz="quarter" idx="14" hasCustomPrompt="1"/>
          </p:nvPr>
        </p:nvSpPr>
        <p:spPr>
          <a:xfrm>
            <a:off x="544901" y="452704"/>
            <a:ext cx="642780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Tree>
    <p:extLst>
      <p:ext uri="{BB962C8B-B14F-4D97-AF65-F5344CB8AC3E}">
        <p14:creationId xmlns:p14="http://schemas.microsoft.com/office/powerpoint/2010/main" val="2835672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785405"/>
      </p:ext>
    </p:extLst>
  </p:cSld>
  <p:clrMap bg1="lt1" tx1="dk1" bg2="lt2" tx2="dk2" accent1="accent1" accent2="accent2" accent3="accent3" accent4="accent4" accent5="accent5" accent6="accent6" hlink="hlink" folHlink="folHlink"/>
  <p:sldLayoutIdLst>
    <p:sldLayoutId id="2147483662" r:id="rId1"/>
    <p:sldLayoutId id="2147483667" r:id="rId2"/>
    <p:sldLayoutId id="2147483657" r:id="rId3"/>
    <p:sldLayoutId id="2147483659" r:id="rId4"/>
    <p:sldLayoutId id="2147483668" r:id="rId5"/>
    <p:sldLayoutId id="2147483672" r:id="rId6"/>
    <p:sldLayoutId id="2147483669" r:id="rId7"/>
    <p:sldLayoutId id="2147483673" r:id="rId8"/>
    <p:sldLayoutId id="2147483671" r:id="rId9"/>
    <p:sldLayoutId id="2147483670" r:id="rId10"/>
    <p:sldLayoutId id="2147483674"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1"/>
          </p:nvPr>
        </p:nvSpPr>
        <p:spPr>
          <a:xfrm>
            <a:off x="0" y="2798295"/>
            <a:ext cx="9144000" cy="348854"/>
          </a:xfrm>
        </p:spPr>
        <p:txBody>
          <a:bodyPr/>
          <a:lstStyle/>
          <a:p>
            <a:r>
              <a:rPr lang="sv-SE" dirty="0" smtClean="0"/>
              <a:t>PU </a:t>
            </a:r>
            <a:r>
              <a:rPr lang="sv-SE" dirty="0" smtClean="0"/>
              <a:t>2021-08-17</a:t>
            </a:r>
          </a:p>
          <a:p>
            <a:r>
              <a:rPr lang="sv-SE" dirty="0" smtClean="0"/>
              <a:t>CSG 2021-09-13</a:t>
            </a:r>
            <a:endParaRPr lang="sv-SE" dirty="0"/>
          </a:p>
        </p:txBody>
      </p:sp>
      <p:sp>
        <p:nvSpPr>
          <p:cNvPr id="3" name="Platshållare för text 2"/>
          <p:cNvSpPr>
            <a:spLocks noGrp="1"/>
          </p:cNvSpPr>
          <p:nvPr>
            <p:ph type="body" sz="quarter" idx="12"/>
          </p:nvPr>
        </p:nvSpPr>
        <p:spPr>
          <a:xfrm>
            <a:off x="-109057" y="1645921"/>
            <a:ext cx="9144000" cy="786384"/>
          </a:xfrm>
        </p:spPr>
        <p:txBody>
          <a:bodyPr/>
          <a:lstStyle/>
          <a:p>
            <a:r>
              <a:rPr lang="sv-SE" sz="4000" dirty="0" smtClean="0"/>
              <a:t>Sjukfrånvaro Q2 2021</a:t>
            </a:r>
          </a:p>
        </p:txBody>
      </p:sp>
    </p:spTree>
    <p:extLst>
      <p:ext uri="{BB962C8B-B14F-4D97-AF65-F5344CB8AC3E}">
        <p14:creationId xmlns:p14="http://schemas.microsoft.com/office/powerpoint/2010/main" val="36226807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a:graphicFrameLocks/>
          </p:cNvGraphicFramePr>
          <p:nvPr>
            <p:extLst/>
          </p:nvPr>
        </p:nvGraphicFramePr>
        <p:xfrm>
          <a:off x="2428875" y="378443"/>
          <a:ext cx="4010025" cy="465075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ruta 1"/>
          <p:cNvSpPr txBox="1"/>
          <p:nvPr/>
        </p:nvSpPr>
        <p:spPr>
          <a:xfrm>
            <a:off x="6945749" y="135847"/>
            <a:ext cx="2086284"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sv-SE" sz="1200" dirty="0" smtClean="0"/>
              <a:t>Obs! Data hämtad löpande, inkluderar inte retroaktiva justeringar.</a:t>
            </a:r>
            <a:endParaRPr lang="sv-SE" sz="1200" dirty="0"/>
          </a:p>
        </p:txBody>
      </p:sp>
    </p:spTree>
    <p:extLst>
      <p:ext uri="{BB962C8B-B14F-4D97-AF65-F5344CB8AC3E}">
        <p14:creationId xmlns:p14="http://schemas.microsoft.com/office/powerpoint/2010/main" val="8035979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1"/>
          </p:nvPr>
        </p:nvSpPr>
        <p:spPr/>
        <p:txBody>
          <a:bodyPr/>
          <a:lstStyle/>
          <a:p>
            <a:endParaRPr lang="sv-SE"/>
          </a:p>
        </p:txBody>
      </p:sp>
      <p:sp>
        <p:nvSpPr>
          <p:cNvPr id="3" name="Platshållare för text 2"/>
          <p:cNvSpPr>
            <a:spLocks noGrp="1"/>
          </p:cNvSpPr>
          <p:nvPr>
            <p:ph type="body" sz="quarter" idx="12"/>
          </p:nvPr>
        </p:nvSpPr>
        <p:spPr/>
        <p:txBody>
          <a:bodyPr/>
          <a:lstStyle/>
          <a:p>
            <a:r>
              <a:rPr lang="sv-SE" dirty="0" smtClean="0"/>
              <a:t>Håll isär nämnd och sektor</a:t>
            </a:r>
            <a:endParaRPr lang="sv-SE" dirty="0"/>
          </a:p>
        </p:txBody>
      </p:sp>
    </p:spTree>
    <p:extLst>
      <p:ext uri="{BB962C8B-B14F-4D97-AF65-F5344CB8AC3E}">
        <p14:creationId xmlns:p14="http://schemas.microsoft.com/office/powerpoint/2010/main" val="36223556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type="body" sz="quarter" idx="14"/>
          </p:nvPr>
        </p:nvSpPr>
        <p:spPr/>
        <p:txBody>
          <a:bodyPr/>
          <a:lstStyle/>
          <a:p>
            <a:endParaRPr lang="sv-SE"/>
          </a:p>
        </p:txBody>
      </p:sp>
      <p:sp>
        <p:nvSpPr>
          <p:cNvPr id="6" name="Platshållare för text 5"/>
          <p:cNvSpPr>
            <a:spLocks noGrp="1"/>
          </p:cNvSpPr>
          <p:nvPr>
            <p:ph type="body" sz="quarter" idx="15"/>
          </p:nvPr>
        </p:nvSpPr>
        <p:spPr/>
        <p:txBody>
          <a:bodyPr/>
          <a:lstStyle/>
          <a:p>
            <a:r>
              <a:rPr lang="sv-SE" dirty="0" smtClean="0"/>
              <a:t>Vad redovisas var?</a:t>
            </a:r>
            <a:endParaRPr lang="sv-SE" dirty="0"/>
          </a:p>
        </p:txBody>
      </p:sp>
      <p:sp>
        <p:nvSpPr>
          <p:cNvPr id="7" name="Platshållare för text 6"/>
          <p:cNvSpPr>
            <a:spLocks noGrp="1"/>
          </p:cNvSpPr>
          <p:nvPr>
            <p:ph type="body" sz="quarter" idx="18"/>
          </p:nvPr>
        </p:nvSpPr>
        <p:spPr/>
        <p:txBody>
          <a:bodyPr/>
          <a:lstStyle/>
          <a:p>
            <a:pPr marL="0" indent="0">
              <a:buNone/>
            </a:pPr>
            <a:endParaRPr lang="sv-SE" dirty="0" smtClean="0"/>
          </a:p>
          <a:p>
            <a:endParaRPr lang="sv-SE" dirty="0"/>
          </a:p>
        </p:txBody>
      </p:sp>
      <p:graphicFrame>
        <p:nvGraphicFramePr>
          <p:cNvPr id="2" name="Tabell 1"/>
          <p:cNvGraphicFramePr>
            <a:graphicFrameLocks noGrp="1"/>
          </p:cNvGraphicFramePr>
          <p:nvPr>
            <p:extLst/>
          </p:nvPr>
        </p:nvGraphicFramePr>
        <p:xfrm>
          <a:off x="520808" y="1501281"/>
          <a:ext cx="7663974" cy="2080904"/>
        </p:xfrm>
        <a:graphic>
          <a:graphicData uri="http://schemas.openxmlformats.org/drawingml/2006/table">
            <a:tbl>
              <a:tblPr firstRow="1" bandRow="1">
                <a:tableStyleId>{5940675A-B579-460E-94D1-54222C63F5DA}</a:tableStyleId>
              </a:tblPr>
              <a:tblGrid>
                <a:gridCol w="2554658">
                  <a:extLst>
                    <a:ext uri="{9D8B030D-6E8A-4147-A177-3AD203B41FA5}">
                      <a16:colId xmlns:a16="http://schemas.microsoft.com/office/drawing/2014/main" val="3209690666"/>
                    </a:ext>
                  </a:extLst>
                </a:gridCol>
                <a:gridCol w="2554658">
                  <a:extLst>
                    <a:ext uri="{9D8B030D-6E8A-4147-A177-3AD203B41FA5}">
                      <a16:colId xmlns:a16="http://schemas.microsoft.com/office/drawing/2014/main" val="2553335365"/>
                    </a:ext>
                  </a:extLst>
                </a:gridCol>
                <a:gridCol w="2554658">
                  <a:extLst>
                    <a:ext uri="{9D8B030D-6E8A-4147-A177-3AD203B41FA5}">
                      <a16:colId xmlns:a16="http://schemas.microsoft.com/office/drawing/2014/main" val="2073917763"/>
                    </a:ext>
                  </a:extLst>
                </a:gridCol>
              </a:tblGrid>
              <a:tr h="1040452">
                <a:tc>
                  <a:txBody>
                    <a:bodyPr/>
                    <a:lstStyle/>
                    <a:p>
                      <a:r>
                        <a:rPr lang="sv-SE" sz="1800" dirty="0" smtClean="0"/>
                        <a:t>Tertialuppföljning</a:t>
                      </a:r>
                    </a:p>
                    <a:p>
                      <a:r>
                        <a:rPr lang="sv-SE" sz="1800" dirty="0" smtClean="0"/>
                        <a:t>(premiär!)</a:t>
                      </a:r>
                    </a:p>
                  </a:txBody>
                  <a:tcPr/>
                </a:tc>
                <a:tc>
                  <a:txBody>
                    <a:bodyPr/>
                    <a:lstStyle/>
                    <a:p>
                      <a:r>
                        <a:rPr lang="sv-SE" sz="1800" dirty="0" smtClean="0"/>
                        <a:t>Redovisas per </a:t>
                      </a:r>
                      <a:r>
                        <a:rPr lang="sv-SE" sz="1800" b="1" dirty="0" smtClean="0"/>
                        <a:t>nämnd</a:t>
                      </a:r>
                    </a:p>
                  </a:txBody>
                  <a:tcPr/>
                </a:tc>
                <a:tc>
                  <a:txBody>
                    <a:bodyPr/>
                    <a:lstStyle/>
                    <a:p>
                      <a:r>
                        <a:rPr lang="sv-SE" sz="1800" dirty="0" smtClean="0"/>
                        <a:t>kvartalsstatistik</a:t>
                      </a:r>
                      <a:endParaRPr lang="sv-SE" sz="1800" dirty="0"/>
                    </a:p>
                  </a:txBody>
                  <a:tcPr/>
                </a:tc>
                <a:extLst>
                  <a:ext uri="{0D108BD9-81ED-4DB2-BD59-A6C34878D82A}">
                    <a16:rowId xmlns:a16="http://schemas.microsoft.com/office/drawing/2014/main" val="1076558955"/>
                  </a:ext>
                </a:extLst>
              </a:tr>
              <a:tr h="1040452">
                <a:tc>
                  <a:txBody>
                    <a:bodyPr/>
                    <a:lstStyle/>
                    <a:p>
                      <a:r>
                        <a:rPr lang="sv-SE" sz="1800" dirty="0" smtClean="0"/>
                        <a:t>Personalutskott, Central</a:t>
                      </a:r>
                      <a:r>
                        <a:rPr lang="sv-SE" sz="1800" baseline="0" dirty="0" smtClean="0"/>
                        <a:t> samverkan </a:t>
                      </a:r>
                      <a:r>
                        <a:rPr lang="sv-SE" sz="1800" baseline="0" dirty="0" err="1" smtClean="0"/>
                        <a:t>etc</a:t>
                      </a:r>
                      <a:r>
                        <a:rPr lang="sv-SE" sz="1800" baseline="0" dirty="0" smtClean="0"/>
                        <a:t> </a:t>
                      </a:r>
                      <a:endParaRPr lang="sv-SE" sz="1800" dirty="0"/>
                    </a:p>
                  </a:txBody>
                  <a:tcPr/>
                </a:tc>
                <a:tc>
                  <a:txBody>
                    <a:bodyPr/>
                    <a:lstStyle/>
                    <a:p>
                      <a:r>
                        <a:rPr lang="sv-SE" sz="1800" dirty="0" smtClean="0"/>
                        <a:t>Redovisas per </a:t>
                      </a:r>
                      <a:r>
                        <a:rPr lang="sv-SE" sz="1800" b="1" dirty="0" smtClean="0"/>
                        <a:t>sektor</a:t>
                      </a:r>
                      <a:r>
                        <a:rPr lang="sv-SE" sz="1800" b="1" baseline="0" dirty="0" smtClean="0"/>
                        <a:t> </a:t>
                      </a:r>
                      <a:r>
                        <a:rPr lang="sv-SE" sz="1800" b="0" baseline="0" dirty="0" smtClean="0"/>
                        <a:t>och</a:t>
                      </a:r>
                      <a:r>
                        <a:rPr lang="sv-SE" sz="1800" b="1" baseline="0" dirty="0" smtClean="0"/>
                        <a:t> verksamhet</a:t>
                      </a:r>
                      <a:endParaRPr lang="sv-SE" sz="1800" b="1" dirty="0"/>
                    </a:p>
                  </a:txBody>
                  <a:tcPr/>
                </a:tc>
                <a:tc>
                  <a:txBody>
                    <a:bodyPr/>
                    <a:lstStyle/>
                    <a:p>
                      <a:r>
                        <a:rPr lang="sv-SE" sz="1800" dirty="0" smtClean="0"/>
                        <a:t>kvartalsstatistik</a:t>
                      </a:r>
                      <a:endParaRPr lang="sv-SE" sz="1800" dirty="0"/>
                    </a:p>
                  </a:txBody>
                  <a:tcPr/>
                </a:tc>
                <a:extLst>
                  <a:ext uri="{0D108BD9-81ED-4DB2-BD59-A6C34878D82A}">
                    <a16:rowId xmlns:a16="http://schemas.microsoft.com/office/drawing/2014/main" val="51653931"/>
                  </a:ext>
                </a:extLst>
              </a:tr>
            </a:tbl>
          </a:graphicData>
        </a:graphic>
      </p:graphicFrame>
    </p:spTree>
    <p:extLst>
      <p:ext uri="{BB962C8B-B14F-4D97-AF65-F5344CB8AC3E}">
        <p14:creationId xmlns:p14="http://schemas.microsoft.com/office/powerpoint/2010/main" val="33353970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4"/>
          </p:nvPr>
        </p:nvSpPr>
        <p:spPr>
          <a:xfrm>
            <a:off x="544901" y="238682"/>
            <a:ext cx="6427809" cy="214022"/>
          </a:xfrm>
        </p:spPr>
        <p:txBody>
          <a:bodyPr/>
          <a:lstStyle/>
          <a:p>
            <a:r>
              <a:rPr lang="sv-SE" dirty="0" smtClean="0">
                <a:solidFill>
                  <a:srgbClr val="FF0000"/>
                </a:solidFill>
              </a:rPr>
              <a:t>OBS!</a:t>
            </a:r>
            <a:endParaRPr lang="sv-SE" dirty="0">
              <a:solidFill>
                <a:srgbClr val="FF0000"/>
              </a:solidFill>
            </a:endParaRPr>
          </a:p>
        </p:txBody>
      </p:sp>
      <p:sp>
        <p:nvSpPr>
          <p:cNvPr id="3" name="Platshållare för text 2"/>
          <p:cNvSpPr>
            <a:spLocks noGrp="1"/>
          </p:cNvSpPr>
          <p:nvPr>
            <p:ph type="body" sz="quarter" idx="15"/>
          </p:nvPr>
        </p:nvSpPr>
        <p:spPr>
          <a:xfrm>
            <a:off x="520807" y="488168"/>
            <a:ext cx="8065409" cy="457528"/>
          </a:xfrm>
        </p:spPr>
        <p:txBody>
          <a:bodyPr/>
          <a:lstStyle/>
          <a:p>
            <a:r>
              <a:rPr lang="sv-SE" sz="3200" dirty="0"/>
              <a:t>A</a:t>
            </a:r>
            <a:r>
              <a:rPr lang="sv-SE" sz="3200" dirty="0" smtClean="0"/>
              <a:t>tt jämföra äpplen </a:t>
            </a:r>
            <a:r>
              <a:rPr lang="sv-SE" sz="1600" dirty="0" smtClean="0"/>
              <a:t>(sektor) </a:t>
            </a:r>
            <a:r>
              <a:rPr lang="sv-SE" sz="3200" dirty="0" smtClean="0"/>
              <a:t>och päron </a:t>
            </a:r>
            <a:r>
              <a:rPr lang="sv-SE" sz="1600" dirty="0" smtClean="0"/>
              <a:t>(nämnd)</a:t>
            </a:r>
            <a:endParaRPr lang="sv-SE" sz="3200" dirty="0"/>
          </a:p>
        </p:txBody>
      </p:sp>
      <p:sp>
        <p:nvSpPr>
          <p:cNvPr id="4" name="Platshållare för text 3"/>
          <p:cNvSpPr>
            <a:spLocks noGrp="1"/>
          </p:cNvSpPr>
          <p:nvPr>
            <p:ph type="body" sz="quarter" idx="18"/>
          </p:nvPr>
        </p:nvSpPr>
        <p:spPr>
          <a:xfrm>
            <a:off x="544901" y="1162464"/>
            <a:ext cx="6435570" cy="3314286"/>
          </a:xfrm>
        </p:spPr>
        <p:txBody>
          <a:bodyPr/>
          <a:lstStyle/>
          <a:p>
            <a:pPr marL="0" indent="0">
              <a:buNone/>
            </a:pPr>
            <a:r>
              <a:rPr lang="sv-SE" dirty="0" smtClean="0">
                <a:solidFill>
                  <a:schemeClr val="tx1"/>
                </a:solidFill>
              </a:rPr>
              <a:t>Sjukstatistik uppdelad per sektor, verksamhet, enhet </a:t>
            </a:r>
            <a:r>
              <a:rPr lang="sv-SE" dirty="0" err="1" smtClean="0">
                <a:solidFill>
                  <a:schemeClr val="tx1"/>
                </a:solidFill>
              </a:rPr>
              <a:t>etc</a:t>
            </a:r>
            <a:r>
              <a:rPr lang="sv-SE" dirty="0" smtClean="0">
                <a:solidFill>
                  <a:schemeClr val="tx1"/>
                </a:solidFill>
              </a:rPr>
              <a:t> bygger på information om vilken arbetsplats medarbetare tillhör.</a:t>
            </a:r>
          </a:p>
          <a:p>
            <a:pPr marL="0" indent="0">
              <a:buNone/>
            </a:pPr>
            <a:endParaRPr lang="sv-SE" sz="1050" dirty="0">
              <a:solidFill>
                <a:schemeClr val="tx1"/>
              </a:solidFill>
            </a:endParaRPr>
          </a:p>
          <a:p>
            <a:pPr marL="0" indent="0">
              <a:buNone/>
            </a:pPr>
            <a:r>
              <a:rPr lang="sv-SE" dirty="0">
                <a:solidFill>
                  <a:schemeClr val="tx1"/>
                </a:solidFill>
              </a:rPr>
              <a:t>När vi delar upp sjukstatistiken per nämnd ”följer vi pengarna</a:t>
            </a:r>
            <a:r>
              <a:rPr lang="sv-SE" dirty="0" smtClean="0">
                <a:solidFill>
                  <a:schemeClr val="tx1"/>
                </a:solidFill>
              </a:rPr>
              <a:t>”, alltså var lönen kommer ifrån. Överensstämmer inte alltid med vilken arbetsplats medarbetaren tillhör.</a:t>
            </a:r>
          </a:p>
          <a:p>
            <a:pPr marL="0" indent="0">
              <a:buNone/>
            </a:pPr>
            <a:r>
              <a:rPr lang="sv-SE" dirty="0">
                <a:solidFill>
                  <a:srgbClr val="FF0000"/>
                </a:solidFill>
              </a:rPr>
              <a:t> </a:t>
            </a:r>
            <a:r>
              <a:rPr lang="sv-SE" dirty="0" smtClean="0">
                <a:solidFill>
                  <a:srgbClr val="FF0000"/>
                </a:solidFill>
                <a:sym typeface="Wingdings" panose="05000000000000000000" pitchFamily="2" charset="2"/>
              </a:rPr>
              <a:t> Statistik för nämnd och sektor är inte helt jämförbara</a:t>
            </a:r>
            <a:endParaRPr lang="sv-SE" dirty="0">
              <a:solidFill>
                <a:srgbClr val="FF0000"/>
              </a:solidFill>
            </a:endParaRPr>
          </a:p>
          <a:p>
            <a:pPr marL="0" indent="0">
              <a:buNone/>
            </a:pPr>
            <a:endParaRPr lang="sv-SE" dirty="0"/>
          </a:p>
        </p:txBody>
      </p:sp>
    </p:spTree>
    <p:extLst>
      <p:ext uri="{BB962C8B-B14F-4D97-AF65-F5344CB8AC3E}">
        <p14:creationId xmlns:p14="http://schemas.microsoft.com/office/powerpoint/2010/main" val="1538852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p:cNvGraphicFramePr>
            <a:graphicFrameLocks/>
          </p:cNvGraphicFramePr>
          <p:nvPr>
            <p:extLst>
              <p:ext uri="{D42A27DB-BD31-4B8C-83A1-F6EECF244321}">
                <p14:modId xmlns:p14="http://schemas.microsoft.com/office/powerpoint/2010/main" val="1757861250"/>
              </p:ext>
            </p:extLst>
          </p:nvPr>
        </p:nvGraphicFramePr>
        <p:xfrm>
          <a:off x="30666" y="634678"/>
          <a:ext cx="10418907" cy="415750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ruta 1"/>
          <p:cNvSpPr txBox="1"/>
          <p:nvPr/>
        </p:nvSpPr>
        <p:spPr>
          <a:xfrm>
            <a:off x="7519754" y="4379305"/>
            <a:ext cx="1541930" cy="340660"/>
          </a:xfrm>
          <a:prstGeom prst="rect">
            <a:avLst/>
          </a:prstGeom>
        </p:spPr>
        <p:style>
          <a:lnRef idx="2">
            <a:schemeClr val="dk1"/>
          </a:lnRef>
          <a:fillRef idx="1">
            <a:schemeClr val="lt1"/>
          </a:fillRef>
          <a:effectRef idx="0">
            <a:schemeClr val="dk1"/>
          </a:effectRef>
          <a:fontRef idx="minor">
            <a:schemeClr val="dk1"/>
          </a:fontRef>
        </p:style>
        <p:txBody>
          <a:bodyPr wrap="square"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sv-SE" sz="1800" dirty="0" smtClean="0"/>
              <a:t>2021</a:t>
            </a:r>
            <a:endParaRPr lang="sv-SE" sz="1800" dirty="0"/>
          </a:p>
        </p:txBody>
      </p:sp>
      <p:sp>
        <p:nvSpPr>
          <p:cNvPr id="6" name="textruta 1"/>
          <p:cNvSpPr txBox="1"/>
          <p:nvPr/>
        </p:nvSpPr>
        <p:spPr>
          <a:xfrm>
            <a:off x="3440979" y="4399096"/>
            <a:ext cx="1541930" cy="340660"/>
          </a:xfrm>
          <a:prstGeom prst="rect">
            <a:avLst/>
          </a:prstGeom>
        </p:spPr>
        <p:style>
          <a:lnRef idx="2">
            <a:schemeClr val="dk1"/>
          </a:lnRef>
          <a:fillRef idx="1">
            <a:schemeClr val="lt1"/>
          </a:fillRef>
          <a:effectRef idx="0">
            <a:schemeClr val="dk1"/>
          </a:effectRef>
          <a:fontRef idx="minor">
            <a:schemeClr val="dk1"/>
          </a:fontRef>
        </p:style>
        <p:txBody>
          <a:bodyPr wrap="square"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sv-SE" sz="1800" dirty="0" smtClean="0"/>
              <a:t>2019</a:t>
            </a:r>
            <a:endParaRPr lang="sv-SE" sz="1800" dirty="0"/>
          </a:p>
        </p:txBody>
      </p:sp>
      <p:sp>
        <p:nvSpPr>
          <p:cNvPr id="12" name="textruta 1"/>
          <p:cNvSpPr txBox="1"/>
          <p:nvPr/>
        </p:nvSpPr>
        <p:spPr>
          <a:xfrm>
            <a:off x="5531618" y="4379333"/>
            <a:ext cx="1541982" cy="340632"/>
          </a:xfrm>
          <a:prstGeom prst="rect">
            <a:avLst/>
          </a:prstGeom>
        </p:spPr>
        <p:style>
          <a:lnRef idx="2">
            <a:schemeClr val="dk1"/>
          </a:lnRef>
          <a:fillRef idx="1">
            <a:schemeClr val="lt1"/>
          </a:fillRef>
          <a:effectRef idx="0">
            <a:schemeClr val="dk1"/>
          </a:effectRef>
          <a:fontRef idx="minor">
            <a:schemeClr val="dk1"/>
          </a:fontRef>
        </p:style>
        <p:txBody>
          <a:bodyPr wrap="square"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sv-SE" sz="1800" dirty="0" smtClean="0"/>
              <a:t>2020</a:t>
            </a:r>
            <a:endParaRPr lang="sv-SE" sz="1800" dirty="0"/>
          </a:p>
        </p:txBody>
      </p:sp>
      <p:sp>
        <p:nvSpPr>
          <p:cNvPr id="8" name="Ellips 7"/>
          <p:cNvSpPr/>
          <p:nvPr/>
        </p:nvSpPr>
        <p:spPr>
          <a:xfrm>
            <a:off x="7800969" y="1693207"/>
            <a:ext cx="555812" cy="32272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sv-SE"/>
          </a:p>
        </p:txBody>
      </p:sp>
      <p:sp>
        <p:nvSpPr>
          <p:cNvPr id="9" name="Ellips 8"/>
          <p:cNvSpPr/>
          <p:nvPr/>
        </p:nvSpPr>
        <p:spPr>
          <a:xfrm>
            <a:off x="3675708" y="1370479"/>
            <a:ext cx="555812" cy="32272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sv-SE"/>
          </a:p>
        </p:txBody>
      </p:sp>
      <p:sp>
        <p:nvSpPr>
          <p:cNvPr id="10" name="Ellips 9"/>
          <p:cNvSpPr/>
          <p:nvPr/>
        </p:nvSpPr>
        <p:spPr>
          <a:xfrm>
            <a:off x="1619384" y="1693208"/>
            <a:ext cx="555812" cy="32272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sv-SE"/>
          </a:p>
        </p:txBody>
      </p:sp>
      <p:sp>
        <p:nvSpPr>
          <p:cNvPr id="17" name="textruta 1"/>
          <p:cNvSpPr txBox="1"/>
          <p:nvPr/>
        </p:nvSpPr>
        <p:spPr>
          <a:xfrm>
            <a:off x="1350340" y="4402620"/>
            <a:ext cx="1541930" cy="340660"/>
          </a:xfrm>
          <a:prstGeom prst="rect">
            <a:avLst/>
          </a:prstGeom>
        </p:spPr>
        <p:style>
          <a:lnRef idx="2">
            <a:schemeClr val="dk1"/>
          </a:lnRef>
          <a:fillRef idx="1">
            <a:schemeClr val="lt1"/>
          </a:fillRef>
          <a:effectRef idx="0">
            <a:schemeClr val="dk1"/>
          </a:effectRef>
          <a:fontRef idx="minor">
            <a:schemeClr val="dk1"/>
          </a:fontRef>
        </p:style>
        <p:txBody>
          <a:bodyPr wrap="square"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sv-SE" sz="1800" dirty="0" smtClean="0"/>
              <a:t>2018</a:t>
            </a:r>
            <a:endParaRPr lang="sv-SE" sz="1800" dirty="0"/>
          </a:p>
        </p:txBody>
      </p:sp>
      <p:sp>
        <p:nvSpPr>
          <p:cNvPr id="18" name="Ellips 17"/>
          <p:cNvSpPr/>
          <p:nvPr/>
        </p:nvSpPr>
        <p:spPr>
          <a:xfrm>
            <a:off x="5701592" y="1356911"/>
            <a:ext cx="555812" cy="32272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sv-SE"/>
          </a:p>
        </p:txBody>
      </p:sp>
    </p:spTree>
    <p:extLst>
      <p:ext uri="{BB962C8B-B14F-4D97-AF65-F5344CB8AC3E}">
        <p14:creationId xmlns:p14="http://schemas.microsoft.com/office/powerpoint/2010/main" val="3922175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rotWithShape="1">
          <a:blip r:embed="rId3">
            <a:extLst>
              <a:ext uri="{28A0092B-C50C-407E-A947-70E740481C1C}">
                <a14:useLocalDpi xmlns:a14="http://schemas.microsoft.com/office/drawing/2010/main" val="0"/>
              </a:ext>
            </a:extLst>
          </a:blip>
          <a:srcRect l="16262"/>
          <a:stretch/>
        </p:blipFill>
        <p:spPr>
          <a:xfrm>
            <a:off x="575187" y="774534"/>
            <a:ext cx="9250851" cy="4183006"/>
          </a:xfrm>
          <a:prstGeom prst="rect">
            <a:avLst/>
          </a:prstGeom>
        </p:spPr>
      </p:pic>
      <p:cxnSp>
        <p:nvCxnSpPr>
          <p:cNvPr id="16" name="Rak koppling 15"/>
          <p:cNvCxnSpPr/>
          <p:nvPr/>
        </p:nvCxnSpPr>
        <p:spPr>
          <a:xfrm>
            <a:off x="5810096" y="1187670"/>
            <a:ext cx="0" cy="3769870"/>
          </a:xfrm>
          <a:prstGeom prst="line">
            <a:avLst/>
          </a:prstGeom>
          <a:ln w="571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Rak koppling 16"/>
          <p:cNvCxnSpPr/>
          <p:nvPr/>
        </p:nvCxnSpPr>
        <p:spPr>
          <a:xfrm>
            <a:off x="4544832" y="1187670"/>
            <a:ext cx="0" cy="3623566"/>
          </a:xfrm>
          <a:prstGeom prst="line">
            <a:avLst/>
          </a:prstGeom>
          <a:ln w="571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Platshållare för text 2"/>
          <p:cNvSpPr>
            <a:spLocks noGrp="1"/>
          </p:cNvSpPr>
          <p:nvPr>
            <p:ph type="body" sz="quarter" idx="16"/>
          </p:nvPr>
        </p:nvSpPr>
        <p:spPr>
          <a:xfrm>
            <a:off x="1000398" y="413536"/>
            <a:ext cx="7298235" cy="457528"/>
          </a:xfrm>
        </p:spPr>
        <p:txBody>
          <a:bodyPr/>
          <a:lstStyle/>
          <a:p>
            <a:r>
              <a:rPr lang="sv-SE" sz="2000" dirty="0" smtClean="0"/>
              <a:t>Sjukfrånvaro hela kommunen, månadsvis jan 2020-mars 2021</a:t>
            </a:r>
          </a:p>
          <a:p>
            <a:endParaRPr lang="sv-SE" sz="2000" dirty="0"/>
          </a:p>
        </p:txBody>
      </p:sp>
      <p:cxnSp>
        <p:nvCxnSpPr>
          <p:cNvPr id="18" name="Rak koppling 17"/>
          <p:cNvCxnSpPr/>
          <p:nvPr/>
        </p:nvCxnSpPr>
        <p:spPr>
          <a:xfrm>
            <a:off x="3173504" y="1143482"/>
            <a:ext cx="0" cy="3696718"/>
          </a:xfrm>
          <a:prstGeom prst="line">
            <a:avLst/>
          </a:prstGeom>
          <a:ln w="571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 name="Rak koppling 7"/>
          <p:cNvCxnSpPr/>
          <p:nvPr/>
        </p:nvCxnSpPr>
        <p:spPr>
          <a:xfrm>
            <a:off x="7132281" y="1280759"/>
            <a:ext cx="0" cy="3623566"/>
          </a:xfrm>
          <a:prstGeom prst="line">
            <a:avLst/>
          </a:prstGeom>
          <a:ln w="571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Nedåtpil 3"/>
          <p:cNvSpPr/>
          <p:nvPr/>
        </p:nvSpPr>
        <p:spPr>
          <a:xfrm>
            <a:off x="7263394" y="1805641"/>
            <a:ext cx="211016" cy="484554"/>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12" name="Nedåtpil 11"/>
          <p:cNvSpPr/>
          <p:nvPr/>
        </p:nvSpPr>
        <p:spPr>
          <a:xfrm rot="10800000">
            <a:off x="8116749" y="2647323"/>
            <a:ext cx="211016" cy="48455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cxnSp>
        <p:nvCxnSpPr>
          <p:cNvPr id="11" name="Rak koppling 10"/>
          <p:cNvCxnSpPr/>
          <p:nvPr/>
        </p:nvCxnSpPr>
        <p:spPr>
          <a:xfrm>
            <a:off x="615333" y="1143482"/>
            <a:ext cx="0" cy="3696718"/>
          </a:xfrm>
          <a:prstGeom prst="line">
            <a:avLst/>
          </a:prstGeom>
          <a:ln w="571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Rak koppling 12"/>
          <p:cNvCxnSpPr/>
          <p:nvPr/>
        </p:nvCxnSpPr>
        <p:spPr>
          <a:xfrm>
            <a:off x="1892100" y="1124176"/>
            <a:ext cx="0" cy="3696718"/>
          </a:xfrm>
          <a:prstGeom prst="line">
            <a:avLst/>
          </a:prstGeom>
          <a:ln w="571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Ellips 4"/>
          <p:cNvSpPr/>
          <p:nvPr/>
        </p:nvSpPr>
        <p:spPr>
          <a:xfrm>
            <a:off x="2743481" y="2830328"/>
            <a:ext cx="513806" cy="400552"/>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sp>
        <p:nvSpPr>
          <p:cNvPr id="14" name="Ellips 13"/>
          <p:cNvSpPr/>
          <p:nvPr/>
        </p:nvSpPr>
        <p:spPr>
          <a:xfrm>
            <a:off x="1868918" y="987394"/>
            <a:ext cx="513806" cy="400552"/>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sp>
        <p:nvSpPr>
          <p:cNvPr id="15" name="Nedåtpil 14"/>
          <p:cNvSpPr/>
          <p:nvPr/>
        </p:nvSpPr>
        <p:spPr>
          <a:xfrm>
            <a:off x="6792811" y="1879664"/>
            <a:ext cx="211016" cy="484554"/>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19" name="Ellips 18"/>
          <p:cNvSpPr/>
          <p:nvPr/>
        </p:nvSpPr>
        <p:spPr>
          <a:xfrm>
            <a:off x="1433645" y="1015882"/>
            <a:ext cx="513806" cy="400552"/>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sp>
        <p:nvSpPr>
          <p:cNvPr id="20" name="Ellips 19"/>
          <p:cNvSpPr/>
          <p:nvPr/>
        </p:nvSpPr>
        <p:spPr>
          <a:xfrm>
            <a:off x="6663247" y="2246771"/>
            <a:ext cx="513806" cy="400552"/>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sp>
        <p:nvSpPr>
          <p:cNvPr id="21" name="Ellips 20"/>
          <p:cNvSpPr/>
          <p:nvPr/>
        </p:nvSpPr>
        <p:spPr>
          <a:xfrm>
            <a:off x="7086863" y="2169703"/>
            <a:ext cx="513806" cy="350802"/>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sp>
        <p:nvSpPr>
          <p:cNvPr id="22" name="Ellips 21"/>
          <p:cNvSpPr/>
          <p:nvPr/>
        </p:nvSpPr>
        <p:spPr>
          <a:xfrm>
            <a:off x="7965354" y="2320229"/>
            <a:ext cx="513806" cy="400552"/>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sp>
        <p:nvSpPr>
          <p:cNvPr id="23" name="textruta 1"/>
          <p:cNvSpPr txBox="1"/>
          <p:nvPr/>
        </p:nvSpPr>
        <p:spPr>
          <a:xfrm>
            <a:off x="716125" y="4548557"/>
            <a:ext cx="1044863" cy="340660"/>
          </a:xfrm>
          <a:prstGeom prst="rect">
            <a:avLst/>
          </a:prstGeom>
        </p:spPr>
        <p:style>
          <a:lnRef idx="2">
            <a:schemeClr val="dk1"/>
          </a:lnRef>
          <a:fillRef idx="1">
            <a:schemeClr val="lt1"/>
          </a:fillRef>
          <a:effectRef idx="0">
            <a:schemeClr val="dk1"/>
          </a:effectRef>
          <a:fontRef idx="minor">
            <a:schemeClr val="dk1"/>
          </a:fontRef>
        </p:style>
        <p:txBody>
          <a:bodyPr wrap="square"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sv-SE" sz="1800" dirty="0" smtClean="0"/>
              <a:t>Q1</a:t>
            </a:r>
            <a:endParaRPr lang="sv-SE" sz="1800" dirty="0"/>
          </a:p>
        </p:txBody>
      </p:sp>
      <p:sp>
        <p:nvSpPr>
          <p:cNvPr id="24" name="textruta 1"/>
          <p:cNvSpPr txBox="1"/>
          <p:nvPr/>
        </p:nvSpPr>
        <p:spPr>
          <a:xfrm>
            <a:off x="2063002" y="4548557"/>
            <a:ext cx="1044863" cy="340660"/>
          </a:xfrm>
          <a:prstGeom prst="rect">
            <a:avLst/>
          </a:prstGeom>
        </p:spPr>
        <p:style>
          <a:lnRef idx="2">
            <a:schemeClr val="dk1"/>
          </a:lnRef>
          <a:fillRef idx="1">
            <a:schemeClr val="lt1"/>
          </a:fillRef>
          <a:effectRef idx="0">
            <a:schemeClr val="dk1"/>
          </a:effectRef>
          <a:fontRef idx="minor">
            <a:schemeClr val="dk1"/>
          </a:fontRef>
        </p:style>
        <p:txBody>
          <a:bodyPr wrap="square"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sv-SE" sz="1800" dirty="0" smtClean="0"/>
              <a:t>Q2</a:t>
            </a:r>
            <a:endParaRPr lang="sv-SE" sz="1800" dirty="0"/>
          </a:p>
        </p:txBody>
      </p:sp>
      <p:sp>
        <p:nvSpPr>
          <p:cNvPr id="25" name="textruta 1"/>
          <p:cNvSpPr txBox="1"/>
          <p:nvPr/>
        </p:nvSpPr>
        <p:spPr>
          <a:xfrm>
            <a:off x="3345969" y="4548557"/>
            <a:ext cx="1044863" cy="340660"/>
          </a:xfrm>
          <a:prstGeom prst="rect">
            <a:avLst/>
          </a:prstGeom>
        </p:spPr>
        <p:style>
          <a:lnRef idx="2">
            <a:schemeClr val="dk1"/>
          </a:lnRef>
          <a:fillRef idx="1">
            <a:schemeClr val="lt1"/>
          </a:fillRef>
          <a:effectRef idx="0">
            <a:schemeClr val="dk1"/>
          </a:effectRef>
          <a:fontRef idx="minor">
            <a:schemeClr val="dk1"/>
          </a:fontRef>
        </p:style>
        <p:txBody>
          <a:bodyPr wrap="square"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sv-SE" sz="1800" dirty="0" smtClean="0"/>
              <a:t>Q3</a:t>
            </a:r>
            <a:endParaRPr lang="sv-SE" sz="1800" dirty="0"/>
          </a:p>
        </p:txBody>
      </p:sp>
      <p:sp>
        <p:nvSpPr>
          <p:cNvPr id="26" name="textruta 1"/>
          <p:cNvSpPr txBox="1"/>
          <p:nvPr/>
        </p:nvSpPr>
        <p:spPr>
          <a:xfrm>
            <a:off x="4649516" y="4530627"/>
            <a:ext cx="1044863" cy="340660"/>
          </a:xfrm>
          <a:prstGeom prst="rect">
            <a:avLst/>
          </a:prstGeom>
        </p:spPr>
        <p:style>
          <a:lnRef idx="2">
            <a:schemeClr val="dk1"/>
          </a:lnRef>
          <a:fillRef idx="1">
            <a:schemeClr val="lt1"/>
          </a:fillRef>
          <a:effectRef idx="0">
            <a:schemeClr val="dk1"/>
          </a:effectRef>
          <a:fontRef idx="minor">
            <a:schemeClr val="dk1"/>
          </a:fontRef>
        </p:style>
        <p:txBody>
          <a:bodyPr wrap="square"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sv-SE" sz="1800" dirty="0" smtClean="0"/>
              <a:t>Q4</a:t>
            </a:r>
            <a:endParaRPr lang="sv-SE" sz="1800" dirty="0"/>
          </a:p>
        </p:txBody>
      </p:sp>
      <p:sp>
        <p:nvSpPr>
          <p:cNvPr id="27" name="textruta 1"/>
          <p:cNvSpPr txBox="1"/>
          <p:nvPr/>
        </p:nvSpPr>
        <p:spPr>
          <a:xfrm>
            <a:off x="5988081" y="4544779"/>
            <a:ext cx="1044863" cy="340660"/>
          </a:xfrm>
          <a:prstGeom prst="rect">
            <a:avLst/>
          </a:prstGeom>
        </p:spPr>
        <p:style>
          <a:lnRef idx="2">
            <a:schemeClr val="dk1"/>
          </a:lnRef>
          <a:fillRef idx="1">
            <a:schemeClr val="lt1"/>
          </a:fillRef>
          <a:effectRef idx="0">
            <a:schemeClr val="dk1"/>
          </a:effectRef>
          <a:fontRef idx="minor">
            <a:schemeClr val="dk1"/>
          </a:fontRef>
        </p:style>
        <p:txBody>
          <a:bodyPr wrap="square"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sv-SE" sz="1800" dirty="0" smtClean="0"/>
              <a:t>Q1</a:t>
            </a:r>
            <a:endParaRPr lang="sv-SE" sz="1800" dirty="0"/>
          </a:p>
        </p:txBody>
      </p:sp>
      <p:sp>
        <p:nvSpPr>
          <p:cNvPr id="28" name="textruta 1"/>
          <p:cNvSpPr txBox="1"/>
          <p:nvPr/>
        </p:nvSpPr>
        <p:spPr>
          <a:xfrm>
            <a:off x="7245250" y="4526252"/>
            <a:ext cx="1044863" cy="340660"/>
          </a:xfrm>
          <a:prstGeom prst="rect">
            <a:avLst/>
          </a:prstGeom>
        </p:spPr>
        <p:style>
          <a:lnRef idx="2">
            <a:schemeClr val="dk1"/>
          </a:lnRef>
          <a:fillRef idx="1">
            <a:schemeClr val="lt1"/>
          </a:fillRef>
          <a:effectRef idx="0">
            <a:schemeClr val="dk1"/>
          </a:effectRef>
          <a:fontRef idx="minor">
            <a:schemeClr val="dk1"/>
          </a:fontRef>
        </p:style>
        <p:txBody>
          <a:bodyPr wrap="square"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sv-SE" sz="1800" dirty="0" smtClean="0"/>
              <a:t>Q2</a:t>
            </a:r>
            <a:endParaRPr lang="sv-SE" sz="1800" dirty="0"/>
          </a:p>
        </p:txBody>
      </p:sp>
    </p:spTree>
    <p:extLst>
      <p:ext uri="{BB962C8B-B14F-4D97-AF65-F5344CB8AC3E}">
        <p14:creationId xmlns:p14="http://schemas.microsoft.com/office/powerpoint/2010/main" val="11272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1"/>
          <p:cNvSpPr txBox="1"/>
          <p:nvPr/>
        </p:nvSpPr>
        <p:spPr>
          <a:xfrm>
            <a:off x="6945749" y="98525"/>
            <a:ext cx="2086284"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sv-SE" sz="1200" dirty="0" smtClean="0"/>
              <a:t>Obs! Data hämtad löpande, inkluderar inte retroaktiva justeringar.</a:t>
            </a:r>
            <a:endParaRPr lang="sv-SE" sz="1200" dirty="0"/>
          </a:p>
        </p:txBody>
      </p:sp>
      <p:graphicFrame>
        <p:nvGraphicFramePr>
          <p:cNvPr id="4" name="Diagram 3"/>
          <p:cNvGraphicFramePr>
            <a:graphicFrameLocks/>
          </p:cNvGraphicFramePr>
          <p:nvPr>
            <p:extLst>
              <p:ext uri="{D42A27DB-BD31-4B8C-83A1-F6EECF244321}">
                <p14:modId xmlns:p14="http://schemas.microsoft.com/office/powerpoint/2010/main" val="953756990"/>
              </p:ext>
            </p:extLst>
          </p:nvPr>
        </p:nvGraphicFramePr>
        <p:xfrm>
          <a:off x="487680" y="508635"/>
          <a:ext cx="8203474" cy="41262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21366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a:graphicFrameLocks/>
          </p:cNvGraphicFramePr>
          <p:nvPr>
            <p:extLst>
              <p:ext uri="{D42A27DB-BD31-4B8C-83A1-F6EECF244321}">
                <p14:modId xmlns:p14="http://schemas.microsoft.com/office/powerpoint/2010/main" val="1293730014"/>
              </p:ext>
            </p:extLst>
          </p:nvPr>
        </p:nvGraphicFramePr>
        <p:xfrm>
          <a:off x="83976" y="378443"/>
          <a:ext cx="8948057" cy="476505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ruta 1"/>
          <p:cNvSpPr txBox="1"/>
          <p:nvPr/>
        </p:nvSpPr>
        <p:spPr>
          <a:xfrm>
            <a:off x="6945749" y="135847"/>
            <a:ext cx="2086284"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sv-SE" sz="1400" dirty="0" smtClean="0"/>
              <a:t>Obs! Data hämtad löpande, inkluderar inte retroaktiva justeringar.</a:t>
            </a:r>
            <a:endParaRPr lang="sv-SE" sz="1400" dirty="0"/>
          </a:p>
        </p:txBody>
      </p:sp>
    </p:spTree>
    <p:extLst>
      <p:ext uri="{BB962C8B-B14F-4D97-AF65-F5344CB8AC3E}">
        <p14:creationId xmlns:p14="http://schemas.microsoft.com/office/powerpoint/2010/main" val="8466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a:graphicFrameLocks/>
          </p:cNvGraphicFramePr>
          <p:nvPr>
            <p:extLst/>
          </p:nvPr>
        </p:nvGraphicFramePr>
        <p:xfrm>
          <a:off x="327169" y="1633408"/>
          <a:ext cx="3184147" cy="234192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ruta 1"/>
          <p:cNvSpPr txBox="1"/>
          <p:nvPr/>
        </p:nvSpPr>
        <p:spPr>
          <a:xfrm>
            <a:off x="226503" y="385894"/>
            <a:ext cx="2541864" cy="369332"/>
          </a:xfrm>
          <a:prstGeom prst="rect">
            <a:avLst/>
          </a:prstGeom>
          <a:noFill/>
        </p:spPr>
        <p:txBody>
          <a:bodyPr wrap="square" rtlCol="0">
            <a:spAutoFit/>
          </a:bodyPr>
          <a:lstStyle/>
          <a:p>
            <a:endParaRPr lang="sv-SE" dirty="0"/>
          </a:p>
        </p:txBody>
      </p:sp>
      <p:sp>
        <p:nvSpPr>
          <p:cNvPr id="8" name="textruta 7"/>
          <p:cNvSpPr txBox="1"/>
          <p:nvPr/>
        </p:nvSpPr>
        <p:spPr>
          <a:xfrm>
            <a:off x="327169" y="640319"/>
            <a:ext cx="5187805" cy="369332"/>
          </a:xfrm>
          <a:prstGeom prst="rect">
            <a:avLst/>
          </a:prstGeom>
          <a:noFill/>
        </p:spPr>
        <p:txBody>
          <a:bodyPr wrap="square" rtlCol="0">
            <a:spAutoFit/>
          </a:bodyPr>
          <a:lstStyle/>
          <a:p>
            <a:r>
              <a:rPr lang="sv-SE" dirty="0" smtClean="0"/>
              <a:t>Sjukfrånvaro per kvartal inom ”produktion”</a:t>
            </a:r>
            <a:endParaRPr lang="sv-SE" dirty="0"/>
          </a:p>
        </p:txBody>
      </p:sp>
      <p:sp>
        <p:nvSpPr>
          <p:cNvPr id="3" name="textruta 2"/>
          <p:cNvSpPr txBox="1"/>
          <p:nvPr/>
        </p:nvSpPr>
        <p:spPr>
          <a:xfrm>
            <a:off x="3963900" y="2420483"/>
            <a:ext cx="1032974"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sv-SE" u="sng" dirty="0" smtClean="0"/>
              <a:t>2019</a:t>
            </a:r>
            <a:r>
              <a:rPr lang="sv-SE" dirty="0" smtClean="0"/>
              <a:t> </a:t>
            </a:r>
          </a:p>
          <a:p>
            <a:pPr algn="ctr"/>
            <a:endParaRPr lang="sv-SE" dirty="0"/>
          </a:p>
          <a:p>
            <a:pPr algn="ctr"/>
            <a:r>
              <a:rPr lang="sv-SE" dirty="0" smtClean="0"/>
              <a:t>10,9%</a:t>
            </a:r>
            <a:endParaRPr lang="sv-SE" dirty="0"/>
          </a:p>
        </p:txBody>
      </p:sp>
      <p:graphicFrame>
        <p:nvGraphicFramePr>
          <p:cNvPr id="9" name="Diagram 8"/>
          <p:cNvGraphicFramePr>
            <a:graphicFrameLocks/>
          </p:cNvGraphicFramePr>
          <p:nvPr>
            <p:extLst/>
          </p:nvPr>
        </p:nvGraphicFramePr>
        <p:xfrm>
          <a:off x="5267325" y="1209675"/>
          <a:ext cx="3676649" cy="293399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84555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226503" y="385894"/>
            <a:ext cx="2541864" cy="369332"/>
          </a:xfrm>
          <a:prstGeom prst="rect">
            <a:avLst/>
          </a:prstGeom>
          <a:noFill/>
        </p:spPr>
        <p:txBody>
          <a:bodyPr wrap="square" rtlCol="0">
            <a:spAutoFit/>
          </a:bodyPr>
          <a:lstStyle/>
          <a:p>
            <a:endParaRPr lang="sv-SE" dirty="0"/>
          </a:p>
        </p:txBody>
      </p:sp>
      <p:graphicFrame>
        <p:nvGraphicFramePr>
          <p:cNvPr id="4" name="Diagram 3"/>
          <p:cNvGraphicFramePr>
            <a:graphicFrameLocks/>
          </p:cNvGraphicFramePr>
          <p:nvPr>
            <p:extLst/>
          </p:nvPr>
        </p:nvGraphicFramePr>
        <p:xfrm>
          <a:off x="592531" y="700293"/>
          <a:ext cx="8141818" cy="35640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08671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1"/>
          <p:cNvSpPr txBox="1"/>
          <p:nvPr/>
        </p:nvSpPr>
        <p:spPr>
          <a:xfrm>
            <a:off x="7057716" y="0"/>
            <a:ext cx="2086284"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sv-SE" sz="1200" dirty="0" smtClean="0"/>
              <a:t>Obs! Data hämtad löpande, inkluderar inte retroaktiva justeringar.</a:t>
            </a:r>
            <a:endParaRPr lang="sv-SE" sz="1200" dirty="0"/>
          </a:p>
        </p:txBody>
      </p:sp>
      <p:graphicFrame>
        <p:nvGraphicFramePr>
          <p:cNvPr id="4" name="Diagram 3"/>
          <p:cNvGraphicFramePr>
            <a:graphicFrameLocks/>
          </p:cNvGraphicFramePr>
          <p:nvPr>
            <p:extLst>
              <p:ext uri="{D42A27DB-BD31-4B8C-83A1-F6EECF244321}">
                <p14:modId xmlns:p14="http://schemas.microsoft.com/office/powerpoint/2010/main" val="3003502910"/>
              </p:ext>
            </p:extLst>
          </p:nvPr>
        </p:nvGraphicFramePr>
        <p:xfrm>
          <a:off x="-113211" y="288797"/>
          <a:ext cx="9257211" cy="47113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8256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a:graphicFrameLocks/>
          </p:cNvGraphicFramePr>
          <p:nvPr>
            <p:extLst/>
          </p:nvPr>
        </p:nvGraphicFramePr>
        <p:xfrm>
          <a:off x="83976" y="378443"/>
          <a:ext cx="8948057" cy="465075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ruta 1"/>
          <p:cNvSpPr txBox="1"/>
          <p:nvPr/>
        </p:nvSpPr>
        <p:spPr>
          <a:xfrm>
            <a:off x="6945749" y="135847"/>
            <a:ext cx="2086284"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sv-SE" sz="1200" dirty="0" smtClean="0"/>
              <a:t>Obs! Data hämtad löpande, inkluderar endast vissa retroaktiva justeringar.</a:t>
            </a:r>
            <a:endParaRPr lang="sv-SE" sz="1200" dirty="0"/>
          </a:p>
        </p:txBody>
      </p:sp>
    </p:spTree>
    <p:extLst>
      <p:ext uri="{BB962C8B-B14F-4D97-AF65-F5344CB8AC3E}">
        <p14:creationId xmlns:p14="http://schemas.microsoft.com/office/powerpoint/2010/main" val="3014329005"/>
      </p:ext>
    </p:extLst>
  </p:cSld>
  <p:clrMapOvr>
    <a:masterClrMapping/>
  </p:clrMapOvr>
  <p:timing>
    <p:tnLst>
      <p:par>
        <p:cTn id="1" dur="indefinite" restart="never" nodeType="tmRoot"/>
      </p:par>
    </p:tnLst>
  </p:timing>
</p:sld>
</file>

<file path=ppt/theme/theme1.xml><?xml version="1.0" encoding="utf-8"?>
<a:theme xmlns:a="http://schemas.openxmlformats.org/drawingml/2006/main" name="Kapitel rö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ÖSTK_mall_SWE [Skrivskyddad]" id="{11C731DA-ACD2-441C-98B4-BC5226455E56}" vid="{ED1EB1E9-52FC-436B-927A-4FC1F066698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ÖSTK_mall_SWE</Template>
  <TotalTime>1230</TotalTime>
  <Words>740</Words>
  <Application>Microsoft Office PowerPoint</Application>
  <PresentationFormat>Bildspel på skärmen (16:9)</PresentationFormat>
  <Paragraphs>96</Paragraphs>
  <Slides>13</Slides>
  <Notes>13</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13</vt:i4>
      </vt:variant>
    </vt:vector>
  </HeadingPairs>
  <TitlesOfParts>
    <vt:vector size="17" baseType="lpstr">
      <vt:lpstr>Arial</vt:lpstr>
      <vt:lpstr>Calibri</vt:lpstr>
      <vt:lpstr>Wingdings</vt:lpstr>
      <vt:lpstr>Kapitel röd</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Östhammars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Nolin, Jenny</dc:creator>
  <cp:lastModifiedBy>Nolin, Jenny</cp:lastModifiedBy>
  <cp:revision>107</cp:revision>
  <dcterms:created xsi:type="dcterms:W3CDTF">2020-04-15T14:47:23Z</dcterms:created>
  <dcterms:modified xsi:type="dcterms:W3CDTF">2021-09-13T12:20:42Z</dcterms:modified>
</cp:coreProperties>
</file>