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256" r:id="rId2"/>
    <p:sldId id="318" r:id="rId3"/>
    <p:sldId id="321" r:id="rId4"/>
    <p:sldId id="324" r:id="rId5"/>
    <p:sldId id="325" r:id="rId6"/>
    <p:sldId id="322" r:id="rId7"/>
    <p:sldId id="320" r:id="rId8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3268" autoAdjust="0"/>
  </p:normalViewPr>
  <p:slideViewPr>
    <p:cSldViewPr snapToGrid="0" snapToObjects="1">
      <p:cViewPr varScale="1">
        <p:scale>
          <a:sx n="115" d="100"/>
          <a:sy n="115" d="100"/>
        </p:scale>
        <p:origin x="55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238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9050-5574-4827-826C-AB8490C5CDA6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ABBD-4E5E-4825-8555-517B89C9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4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2FE5-D350-4F72-A17A-21ACA8B662DE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D22D-8ECD-4BC8-AD1C-E002F495CB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44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 rtl="0" fontAlgn="t"/>
            <a:r>
              <a:rPr lang="sv-SE" baseline="0" dirty="0" smtClean="0"/>
              <a:t>VARFÖR</a:t>
            </a:r>
          </a:p>
          <a:p>
            <a:pPr rtl="0" fontAlgn="t"/>
            <a:r>
              <a:rPr lang="sv-SE" baseline="0" dirty="0" smtClean="0"/>
              <a:t>VAD</a:t>
            </a:r>
          </a:p>
          <a:p>
            <a:pPr rtl="0" fontAlgn="t"/>
            <a:r>
              <a:rPr lang="sv-SE" baseline="0" dirty="0" smtClean="0"/>
              <a:t>HUR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D22D-8ECD-4BC8-AD1C-E002F495CBF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3254920"/>
            <a:ext cx="9144000" cy="348854"/>
          </a:xfrm>
        </p:spPr>
        <p:txBody>
          <a:bodyPr/>
          <a:lstStyle/>
          <a:p>
            <a:r>
              <a:rPr lang="sv-SE" dirty="0" smtClean="0"/>
              <a:t>KS 2021-08-31 (KS-2020-335)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211873" y="854353"/>
            <a:ext cx="8720253" cy="673183"/>
          </a:xfrm>
        </p:spPr>
        <p:txBody>
          <a:bodyPr/>
          <a:lstStyle/>
          <a:p>
            <a:r>
              <a:rPr lang="sv-SE" sz="3600" dirty="0"/>
              <a:t>Resultat av arbetsmiljöverkets inspektion av kommunens </a:t>
            </a:r>
            <a:r>
              <a:rPr lang="sv-SE" sz="3600" dirty="0" smtClean="0"/>
              <a:t>arbetsmiljöarbete</a:t>
            </a:r>
          </a:p>
          <a:p>
            <a:r>
              <a:rPr lang="sv-SE" sz="2400" dirty="0" smtClean="0"/>
              <a:t>samt</a:t>
            </a:r>
            <a:endParaRPr lang="sv-SE" sz="3600" dirty="0"/>
          </a:p>
          <a:p>
            <a:r>
              <a:rPr lang="sv-SE" sz="3600" dirty="0" smtClean="0"/>
              <a:t>Handlingsplan</a:t>
            </a:r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542582"/>
            <a:ext cx="6451902" cy="457528"/>
          </a:xfrm>
        </p:spPr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20809" y="1405381"/>
            <a:ext cx="6451901" cy="259739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Arbetsmiljöverket gjorde under våren en rutinmässig inspektion: inledande inspektion, stickprov, resultat.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Närvarade gjorde: Kommunalråd, sektorchefer, HR samt skyddsombud. </a:t>
            </a:r>
            <a:endParaRPr lang="sv-SE" dirty="0"/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Ni har tagit del av inspektionsmeddelandet inför detta möte. 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000" dirty="0" smtClean="0"/>
              <a:t>Brist 1: Årlig uppföljning visar brister i arbetsmiljöarbetet</a:t>
            </a:r>
            <a:endParaRPr lang="sv-SE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429563" y="1167890"/>
            <a:ext cx="8156172" cy="2866988"/>
          </a:xfrm>
        </p:spPr>
        <p:txBody>
          <a:bodyPr/>
          <a:lstStyle/>
          <a:p>
            <a:r>
              <a:rPr lang="sv-SE" dirty="0" smtClean="0"/>
              <a:t>Inaktuell arbetsmiljöpolicy - saknar mål för den sociala och organisatoriska arbetsmiljön.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 Revidera arbetsgivarens arbetsmiljöpolicy 	</a:t>
            </a:r>
            <a:r>
              <a:rPr lang="sv-SE" sz="1800" dirty="0" smtClean="0">
                <a:solidFill>
                  <a:srgbClr val="00B0F0"/>
                </a:solidFill>
              </a:rPr>
              <a:t>KF feb 2022</a:t>
            </a:r>
            <a:endParaRPr lang="sv-SE" dirty="0" smtClean="0">
              <a:solidFill>
                <a:srgbClr val="00B0F0"/>
              </a:solidFill>
            </a:endParaRPr>
          </a:p>
          <a:p>
            <a:endParaRPr lang="sv-SE" sz="1000" dirty="0" smtClean="0"/>
          </a:p>
          <a:p>
            <a:r>
              <a:rPr lang="sv-SE" dirty="0" smtClean="0"/>
              <a:t>Tveksamheter kring om fördelningen </a:t>
            </a:r>
            <a:r>
              <a:rPr lang="sv-SE" dirty="0"/>
              <a:t>av arbetsmiljöarbetsuppgifter </a:t>
            </a:r>
            <a:r>
              <a:rPr lang="sv-SE" dirty="0" smtClean="0"/>
              <a:t>uppdateras </a:t>
            </a:r>
            <a:r>
              <a:rPr lang="sv-SE" dirty="0"/>
              <a:t>vid chefsbyte och </a:t>
            </a:r>
            <a:r>
              <a:rPr lang="sv-SE" dirty="0" smtClean="0"/>
              <a:t>omorganisationer.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In i chefsintroduktion 	</a:t>
            </a:r>
            <a:r>
              <a:rPr lang="sv-SE" sz="1800" dirty="0" smtClean="0">
                <a:solidFill>
                  <a:srgbClr val="00B0F0"/>
                </a:solidFill>
              </a:rPr>
              <a:t>hösten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In i gemensamt </a:t>
            </a:r>
            <a:r>
              <a:rPr lang="sv-SE" sz="1800" dirty="0" err="1"/>
              <a:t>å</a:t>
            </a:r>
            <a:r>
              <a:rPr lang="sv-SE" sz="1800" dirty="0" err="1" smtClean="0"/>
              <a:t>rshjul</a:t>
            </a:r>
            <a:r>
              <a:rPr lang="sv-SE" sz="1800" dirty="0" smtClean="0"/>
              <a:t> för systematiskt arbetsmiljöarbete 	</a:t>
            </a:r>
            <a:r>
              <a:rPr lang="sv-SE" sz="1800" dirty="0" err="1" smtClean="0">
                <a:solidFill>
                  <a:srgbClr val="00B0F0"/>
                </a:solidFill>
              </a:rPr>
              <a:t>sept</a:t>
            </a:r>
            <a:r>
              <a:rPr lang="sv-SE" sz="1800" dirty="0" smtClean="0">
                <a:solidFill>
                  <a:srgbClr val="00B0F0"/>
                </a:solidFill>
              </a:rPr>
              <a:t> </a:t>
            </a:r>
            <a:r>
              <a:rPr lang="sv-SE" sz="1800" smtClean="0">
                <a:solidFill>
                  <a:srgbClr val="00B0F0"/>
                </a:solidFill>
              </a:rPr>
              <a:t>2021 </a:t>
            </a:r>
            <a:endParaRPr lang="sv-SE" sz="1800" dirty="0">
              <a:solidFill>
                <a:srgbClr val="00B0F0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Resultatet av inspektionen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000" dirty="0" smtClean="0"/>
              <a:t>Brist 1: Årlig uppföljning visar brister i arbetsmiljöarbetet</a:t>
            </a:r>
            <a:endParaRPr lang="sv-SE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7140" y="1158733"/>
            <a:ext cx="7893498" cy="2866988"/>
          </a:xfrm>
        </p:spPr>
        <p:txBody>
          <a:bodyPr/>
          <a:lstStyle/>
          <a:p>
            <a:r>
              <a:rPr lang="sv-SE" dirty="0" smtClean="0"/>
              <a:t> I </a:t>
            </a:r>
            <a:r>
              <a:rPr lang="sv-SE" dirty="0"/>
              <a:t>vissa delar av verksamheten ges inte möjlighet att delta i </a:t>
            </a:r>
            <a:r>
              <a:rPr lang="sv-SE" dirty="0" smtClean="0"/>
              <a:t>arbetsmiljöarbetet.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Utbilda och informera chefer och skyddsombud 	</a:t>
            </a:r>
            <a:r>
              <a:rPr lang="sv-SE" sz="1800" dirty="0" smtClean="0">
                <a:solidFill>
                  <a:srgbClr val="00B0F0"/>
                </a:solidFill>
              </a:rPr>
              <a:t>löpande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Arbetsmiljöutbildning	</a:t>
            </a:r>
            <a:r>
              <a:rPr lang="sv-SE" sz="1800" dirty="0">
                <a:solidFill>
                  <a:srgbClr val="00B0F0"/>
                </a:solidFill>
              </a:rPr>
              <a:t> löpande</a:t>
            </a:r>
            <a:endParaRPr lang="sv-SE" sz="1800" dirty="0"/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dirty="0"/>
              <a:t>M</a:t>
            </a:r>
            <a:r>
              <a:rPr lang="sv-SE" dirty="0" smtClean="0"/>
              <a:t>örkertal av tillbud.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prstClr val="black"/>
                </a:solidFill>
              </a:rPr>
              <a:t>Förbättringar i KIA (IT-stöd för arbetsmiljöarbetet)	</a:t>
            </a:r>
            <a:r>
              <a:rPr lang="sv-SE" sz="1800" dirty="0" smtClean="0">
                <a:solidFill>
                  <a:srgbClr val="00B0F0"/>
                </a:solidFill>
              </a:rPr>
              <a:t>klart</a:t>
            </a:r>
            <a:endParaRPr lang="sv-SE" sz="18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Ny chefsutbildning och uppföljning av KIA	 	</a:t>
            </a:r>
            <a:r>
              <a:rPr lang="sv-SE" sz="1800" dirty="0" smtClean="0">
                <a:solidFill>
                  <a:srgbClr val="00B0F0"/>
                </a:solidFill>
              </a:rPr>
              <a:t>hösten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Medarbetarinformation/material		</a:t>
            </a:r>
            <a:r>
              <a:rPr lang="sv-SE" sz="1800" dirty="0" smtClean="0">
                <a:solidFill>
                  <a:srgbClr val="00B0F0"/>
                </a:solidFill>
              </a:rPr>
              <a:t>2022</a:t>
            </a:r>
            <a:endParaRPr lang="sv-SE" sz="1800" dirty="0">
              <a:solidFill>
                <a:srgbClr val="00B0F0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Resultatet av inspektionen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6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000" dirty="0" smtClean="0"/>
              <a:t>Brist 1: Årlig uppföljning visar brister i arbetsmiljöarbetet</a:t>
            </a:r>
            <a:endParaRPr lang="sv-SE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7139" y="1211526"/>
            <a:ext cx="8062111" cy="2866988"/>
          </a:xfrm>
        </p:spPr>
        <p:txBody>
          <a:bodyPr/>
          <a:lstStyle/>
          <a:p>
            <a:r>
              <a:rPr lang="sv-SE" dirty="0" smtClean="0"/>
              <a:t>Undersökning</a:t>
            </a:r>
            <a:r>
              <a:rPr lang="sv-SE" dirty="0"/>
              <a:t>, riskbedömning och handlingsplaner  </a:t>
            </a:r>
            <a:r>
              <a:rPr lang="sv-SE" dirty="0" smtClean="0"/>
              <a:t>(För snabba på att åtgärda, skyddsutrustning används inte, chefers arbetsmiljö undersöks inte). </a:t>
            </a: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Undersökning av chefers arbetsmiljö 		</a:t>
            </a:r>
            <a:r>
              <a:rPr lang="sv-SE" sz="1800" dirty="0" smtClean="0">
                <a:solidFill>
                  <a:srgbClr val="00B0F0"/>
                </a:solidFill>
              </a:rPr>
              <a:t>pilot på omsorg pågår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Gemensamt </a:t>
            </a:r>
            <a:r>
              <a:rPr lang="sv-SE" sz="1800" dirty="0" err="1" smtClean="0">
                <a:solidFill>
                  <a:prstClr val="black"/>
                </a:solidFill>
              </a:rPr>
              <a:t>årshjul</a:t>
            </a:r>
            <a:r>
              <a:rPr lang="sv-SE" sz="1800" dirty="0" smtClean="0">
                <a:solidFill>
                  <a:prstClr val="black"/>
                </a:solidFill>
              </a:rPr>
              <a:t> för systematiskt arbetsmiljöarbete	</a:t>
            </a:r>
            <a:r>
              <a:rPr lang="sv-SE" sz="1800" dirty="0" err="1">
                <a:solidFill>
                  <a:srgbClr val="00B0F0"/>
                </a:solidFill>
              </a:rPr>
              <a:t>sept</a:t>
            </a:r>
            <a:r>
              <a:rPr lang="sv-SE" sz="1800" dirty="0">
                <a:solidFill>
                  <a:srgbClr val="00B0F0"/>
                </a:solidFill>
              </a:rPr>
              <a:t> </a:t>
            </a:r>
            <a:r>
              <a:rPr lang="sv-SE" sz="1800" dirty="0" smtClean="0">
                <a:solidFill>
                  <a:srgbClr val="00B0F0"/>
                </a:solidFill>
              </a:rPr>
              <a:t>2021</a:t>
            </a:r>
            <a:endParaRPr lang="sv-SE" sz="18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Ny chefsutbildning </a:t>
            </a:r>
            <a:r>
              <a:rPr lang="sv-SE" sz="1800" dirty="0">
                <a:solidFill>
                  <a:prstClr val="black"/>
                </a:solidFill>
              </a:rPr>
              <a:t>i</a:t>
            </a:r>
            <a:r>
              <a:rPr lang="sv-SE" sz="1800" dirty="0" smtClean="0">
                <a:solidFill>
                  <a:prstClr val="black"/>
                </a:solidFill>
              </a:rPr>
              <a:t> KIA		</a:t>
            </a:r>
            <a:r>
              <a:rPr lang="sv-SE" sz="1800" dirty="0" smtClean="0">
                <a:solidFill>
                  <a:srgbClr val="00B0F0"/>
                </a:solidFill>
              </a:rPr>
              <a:t>hösten </a:t>
            </a:r>
            <a:r>
              <a:rPr lang="sv-SE" sz="1800" dirty="0">
                <a:solidFill>
                  <a:srgbClr val="00B0F0"/>
                </a:solidFill>
              </a:rPr>
              <a:t>2021</a:t>
            </a:r>
          </a:p>
          <a:p>
            <a:pPr marL="457200" lvl="1" indent="0">
              <a:buNone/>
            </a:pPr>
            <a:endParaRPr lang="sv-SE" sz="18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sv-SE" dirty="0">
              <a:solidFill>
                <a:prstClr val="black"/>
              </a:solidFill>
            </a:endParaRPr>
          </a:p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Resultatet av inspektionen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6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000" dirty="0" smtClean="0"/>
              <a:t>Brist </a:t>
            </a:r>
            <a:r>
              <a:rPr lang="sv-SE" sz="2000" dirty="0"/>
              <a:t>2: Årlig </a:t>
            </a:r>
            <a:r>
              <a:rPr lang="sv-SE" sz="2000" dirty="0" smtClean="0"/>
              <a:t>uppföljning brister  </a:t>
            </a:r>
            <a:endParaRPr lang="sv-SE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7140" y="1326228"/>
            <a:ext cx="7322512" cy="2752285"/>
          </a:xfrm>
        </p:spPr>
        <p:txBody>
          <a:bodyPr/>
          <a:lstStyle/>
          <a:p>
            <a:r>
              <a:rPr lang="sv-SE" sz="1600" dirty="0" smtClean="0"/>
              <a:t>Arbetsmiljöverket hittade fins </a:t>
            </a:r>
            <a:r>
              <a:rPr lang="sv-SE" sz="1600" dirty="0"/>
              <a:t>brister </a:t>
            </a:r>
            <a:r>
              <a:rPr lang="sv-SE" sz="1600" dirty="0" smtClean="0"/>
              <a:t>i arbetsmiljöarbetet som </a:t>
            </a:r>
            <a:r>
              <a:rPr lang="sv-SE" sz="1600" dirty="0"/>
              <a:t>inte </a:t>
            </a:r>
            <a:r>
              <a:rPr lang="sv-SE" sz="1600" dirty="0" smtClean="0"/>
              <a:t>framkom i vår egen </a:t>
            </a:r>
            <a:r>
              <a:rPr lang="sv-SE" sz="1600" dirty="0"/>
              <a:t>årliga uppföljning. </a:t>
            </a:r>
            <a:r>
              <a:rPr lang="sv-SE" sz="1600" dirty="0" smtClean="0"/>
              <a:t>Vår rutin för uppföljning fungerar alltså inte tillräckligt väl.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B0F0"/>
                </a:solidFill>
              </a:rPr>
              <a:t>	I nästa årliga uppföljning, våren 2022: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Förtydliga vissa uppföljningspunkter (i uppföljningsverktyget och i information till chefer och skyddsombud)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Förtydliga ansvar för åtgärder på olika nivåer.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prstClr val="black"/>
                </a:solidFill>
              </a:rPr>
              <a:t>Aktivera sektorernas ledningsgrupper</a:t>
            </a:r>
            <a:r>
              <a:rPr lang="sv-SE" dirty="0" smtClean="0"/>
              <a:t> </a:t>
            </a:r>
            <a:endParaRPr lang="sv-SE" dirty="0"/>
          </a:p>
          <a:p>
            <a:endParaRPr lang="sv-SE" sz="16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Resultatet av inspektionen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53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400" dirty="0" smtClean="0"/>
              <a:t>Vad händer nu? </a:t>
            </a:r>
            <a:endParaRPr lang="sv-SE" sz="24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263408"/>
            <a:ext cx="7410410" cy="2875823"/>
          </a:xfrm>
        </p:spPr>
        <p:txBody>
          <a:bodyPr/>
          <a:lstStyle/>
          <a:p>
            <a:r>
              <a:rPr lang="sv-SE" dirty="0" smtClean="0"/>
              <a:t>Arbetsmiljöverket kräver att bristerna som framkommit genom inspektionen ska åtgärdas. </a:t>
            </a:r>
          </a:p>
          <a:p>
            <a:endParaRPr lang="sv-SE" dirty="0" smtClean="0"/>
          </a:p>
          <a:p>
            <a:r>
              <a:rPr lang="sv-SE" dirty="0" smtClean="0"/>
              <a:t>Ärendet kommer enligt inspektionsmeddelandet att följas upp genom ett återbesök våren 2022.</a:t>
            </a:r>
          </a:p>
          <a:p>
            <a:endParaRPr lang="sv-SE" dirty="0"/>
          </a:p>
          <a:p>
            <a:r>
              <a:rPr lang="sv-SE" dirty="0" smtClean="0"/>
              <a:t>HR kommer arbeta aktivt med de krav som ställs i syfte att förbättra organisationens systematiska arbetsmiljöarbete.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2559</TotalTime>
  <Words>354</Words>
  <Application>Microsoft Office PowerPoint</Application>
  <PresentationFormat>Bildspel på skärmen (16:9)</PresentationFormat>
  <Paragraphs>51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Nolin, Jenny</cp:lastModifiedBy>
  <cp:revision>135</cp:revision>
  <dcterms:created xsi:type="dcterms:W3CDTF">2019-11-01T06:40:56Z</dcterms:created>
  <dcterms:modified xsi:type="dcterms:W3CDTF">2021-09-13T12:18:09Z</dcterms:modified>
</cp:coreProperties>
</file>