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9"/>
  </p:notesMasterIdLst>
  <p:handoutMasterIdLst>
    <p:handoutMasterId r:id="rId10"/>
  </p:handoutMasterIdLst>
  <p:sldIdLst>
    <p:sldId id="256" r:id="rId2"/>
    <p:sldId id="462" r:id="rId3"/>
    <p:sldId id="463" r:id="rId4"/>
    <p:sldId id="464" r:id="rId5"/>
    <p:sldId id="465" r:id="rId6"/>
    <p:sldId id="466" r:id="rId7"/>
    <p:sldId id="467" r:id="rId8"/>
  </p:sldIdLst>
  <p:sldSz cx="9144000" cy="6858000" type="screen4x3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3950" autoAdjust="0"/>
  </p:normalViewPr>
  <p:slideViewPr>
    <p:cSldViewPr snapToGrid="0" snapToObjects="1">
      <p:cViewPr>
        <p:scale>
          <a:sx n="90" d="100"/>
          <a:sy n="90" d="100"/>
        </p:scale>
        <p:origin x="-71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3024C-9298-4CDA-AA3D-350571CD428C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517F7-08F7-4A85-B28B-001B303D92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233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814C8-F00C-4AF4-B755-5D341C2208BB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8DE6-511C-41E0-9C4C-C7D97118D0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196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8DE6-511C-41E0-9C4C-C7D97118D05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94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8DE6-511C-41E0-9C4C-C7D97118D05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32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8DE6-511C-41E0-9C4C-C7D97118D05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32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8DE6-511C-41E0-9C4C-C7D97118D05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32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8DE6-511C-41E0-9C4C-C7D97118D05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32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8DE6-511C-41E0-9C4C-C7D97118D05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320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8DE6-511C-41E0-9C4C-C7D97118D05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32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400" y="317500"/>
            <a:ext cx="8318500" cy="62103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0672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10914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1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"/>
            <a:ext cx="9144000" cy="6858000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15437" y="372818"/>
            <a:ext cx="8315325" cy="21494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72342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74765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6888577"/>
          </a:xfrm>
          <a:prstGeom prst="rect">
            <a:avLst/>
          </a:prstGeom>
        </p:spPr>
      </p:pic>
      <p:sp>
        <p:nvSpPr>
          <p:cNvPr id="5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6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6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6" y="1024030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49313" y="2031414"/>
            <a:ext cx="5148751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3744706"/>
            <a:ext cx="5157219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17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5335588" y="762000"/>
            <a:ext cx="2986087" cy="4498825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2466690" y="445701"/>
            <a:ext cx="14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839867" y="772535"/>
            <a:ext cx="4034876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4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0356" y="1024030"/>
            <a:ext cx="4034111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49313" y="2031414"/>
            <a:ext cx="4027487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6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839867" y="3744706"/>
            <a:ext cx="4034111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2031414"/>
            <a:ext cx="7499800" cy="3229411"/>
          </a:xfrm>
          <a:prstGeom prst="rect">
            <a:avLst/>
          </a:prstGeom>
        </p:spPr>
        <p:txBody>
          <a:bodyPr vert="horz" numCol="2" spcCol="216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 smtClean="0"/>
              <a:t>Arial 10 brödtext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6" y="1024030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6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683568" y="58052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www.osthammar.se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9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F388E-896D-4CB7-9846-71A160BD65C2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08BEB-010B-469B-A889-4840CDCD07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27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35626" y="1746492"/>
            <a:ext cx="9144000" cy="897577"/>
          </a:xfrm>
        </p:spPr>
        <p:txBody>
          <a:bodyPr/>
          <a:lstStyle/>
          <a:p>
            <a:r>
              <a:rPr lang="sv-SE" dirty="0" smtClean="0"/>
              <a:t>Budget 2022-2025</a:t>
            </a:r>
            <a:endParaRPr lang="sv-SE" dirty="0"/>
          </a:p>
          <a:p>
            <a:endParaRPr lang="sv-SE" sz="1800" dirty="0" smtClean="0"/>
          </a:p>
        </p:txBody>
      </p:sp>
    </p:spTree>
    <p:extLst>
      <p:ext uri="{BB962C8B-B14F-4D97-AF65-F5344CB8AC3E}">
        <p14:creationId xmlns:p14="http://schemas.microsoft.com/office/powerpoint/2010/main" val="25497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34089" y="427130"/>
            <a:ext cx="7471794" cy="610037"/>
          </a:xfrm>
        </p:spPr>
        <p:txBody>
          <a:bodyPr/>
          <a:lstStyle/>
          <a:p>
            <a:r>
              <a:rPr lang="sv-SE" sz="4000" dirty="0" smtClean="0"/>
              <a:t>Ny budgetprocess</a:t>
            </a:r>
            <a:endParaRPr lang="sv-SE" sz="4000" dirty="0"/>
          </a:p>
        </p:txBody>
      </p:sp>
      <p:sp>
        <p:nvSpPr>
          <p:cNvPr id="6" name="textruta 5"/>
          <p:cNvSpPr txBox="1"/>
          <p:nvPr/>
        </p:nvSpPr>
        <p:spPr>
          <a:xfrm>
            <a:off x="676894" y="1710047"/>
            <a:ext cx="7018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Okt			Första budgetmaterial till kommunstyrelse och nämnder</a:t>
            </a:r>
          </a:p>
          <a:p>
            <a:r>
              <a:rPr lang="sv-SE" dirty="0" smtClean="0"/>
              <a:t>Feb			Andra budgetmaterial – Bygger på prognos kring intäkter 			från SKR (med vissa egna justeringar)</a:t>
            </a:r>
          </a:p>
          <a:p>
            <a:r>
              <a:rPr lang="sv-SE" dirty="0" smtClean="0"/>
              <a:t>Feb-april		Budgetberedning i den politiska majoriteten</a:t>
            </a:r>
          </a:p>
          <a:p>
            <a:r>
              <a:rPr lang="sv-SE" dirty="0" smtClean="0"/>
              <a:t>April			</a:t>
            </a:r>
            <a:r>
              <a:rPr lang="sv-SE" dirty="0" err="1" smtClean="0"/>
              <a:t>Ev</a:t>
            </a:r>
            <a:r>
              <a:rPr lang="sv-SE" dirty="0" smtClean="0"/>
              <a:t> justering efter ny prognos kring intäkter</a:t>
            </a:r>
          </a:p>
          <a:p>
            <a:r>
              <a:rPr lang="sv-SE" dirty="0" smtClean="0"/>
              <a:t>Maj			Budgethandling </a:t>
            </a:r>
            <a:r>
              <a:rPr lang="sv-SE" dirty="0" err="1" smtClean="0"/>
              <a:t>inkl</a:t>
            </a:r>
            <a:r>
              <a:rPr lang="sv-SE" dirty="0" smtClean="0"/>
              <a:t> målarbete </a:t>
            </a:r>
            <a:r>
              <a:rPr lang="sv-SE" dirty="0" err="1" smtClean="0"/>
              <a:t>til</a:t>
            </a:r>
            <a:r>
              <a:rPr lang="sv-SE" dirty="0" smtClean="0"/>
              <a:t> KSAU och KS</a:t>
            </a:r>
          </a:p>
          <a:p>
            <a:r>
              <a:rPr lang="sv-SE" dirty="0" smtClean="0"/>
              <a:t>Juni			Budgetbeslut i KF</a:t>
            </a:r>
          </a:p>
          <a:p>
            <a:r>
              <a:rPr lang="sv-SE" dirty="0" smtClean="0"/>
              <a:t>Juli-aug		Nämnderna tar fram verksamhetsplaner</a:t>
            </a:r>
          </a:p>
          <a:p>
            <a:r>
              <a:rPr lang="sv-SE" dirty="0" smtClean="0"/>
              <a:t>Okt-nov		KSAU, KS och KF tar del </a:t>
            </a:r>
            <a:r>
              <a:rPr lang="sv-SE" smtClean="0"/>
              <a:t>av </a:t>
            </a:r>
            <a:r>
              <a:rPr lang="sv-SE" smtClean="0"/>
              <a:t>verksamhetsplaner</a:t>
            </a:r>
            <a:endParaRPr lang="sv-SE" dirty="0" smtClean="0"/>
          </a:p>
          <a:p>
            <a:r>
              <a:rPr lang="sv-SE" dirty="0" smtClean="0"/>
              <a:t>	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780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34089" y="427130"/>
            <a:ext cx="7471794" cy="610037"/>
          </a:xfrm>
        </p:spPr>
        <p:txBody>
          <a:bodyPr/>
          <a:lstStyle/>
          <a:p>
            <a:r>
              <a:rPr lang="sv-SE" sz="4000" dirty="0" smtClean="0"/>
              <a:t>Driftbudget och investeringsbudget</a:t>
            </a:r>
            <a:endParaRPr lang="sv-SE" sz="4000" dirty="0"/>
          </a:p>
        </p:txBody>
      </p:sp>
      <p:sp>
        <p:nvSpPr>
          <p:cNvPr id="6" name="textruta 5"/>
          <p:cNvSpPr txBox="1"/>
          <p:nvPr/>
        </p:nvSpPr>
        <p:spPr>
          <a:xfrm>
            <a:off x="676893" y="1710047"/>
            <a:ext cx="78139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800" dirty="0" smtClean="0"/>
          </a:p>
          <a:p>
            <a:r>
              <a:rPr lang="sv-SE" sz="2800" dirty="0" smtClean="0"/>
              <a:t>Kommunfullmäktige fattar beslut om driftbudget och investeringsbudget för perioden och sätter mål för kommunens arbete</a:t>
            </a:r>
          </a:p>
          <a:p>
            <a:endParaRPr lang="sv-SE" dirty="0"/>
          </a:p>
          <a:p>
            <a:r>
              <a:rPr lang="sv-SE" dirty="0" smtClean="0"/>
              <a:t>Driftbudget: Den dagliga verksamhetens kostnad såsom löner, hyror och förbrukningsmaterial</a:t>
            </a:r>
          </a:p>
          <a:p>
            <a:endParaRPr lang="sv-SE" dirty="0"/>
          </a:p>
          <a:p>
            <a:r>
              <a:rPr lang="sv-SE" dirty="0" smtClean="0"/>
              <a:t>Investeringsbudget: Större inköp (över ca 25 000 kr) och t ex byggnationer har en egen budget. När ett projekt är slutfört kommer kostnaden såsom kapitalkostnader på driftbudgeten; investerar vi för 100 mkr och skriver av det på 33 år blir kostnaden i driftbudgeten ungefär 3 mkr per år i avskrivning och 2 mkr i ränta</a:t>
            </a:r>
          </a:p>
          <a:p>
            <a:endParaRPr lang="sv-SE" sz="2800" dirty="0" smtClean="0"/>
          </a:p>
          <a:p>
            <a:r>
              <a:rPr lang="sv-SE" dirty="0" smtClean="0"/>
              <a:t>	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62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34089" y="427130"/>
            <a:ext cx="7471794" cy="610037"/>
          </a:xfrm>
        </p:spPr>
        <p:txBody>
          <a:bodyPr/>
          <a:lstStyle/>
          <a:p>
            <a:r>
              <a:rPr lang="sv-SE" sz="4000" dirty="0" smtClean="0"/>
              <a:t>Budget 2022</a:t>
            </a:r>
            <a:endParaRPr lang="sv-SE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9" y="1176793"/>
            <a:ext cx="7646074" cy="391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1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34089" y="427130"/>
            <a:ext cx="7471794" cy="610037"/>
          </a:xfrm>
        </p:spPr>
        <p:txBody>
          <a:bodyPr/>
          <a:lstStyle/>
          <a:p>
            <a:r>
              <a:rPr lang="sv-SE" sz="4000" dirty="0" smtClean="0"/>
              <a:t>Flerårsplan 2023-2025</a:t>
            </a:r>
            <a:endParaRPr lang="sv-SE" sz="4000" dirty="0"/>
          </a:p>
        </p:txBody>
      </p:sp>
      <p:sp>
        <p:nvSpPr>
          <p:cNvPr id="6" name="textruta 5"/>
          <p:cNvSpPr txBox="1"/>
          <p:nvPr/>
        </p:nvSpPr>
        <p:spPr>
          <a:xfrm>
            <a:off x="676893" y="1710047"/>
            <a:ext cx="78139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800" dirty="0" smtClean="0"/>
          </a:p>
          <a:p>
            <a:endParaRPr lang="sv-SE" sz="2800" dirty="0" smtClean="0"/>
          </a:p>
          <a:p>
            <a:r>
              <a:rPr lang="sv-SE" dirty="0" smtClean="0"/>
              <a:t>	</a:t>
            </a:r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5906"/>
            <a:ext cx="7186613" cy="471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1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34089" y="427130"/>
            <a:ext cx="7471794" cy="610037"/>
          </a:xfrm>
        </p:spPr>
        <p:txBody>
          <a:bodyPr/>
          <a:lstStyle/>
          <a:p>
            <a:r>
              <a:rPr lang="sv-SE" sz="4000" dirty="0" smtClean="0"/>
              <a:t>Investeringsbudget 2022-2025</a:t>
            </a:r>
            <a:endParaRPr lang="sv-SE" sz="4000" dirty="0"/>
          </a:p>
        </p:txBody>
      </p:sp>
      <p:sp>
        <p:nvSpPr>
          <p:cNvPr id="6" name="textruta 5"/>
          <p:cNvSpPr txBox="1"/>
          <p:nvPr/>
        </p:nvSpPr>
        <p:spPr>
          <a:xfrm>
            <a:off x="676893" y="1710047"/>
            <a:ext cx="78139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800" dirty="0" smtClean="0"/>
          </a:p>
          <a:p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9" y="1504949"/>
            <a:ext cx="5210174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744263" y="1504950"/>
            <a:ext cx="3094937" cy="2776906"/>
          </a:xfrm>
          <a:prstGeom prst="wedgeEllipseCallout">
            <a:avLst>
              <a:gd name="adj1" fmla="val -55302"/>
              <a:gd name="adj2" fmla="val 302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453 mkr under planperioden. 349 mkr i budget 2021</a:t>
            </a:r>
          </a:p>
          <a:p>
            <a:pPr algn="ctr"/>
            <a:r>
              <a:rPr lang="sv-SE" dirty="0" smtClean="0"/>
              <a:t>= Ökade </a:t>
            </a:r>
            <a:r>
              <a:rPr lang="sv-SE" dirty="0" smtClean="0"/>
              <a:t>kapitalkostnader </a:t>
            </a:r>
            <a:r>
              <a:rPr lang="sv-SE" dirty="0" smtClean="0"/>
              <a:t>kommande 30 år = lägre driftskostnadsbudget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5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34089" y="427130"/>
            <a:ext cx="7471794" cy="610037"/>
          </a:xfrm>
        </p:spPr>
        <p:txBody>
          <a:bodyPr/>
          <a:lstStyle/>
          <a:p>
            <a:r>
              <a:rPr lang="sv-SE" sz="4000" dirty="0" smtClean="0"/>
              <a:t>Budgethandling </a:t>
            </a:r>
            <a:r>
              <a:rPr lang="sv-SE" sz="4000" dirty="0" err="1" smtClean="0"/>
              <a:t>inkl</a:t>
            </a:r>
            <a:r>
              <a:rPr lang="sv-SE" sz="4000" dirty="0" smtClean="0"/>
              <a:t> mål</a:t>
            </a:r>
            <a:endParaRPr lang="sv-SE" sz="4000" dirty="0"/>
          </a:p>
        </p:txBody>
      </p:sp>
      <p:sp>
        <p:nvSpPr>
          <p:cNvPr id="6" name="textruta 5"/>
          <p:cNvSpPr txBox="1"/>
          <p:nvPr/>
        </p:nvSpPr>
        <p:spPr>
          <a:xfrm>
            <a:off x="676893" y="1710047"/>
            <a:ext cx="78139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800" dirty="0" smtClean="0"/>
          </a:p>
          <a:p>
            <a:endParaRPr lang="sv-S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" y="1409700"/>
            <a:ext cx="28194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42" y="1241058"/>
            <a:ext cx="185681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070" y="2905493"/>
            <a:ext cx="4793787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9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STK_mall_SW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3499</TotalTime>
  <Words>130</Words>
  <Application>Microsoft Office PowerPoint</Application>
  <PresentationFormat>Bildspel på skärmen (4:3)</PresentationFormat>
  <Paragraphs>36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ÖSTK_mall_SWE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Sumén, Anneli</dc:creator>
  <cp:lastModifiedBy>Ersund, Sara</cp:lastModifiedBy>
  <cp:revision>254</cp:revision>
  <cp:lastPrinted>2018-05-22T15:18:57Z</cp:lastPrinted>
  <dcterms:created xsi:type="dcterms:W3CDTF">2017-05-03T12:39:05Z</dcterms:created>
  <dcterms:modified xsi:type="dcterms:W3CDTF">2021-05-27T11:40:29Z</dcterms:modified>
</cp:coreProperties>
</file>