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elius, Michaela" initials="TM" lastIdx="2" clrIdx="0">
    <p:extLst>
      <p:ext uri="{19B8F6BF-5375-455C-9EA6-DF929625EA0E}">
        <p15:presenceInfo xmlns:p15="http://schemas.microsoft.com/office/powerpoint/2012/main" userId="S-1-5-21-734604759-692334591-1008150880-195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85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45" d="100"/>
          <a:sy n="45" d="100"/>
        </p:scale>
        <p:origin x="6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39539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06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249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05892" y="294968"/>
            <a:ext cx="11591139" cy="18259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331357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345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932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23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073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28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190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274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1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3" Type="http://schemas.openxmlformats.org/officeDocument/2006/relationships/hyperlink" Target="https://www.suntarbetsliv.se/forskning/kommunikation/digitala-moten-forskarnas-basta-tips/" TargetMode="External"/><Relationship Id="rId7" Type="http://schemas.openxmlformats.org/officeDocument/2006/relationships/hyperlink" Target="https://bit.ly/3pY8p8r" TargetMode="External"/><Relationship Id="rId12" Type="http://schemas.openxmlformats.org/officeDocument/2006/relationships/hyperlink" Target="https://chef.se/forskare-skratta-pa-jobbet-bra-din-aterhamtning/" TargetMode="External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5" Type="http://schemas.openxmlformats.org/officeDocument/2006/relationships/hyperlink" Target="https://stressdialogen.suntarbetsliv.se/gruppaktiviteter/" TargetMode="External"/><Relationship Id="rId10" Type="http://schemas.openxmlformats.org/officeDocument/2006/relationships/hyperlink" Target="https://hejengagemang.se/engagemangsbloggen/fem-forskningsbaserade-tips-for-att-lyckas-med-ditt-digitala-ledarskap/" TargetMode="External"/><Relationship Id="rId4" Type="http://schemas.openxmlformats.org/officeDocument/2006/relationships/hyperlink" Target="https://www.suntarbetsliv.se/artiklar/sam/sa-tar-chefen-ansvar-for-arbetsmiljon-hemma/?utm_source=ungapped&amp;utm_medium=email&amp;utm_campaign=artiklar2020vecka49&amp;utm_content=sa-tar-chefen-ansvar-for-arbetsmiljon-hemma&amp;utm_medium=email&amp;utm_source=Ungapped&amp;utm_campaign=L%C3%A4kande+rehabilitering+med+Gr%C3%B6na+Rehab&amp;utm_custom%5bungapped%5d=28683682-6406-4f1b-889d-f6a3e13f45bb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313818" y="462928"/>
            <a:ext cx="11573382" cy="42982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Tips &amp; trix om digitalt ledarskap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13818" y="1044256"/>
            <a:ext cx="11573382" cy="194873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13818" y="2991359"/>
            <a:ext cx="11573382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sv-SE" dirty="0" smtClean="0">
              <a:solidFill>
                <a:srgbClr val="FFC000"/>
              </a:solidFill>
            </a:endParaRPr>
          </a:p>
          <a:p>
            <a:endParaRPr lang="sv-SE" dirty="0">
              <a:solidFill>
                <a:srgbClr val="FFC000"/>
              </a:solidFill>
            </a:endParaRPr>
          </a:p>
          <a:p>
            <a:endParaRPr lang="sv-SE" dirty="0" smtClean="0">
              <a:solidFill>
                <a:srgbClr val="FFC000"/>
              </a:solidFill>
            </a:endParaRPr>
          </a:p>
          <a:p>
            <a:endParaRPr lang="sv-SE" dirty="0">
              <a:solidFill>
                <a:srgbClr val="FFC000"/>
              </a:solidFill>
            </a:endParaRPr>
          </a:p>
          <a:p>
            <a:endParaRPr lang="sv-SE" dirty="0" smtClean="0">
              <a:solidFill>
                <a:srgbClr val="FFC000"/>
              </a:solidFill>
            </a:endParaRPr>
          </a:p>
          <a:p>
            <a:endParaRPr lang="sv-SE" dirty="0">
              <a:solidFill>
                <a:srgbClr val="FFC000"/>
              </a:solidFill>
            </a:endParaRPr>
          </a:p>
          <a:p>
            <a:endParaRPr lang="sv-SE" dirty="0">
              <a:solidFill>
                <a:srgbClr val="FFC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13819" y="5021050"/>
            <a:ext cx="11573381" cy="1787692"/>
          </a:xfrm>
          <a:prstGeom prst="rect">
            <a:avLst/>
          </a:prstGeom>
          <a:solidFill>
            <a:srgbClr val="FFE285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73426" y="1010176"/>
            <a:ext cx="3424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Att leda digitala möten</a:t>
            </a:r>
            <a:endParaRPr lang="sv-SE" sz="1200" b="1" dirty="0"/>
          </a:p>
          <a:p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304171" y="5011383"/>
            <a:ext cx="392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Att sätta mål, följa upp &amp; ge feedback på distans</a:t>
            </a:r>
            <a:endParaRPr lang="sv-SE" sz="1200" b="1" dirty="0"/>
          </a:p>
        </p:txBody>
      </p:sp>
      <p:sp>
        <p:nvSpPr>
          <p:cNvPr id="19" name="textruta 18"/>
          <p:cNvSpPr txBox="1"/>
          <p:nvPr/>
        </p:nvSpPr>
        <p:spPr>
          <a:xfrm>
            <a:off x="313817" y="3022822"/>
            <a:ext cx="7851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Uppmuntra &amp; skapa förutsättningar för lärande och utveckling </a:t>
            </a:r>
            <a:endParaRPr lang="sv-SE" sz="1200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31" y="6296057"/>
            <a:ext cx="1429328" cy="44785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27002" y="1357778"/>
            <a:ext cx="157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sv-SE" sz="900" dirty="0"/>
          </a:p>
        </p:txBody>
      </p:sp>
      <p:sp>
        <p:nvSpPr>
          <p:cNvPr id="4" name="textruta 3"/>
          <p:cNvSpPr txBox="1"/>
          <p:nvPr/>
        </p:nvSpPr>
        <p:spPr>
          <a:xfrm>
            <a:off x="289275" y="1275867"/>
            <a:ext cx="2715225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u="sng" dirty="0" smtClean="0"/>
              <a:t>Digitala möten – forskarnas bästa tips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850" dirty="0" smtClean="0"/>
              <a:t>Sänk förväntningarna. Prestationsångest är vår största fiende när det gäller digitala möten</a:t>
            </a:r>
            <a:r>
              <a:rPr lang="sv-SE" sz="850" smtClean="0"/>
              <a:t>. Gör </a:t>
            </a:r>
            <a:r>
              <a:rPr lang="sv-SE" sz="850" dirty="0" smtClean="0"/>
              <a:t>så gott du kan, prova dig fram. Var snäll mot dig själv &amp; hjälp varandra vid teknikstrul etc</a:t>
            </a:r>
            <a:r>
              <a:rPr lang="sv-SE" sz="850" dirty="0"/>
              <a:t>. Acceptera en </a:t>
            </a:r>
            <a:r>
              <a:rPr lang="sv-SE" sz="850" dirty="0" smtClean="0"/>
              <a:t>”digital kvart” </a:t>
            </a:r>
            <a:r>
              <a:rPr lang="sv-SE" sz="850" dirty="0"/>
              <a:t>i början av </a:t>
            </a:r>
            <a:r>
              <a:rPr lang="sv-SE" sz="850" dirty="0" smtClean="0"/>
              <a:t>mötet.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50" dirty="0"/>
              <a:t>Digitala möten behöver ett tydligt </a:t>
            </a:r>
            <a:r>
              <a:rPr lang="sv-SE" sz="850" dirty="0" smtClean="0"/>
              <a:t>mötesledarskap. Man </a:t>
            </a:r>
            <a:r>
              <a:rPr lang="sv-SE" sz="850" dirty="0"/>
              <a:t>behöver vara extra pedagogisk &amp; ibland övertydlig. Gör digitala överenskommelser genom att hålla löften &amp; tider </a:t>
            </a:r>
            <a:r>
              <a:rPr lang="sv-SE" sz="850" dirty="0" smtClean="0"/>
              <a:t>etc.</a:t>
            </a:r>
          </a:p>
          <a:p>
            <a:r>
              <a:rPr lang="sv-SE" sz="850" dirty="0" smtClean="0">
                <a:hlinkClick r:id="rId3"/>
              </a:rPr>
              <a:t>Läs mer här</a:t>
            </a:r>
            <a:endParaRPr lang="sv-SE" sz="850" dirty="0"/>
          </a:p>
          <a:p>
            <a:endParaRPr lang="sv-SE" sz="1000" dirty="0"/>
          </a:p>
        </p:txBody>
      </p:sp>
      <p:sp>
        <p:nvSpPr>
          <p:cNvPr id="6" name="textruta 5"/>
          <p:cNvSpPr txBox="1"/>
          <p:nvPr/>
        </p:nvSpPr>
        <p:spPr>
          <a:xfrm>
            <a:off x="5652654" y="1411768"/>
            <a:ext cx="2252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00" dirty="0"/>
          </a:p>
        </p:txBody>
      </p:sp>
      <p:sp>
        <p:nvSpPr>
          <p:cNvPr id="8" name="textruta 7"/>
          <p:cNvSpPr txBox="1"/>
          <p:nvPr/>
        </p:nvSpPr>
        <p:spPr>
          <a:xfrm>
            <a:off x="4033757" y="1043582"/>
            <a:ext cx="2791213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u="sng" dirty="0"/>
              <a:t>Lite </a:t>
            </a:r>
            <a:r>
              <a:rPr lang="sv-SE" sz="900" u="sng" dirty="0" smtClean="0"/>
              <a:t>praktiskt</a:t>
            </a:r>
            <a:endParaRPr lang="sv-SE" sz="900" u="sng" dirty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 smtClean="0"/>
              <a:t>Boka </a:t>
            </a:r>
            <a:r>
              <a:rPr lang="sv-SE" sz="850" dirty="0"/>
              <a:t>möte i 45 minuter istället för 1 timme för att få lite ”andrum” mellan möten.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/>
              <a:t>Kom ihåg att lägga in pauser i långa möten.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/>
              <a:t>Kom tidigare till ett videomöte och småprata med de som dyker upp.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 smtClean="0"/>
              <a:t>Chefen kan låta en annan person vara digital moderator. Moderatorn kan hålla ordning på talarordning och liknande, så att chefen kan fokusera på själva mötet.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 smtClean="0"/>
              <a:t>När du inte pratar, stäng av mikrofon och video.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 smtClean="0"/>
              <a:t>Använd chattfunktionen lite oftare istället för att gå in och bryta ljudöverföringen.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74034" y="3304881"/>
            <a:ext cx="29765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u="sng" dirty="0" smtClean="0"/>
              <a:t>Co-</a:t>
            </a:r>
            <a:r>
              <a:rPr lang="sv-SE" sz="900" u="sng" dirty="0" err="1" smtClean="0"/>
              <a:t>workingtid</a:t>
            </a:r>
            <a:r>
              <a:rPr lang="sv-SE" sz="900" u="sng" dirty="0" smtClean="0"/>
              <a:t> </a:t>
            </a:r>
          </a:p>
          <a:p>
            <a:r>
              <a:rPr lang="sv-SE" sz="850" dirty="0" smtClean="0"/>
              <a:t>Skapa en arena för dina medarbetare att delge varandra i sitt arbete och att lösa problem tillsammans. </a:t>
            </a:r>
            <a:endParaRPr lang="sv-SE" sz="850" dirty="0"/>
          </a:p>
        </p:txBody>
      </p:sp>
      <p:sp>
        <p:nvSpPr>
          <p:cNvPr id="13" name="textruta 12"/>
          <p:cNvSpPr txBox="1"/>
          <p:nvPr/>
        </p:nvSpPr>
        <p:spPr>
          <a:xfrm>
            <a:off x="3310463" y="3243620"/>
            <a:ext cx="217314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u="sng" dirty="0" smtClean="0"/>
              <a:t>Lärande genom att synliggöra </a:t>
            </a:r>
          </a:p>
          <a:p>
            <a:r>
              <a:rPr lang="sv-SE" sz="800" dirty="0" smtClean="0"/>
              <a:t>Att hantera ärenden i projektform med synlighet för kollegor har en större vinning än att medarbetarna kan täcka upp för varandra vid frånvaro. I en digital arbetsmiljö blir detta en metod för att lära av varandra. Detta är även användbart  vid introduktion av nyanställda.</a:t>
            </a:r>
          </a:p>
          <a:p>
            <a:endParaRPr lang="sv-SE" sz="800" dirty="0"/>
          </a:p>
          <a:p>
            <a:r>
              <a:rPr lang="sv-SE" sz="800" dirty="0" smtClean="0"/>
              <a:t>Använd tex </a:t>
            </a:r>
            <a:r>
              <a:rPr lang="sv-SE" sz="800" b="1" dirty="0" err="1" smtClean="0"/>
              <a:t>Stratsys</a:t>
            </a:r>
            <a:r>
              <a:rPr lang="sv-SE" sz="800" b="1" dirty="0" smtClean="0"/>
              <a:t> DO-BOARD </a:t>
            </a:r>
            <a:r>
              <a:rPr lang="sv-SE" sz="800" dirty="0" smtClean="0"/>
              <a:t>för att hantera ärenden i projektform. </a:t>
            </a:r>
            <a:endParaRPr lang="sv-SE" sz="1200" dirty="0"/>
          </a:p>
        </p:txBody>
      </p:sp>
      <p:sp>
        <p:nvSpPr>
          <p:cNvPr id="14" name="textruta 13"/>
          <p:cNvSpPr txBox="1"/>
          <p:nvPr/>
        </p:nvSpPr>
        <p:spPr>
          <a:xfrm>
            <a:off x="5406547" y="4052982"/>
            <a:ext cx="20176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u="sng" dirty="0" smtClean="0"/>
              <a:t>Utveckling?</a:t>
            </a:r>
          </a:p>
          <a:p>
            <a:r>
              <a:rPr lang="sv-SE" sz="900" dirty="0" smtClean="0"/>
              <a:t>Bana väg för nytänkande alternativa lösningar genom en digital </a:t>
            </a:r>
            <a:r>
              <a:rPr lang="sv-SE" sz="900" dirty="0" err="1"/>
              <a:t>whiteboard</a:t>
            </a:r>
            <a:r>
              <a:rPr lang="sv-SE" sz="900" dirty="0"/>
              <a:t> </a:t>
            </a:r>
            <a:r>
              <a:rPr lang="sv-SE" sz="900" dirty="0" smtClean="0"/>
              <a:t>för </a:t>
            </a:r>
            <a:r>
              <a:rPr lang="sv-SE" sz="900" dirty="0"/>
              <a:t>brainstorming. </a:t>
            </a:r>
            <a:r>
              <a:rPr lang="sv-SE" sz="900" dirty="0" smtClean="0"/>
              <a:t>Använd </a:t>
            </a:r>
            <a:r>
              <a:rPr lang="sv-SE" sz="900" dirty="0"/>
              <a:t>Z</a:t>
            </a:r>
            <a:r>
              <a:rPr lang="sv-SE" sz="900" dirty="0" smtClean="0"/>
              <a:t>oom och Teams.</a:t>
            </a:r>
            <a:endParaRPr lang="sv-SE" sz="900" dirty="0"/>
          </a:p>
        </p:txBody>
      </p:sp>
      <p:sp>
        <p:nvSpPr>
          <p:cNvPr id="15" name="textruta 14"/>
          <p:cNvSpPr txBox="1"/>
          <p:nvPr/>
        </p:nvSpPr>
        <p:spPr>
          <a:xfrm>
            <a:off x="4593542" y="5007722"/>
            <a:ext cx="2392247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u="sng" dirty="0"/>
              <a:t>Så tar chefen arbetsmiljöansvaret </a:t>
            </a:r>
            <a:r>
              <a:rPr lang="sv-SE" sz="900" u="sng" dirty="0" smtClean="0"/>
              <a:t>hemma</a:t>
            </a:r>
            <a:endParaRPr lang="sv-SE" sz="900" u="sng" dirty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/>
              <a:t>Var närvarande utan att kontrollera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/>
              <a:t>Håll igång dialogen med medarbetarna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/>
              <a:t>Be om stöd när du behöver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/>
              <a:t>Samarbeta med skyddsombudet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/>
              <a:t>Var uppmärksam på psykisk ohälsa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 smtClean="0"/>
              <a:t>Fortsätt arbeta med systematiskt arbetsmiljöarbete (APT </a:t>
            </a:r>
            <a:r>
              <a:rPr lang="sv-SE" sz="850" dirty="0" err="1" smtClean="0"/>
              <a:t>etc</a:t>
            </a:r>
            <a:r>
              <a:rPr lang="sv-SE" sz="850" dirty="0" smtClean="0"/>
              <a:t>). Arbetsmiljöansvaret kvarstår för arbetsgivaren även om jobbet sker i hemmet. </a:t>
            </a:r>
            <a:r>
              <a:rPr lang="sv-SE" sz="850" dirty="0" smtClean="0">
                <a:hlinkClick r:id="rId4"/>
              </a:rPr>
              <a:t>Läs mer här </a:t>
            </a:r>
            <a:endParaRPr lang="sv-SE" sz="850" dirty="0" smtClean="0"/>
          </a:p>
        </p:txBody>
      </p:sp>
      <p:sp>
        <p:nvSpPr>
          <p:cNvPr id="16" name="textruta 15"/>
          <p:cNvSpPr txBox="1"/>
          <p:nvPr/>
        </p:nvSpPr>
        <p:spPr>
          <a:xfrm>
            <a:off x="9078563" y="5013562"/>
            <a:ext cx="284815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u="sng" dirty="0"/>
              <a:t>Fem forskningsbaserade tips </a:t>
            </a:r>
            <a:r>
              <a:rPr lang="sv-SE" sz="900" u="sng" dirty="0" smtClean="0"/>
              <a:t>från Johan Book,      för </a:t>
            </a:r>
            <a:r>
              <a:rPr lang="sv-SE" sz="900" u="sng" dirty="0"/>
              <a:t>att lyckas med ditt digitala </a:t>
            </a:r>
            <a:r>
              <a:rPr lang="sv-SE" sz="900" u="sng" dirty="0" smtClean="0"/>
              <a:t>ledarskap</a:t>
            </a:r>
          </a:p>
          <a:p>
            <a:endParaRPr lang="sv-SE" sz="300" u="sng" dirty="0" smtClean="0"/>
          </a:p>
          <a:p>
            <a:pPr>
              <a:spcAft>
                <a:spcPts val="300"/>
              </a:spcAft>
            </a:pPr>
            <a:r>
              <a:rPr lang="sv-SE" sz="850" dirty="0"/>
              <a:t>1. Digitala verktyg kommer och går, våra psykologiska behov </a:t>
            </a:r>
            <a:r>
              <a:rPr lang="sv-SE" sz="850" dirty="0" smtClean="0"/>
              <a:t>består</a:t>
            </a:r>
            <a:endParaRPr lang="sv-SE" sz="850" dirty="0"/>
          </a:p>
          <a:p>
            <a:pPr>
              <a:spcAft>
                <a:spcPts val="300"/>
              </a:spcAft>
            </a:pPr>
            <a:r>
              <a:rPr lang="sv-SE" sz="850" dirty="0"/>
              <a:t>2. När det fysiska mötet ersätts med det digitala så förändras både arbetssätt och </a:t>
            </a:r>
            <a:r>
              <a:rPr lang="sv-SE" sz="850" dirty="0" smtClean="0"/>
              <a:t>upplevelse</a:t>
            </a:r>
            <a:endParaRPr lang="sv-SE" sz="850" dirty="0"/>
          </a:p>
          <a:p>
            <a:pPr>
              <a:spcAft>
                <a:spcPts val="300"/>
              </a:spcAft>
            </a:pPr>
            <a:r>
              <a:rPr lang="sv-SE" sz="850" dirty="0"/>
              <a:t>3. Ha dagliga check-</a:t>
            </a:r>
            <a:r>
              <a:rPr lang="sv-SE" sz="850" dirty="0" err="1"/>
              <a:t>ins</a:t>
            </a:r>
            <a:r>
              <a:rPr lang="sv-SE" sz="850" dirty="0"/>
              <a:t> med alla dina </a:t>
            </a:r>
            <a:r>
              <a:rPr lang="sv-SE" sz="850" dirty="0" smtClean="0"/>
              <a:t>medarbetare</a:t>
            </a:r>
            <a:endParaRPr lang="sv-SE" sz="850" dirty="0"/>
          </a:p>
        </p:txBody>
      </p:sp>
      <p:sp>
        <p:nvSpPr>
          <p:cNvPr id="20" name="textruta 19"/>
          <p:cNvSpPr txBox="1"/>
          <p:nvPr/>
        </p:nvSpPr>
        <p:spPr>
          <a:xfrm>
            <a:off x="301514" y="5274774"/>
            <a:ext cx="339685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sv-SE" sz="900" u="sng" dirty="0" smtClean="0"/>
              <a:t>Fyra konkreta tips på feedback &amp; uppföljning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 smtClean="0"/>
              <a:t>Fråga intresserat en medarbetare hur det går/ har gått med en specifik arbetsuppgift.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 smtClean="0"/>
              <a:t>Ge positiv feedback till en medarbetare. Säg specifikt vad personen gör bra.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 smtClean="0"/>
              <a:t>Fråga en medarbetare om den uppfattar att den gör rätt saker för att nå verksamhetens mål.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850" dirty="0" smtClean="0"/>
              <a:t>Fråga en medarbetare vad hen ser för egen utmaning den närmaste tiden &amp; om du kan öka förutsättningarna för att hen ska klara arbetsuppgiften.</a:t>
            </a:r>
            <a:endParaRPr lang="sv-SE" sz="850" dirty="0"/>
          </a:p>
        </p:txBody>
      </p:sp>
      <p:sp>
        <p:nvSpPr>
          <p:cNvPr id="21" name="Rektangel 20"/>
          <p:cNvSpPr/>
          <p:nvPr/>
        </p:nvSpPr>
        <p:spPr>
          <a:xfrm>
            <a:off x="6694714" y="1027575"/>
            <a:ext cx="52214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900" u="sng" dirty="0" smtClean="0"/>
              <a:t>Tips </a:t>
            </a:r>
            <a:r>
              <a:rPr lang="sv-SE" altLang="sv-SE" sz="900" u="sng" dirty="0"/>
              <a:t>för att undvika ”</a:t>
            </a:r>
            <a:r>
              <a:rPr lang="sv-SE" altLang="sv-SE" sz="900" u="sng" dirty="0" err="1"/>
              <a:t>Zoomthink</a:t>
            </a:r>
            <a:r>
              <a:rPr lang="sv-SE" altLang="sv-SE" sz="900" u="sng" dirty="0"/>
              <a:t>”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sv-SE" altLang="sv-SE" sz="850" dirty="0" smtClean="0"/>
              <a:t>Digitala möten </a:t>
            </a:r>
            <a:r>
              <a:rPr lang="sv-SE" altLang="sv-SE" sz="850" dirty="0"/>
              <a:t>gör oss betydligt tröttare än det fysiska </a:t>
            </a:r>
            <a:r>
              <a:rPr lang="sv-SE" altLang="sv-SE" sz="850" dirty="0" smtClean="0"/>
              <a:t>mötet. Tröttheten </a:t>
            </a:r>
            <a:r>
              <a:rPr lang="sv-SE" altLang="sv-SE" sz="850" dirty="0"/>
              <a:t>gör att vi inte bidrar lika mycket som vid </a:t>
            </a:r>
            <a:r>
              <a:rPr lang="sv-SE" altLang="sv-SE" sz="850" dirty="0" smtClean="0"/>
              <a:t>fysiska möten och </a:t>
            </a:r>
            <a:r>
              <a:rPr lang="sv-SE" altLang="sv-SE" sz="850" dirty="0"/>
              <a:t>den leder till ökat grupptänkande eller "</a:t>
            </a:r>
            <a:r>
              <a:rPr lang="sv-SE" altLang="sv-SE" sz="850" dirty="0" err="1"/>
              <a:t>Zoomthink</a:t>
            </a:r>
            <a:r>
              <a:rPr lang="sv-SE" altLang="sv-SE" sz="850" dirty="0"/>
              <a:t>" som Erica </a:t>
            </a:r>
            <a:r>
              <a:rPr lang="sv-SE" altLang="sv-SE" sz="850" dirty="0" err="1"/>
              <a:t>Dhawan</a:t>
            </a:r>
            <a:r>
              <a:rPr lang="sv-SE" altLang="sv-SE" sz="850" dirty="0"/>
              <a:t>, expert på samarbete och innovation, kallar </a:t>
            </a:r>
            <a:r>
              <a:rPr lang="sv-SE" altLang="sv-SE" sz="850" dirty="0" smtClean="0"/>
              <a:t>det. </a:t>
            </a:r>
            <a:r>
              <a:rPr lang="sv-SE" altLang="sv-SE" sz="850" dirty="0"/>
              <a:t>"</a:t>
            </a:r>
            <a:r>
              <a:rPr lang="sv-SE" altLang="sv-SE" sz="850" dirty="0" err="1"/>
              <a:t>Zoomthink</a:t>
            </a:r>
            <a:r>
              <a:rPr lang="sv-SE" altLang="sv-SE" sz="850" dirty="0"/>
              <a:t>" är negativt för både kreativiteten och nytänkandet i en organisation. </a:t>
            </a:r>
            <a:r>
              <a:rPr lang="sv-SE" altLang="sv-SE" sz="850" dirty="0" smtClean="0"/>
              <a:t>Här </a:t>
            </a:r>
            <a:r>
              <a:rPr lang="sv-SE" altLang="sv-SE" sz="850" dirty="0"/>
              <a:t>är några tips för ett bättre digitalt </a:t>
            </a:r>
            <a:r>
              <a:rPr lang="sv-SE" altLang="sv-SE" sz="850" dirty="0" smtClean="0"/>
              <a:t>samtalsklimat</a:t>
            </a:r>
            <a:r>
              <a:rPr lang="sv-SE" altLang="sv-SE" sz="900" dirty="0" smtClean="0"/>
              <a:t>: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2" r="2588" b="3084"/>
          <a:stretch/>
        </p:blipFill>
        <p:spPr>
          <a:xfrm>
            <a:off x="2988370" y="1261104"/>
            <a:ext cx="1033423" cy="841453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0" t="22597" b="9221"/>
          <a:stretch/>
        </p:blipFill>
        <p:spPr>
          <a:xfrm>
            <a:off x="6779028" y="1813956"/>
            <a:ext cx="951875" cy="993261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7687744" y="1761847"/>
            <a:ext cx="4278492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altLang="sv-SE" sz="850" dirty="0"/>
              <a:t>Låt olika personer leda de digitala mötena. Det ger absolut bäst effekt om man vill få fler att känna sig sedda i gruppen. Det gör också att mötena blir mindre enformiga.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altLang="sv-SE" sz="850" dirty="0"/>
              <a:t>Var förberedd. Tänk ut en eller två saker som du vill bidra med på mötet. Genom att vara förberedd känns det lättare att begära ordet och bidra på mötet.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altLang="sv-SE" sz="850" dirty="0"/>
              <a:t>Följ upp. Av någon anledning känns det mer skrämmande att ställa en fråga till någon som pratar på ett digitalt möte. 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altLang="sv-SE" sz="850" dirty="0"/>
              <a:t>Låt tystlåtna medarbetare få prata först och låt pratkvarnarna vänta.</a:t>
            </a:r>
            <a:br>
              <a:rPr lang="sv-SE" altLang="sv-SE" sz="850" dirty="0"/>
            </a:br>
            <a:r>
              <a:rPr lang="sv-SE" altLang="sv-SE" sz="850" dirty="0">
                <a:hlinkClick r:id="rId7"/>
              </a:rPr>
              <a:t>Läs mer </a:t>
            </a:r>
            <a:r>
              <a:rPr lang="sv-SE" altLang="sv-SE" sz="850" dirty="0" smtClean="0">
                <a:hlinkClick r:id="rId7"/>
              </a:rPr>
              <a:t>här</a:t>
            </a:r>
            <a:endParaRPr lang="sv-SE" sz="850" dirty="0"/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7169" r="4794" b="13701"/>
          <a:stretch/>
        </p:blipFill>
        <p:spPr>
          <a:xfrm>
            <a:off x="2986862" y="2104722"/>
            <a:ext cx="1034931" cy="634547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8081" r="9996" b="5107"/>
          <a:stretch/>
        </p:blipFill>
        <p:spPr>
          <a:xfrm>
            <a:off x="435696" y="3787915"/>
            <a:ext cx="1421907" cy="845276"/>
          </a:xfrm>
          <a:prstGeom prst="rect">
            <a:avLst/>
          </a:prstGeom>
        </p:spPr>
      </p:pic>
      <p:sp>
        <p:nvSpPr>
          <p:cNvPr id="27" name="textruta 26"/>
          <p:cNvSpPr txBox="1"/>
          <p:nvPr/>
        </p:nvSpPr>
        <p:spPr>
          <a:xfrm>
            <a:off x="1806357" y="3713222"/>
            <a:ext cx="1379663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50" dirty="0"/>
              <a:t>Genom denna metod lär vi av varandra även i en digital arbetsmiljö. Boka upp tex </a:t>
            </a:r>
            <a:r>
              <a:rPr lang="sv-SE" sz="850" dirty="0" smtClean="0"/>
              <a:t>2 h </a:t>
            </a:r>
            <a:r>
              <a:rPr lang="sv-SE" sz="850" dirty="0"/>
              <a:t>i veckan utan närvaro av chef och med frivilligt </a:t>
            </a:r>
            <a:r>
              <a:rPr lang="sv-SE" sz="850" dirty="0" smtClean="0"/>
              <a:t>deltagande &amp; agenda </a:t>
            </a:r>
            <a:r>
              <a:rPr lang="sv-SE" sz="850" dirty="0"/>
              <a:t>för medarbetarna</a:t>
            </a:r>
            <a:r>
              <a:rPr lang="sv-SE" sz="900" dirty="0" smtClean="0"/>
              <a:t>.</a:t>
            </a:r>
            <a:endParaRPr lang="sv-SE" sz="900" dirty="0"/>
          </a:p>
        </p:txBody>
      </p:sp>
      <p:sp>
        <p:nvSpPr>
          <p:cNvPr id="29" name="textruta 28"/>
          <p:cNvSpPr txBox="1"/>
          <p:nvPr/>
        </p:nvSpPr>
        <p:spPr>
          <a:xfrm>
            <a:off x="9078563" y="6113927"/>
            <a:ext cx="1404257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sv-SE" sz="850" dirty="0"/>
              <a:t>4. Målsättningsarbetet viktigare än någonsin</a:t>
            </a:r>
          </a:p>
          <a:p>
            <a:pPr>
              <a:spcAft>
                <a:spcPts val="300"/>
              </a:spcAft>
            </a:pPr>
            <a:r>
              <a:rPr lang="sv-SE" sz="850" dirty="0"/>
              <a:t>5. Följ upp, följ upp, följ </a:t>
            </a:r>
            <a:r>
              <a:rPr lang="sv-SE" sz="850" dirty="0" smtClean="0"/>
              <a:t>upp! </a:t>
            </a:r>
            <a:r>
              <a:rPr lang="sv-SE" sz="800" dirty="0" smtClean="0">
                <a:hlinkClick r:id="rId10"/>
              </a:rPr>
              <a:t>Läs </a:t>
            </a:r>
            <a:r>
              <a:rPr lang="sv-SE" sz="800" dirty="0">
                <a:hlinkClick r:id="rId10"/>
              </a:rPr>
              <a:t>mer </a:t>
            </a:r>
            <a:r>
              <a:rPr lang="sv-SE" sz="800" dirty="0" smtClean="0">
                <a:hlinkClick r:id="rId10"/>
              </a:rPr>
              <a:t>här</a:t>
            </a:r>
            <a:endParaRPr lang="sv-SE" sz="800" dirty="0"/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"/>
          <a:stretch/>
        </p:blipFill>
        <p:spPr>
          <a:xfrm>
            <a:off x="3579995" y="5282419"/>
            <a:ext cx="1007940" cy="1414469"/>
          </a:xfrm>
          <a:prstGeom prst="rect">
            <a:avLst/>
          </a:prstGeom>
        </p:spPr>
      </p:pic>
      <p:sp>
        <p:nvSpPr>
          <p:cNvPr id="31" name="textruta 30"/>
          <p:cNvSpPr txBox="1"/>
          <p:nvPr/>
        </p:nvSpPr>
        <p:spPr>
          <a:xfrm>
            <a:off x="8726657" y="3017435"/>
            <a:ext cx="3158652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u="sng" dirty="0"/>
              <a:t>Skratta på jobbet – bra för din återhämtning</a:t>
            </a:r>
          </a:p>
          <a:p>
            <a:pPr>
              <a:spcAft>
                <a:spcPts val="300"/>
              </a:spcAft>
            </a:pPr>
            <a:r>
              <a:rPr lang="sv-SE" sz="900" dirty="0"/>
              <a:t>Forskning visar att det finns tre sätt att återhämta </a:t>
            </a:r>
            <a:r>
              <a:rPr lang="sv-SE" sz="900" dirty="0" smtClean="0"/>
              <a:t>sig </a:t>
            </a:r>
            <a:r>
              <a:rPr lang="sv-SE" sz="900" dirty="0"/>
              <a:t>under själva arbetsdagen. Det handlar om variation, gemenskap och kontroll. Detta är viktiga saker att uppmuntra, inte minst vid digitalt hemarbete</a:t>
            </a:r>
            <a:r>
              <a:rPr lang="sv-SE" sz="900" dirty="0" smtClean="0"/>
              <a:t>.</a:t>
            </a:r>
          </a:p>
          <a:p>
            <a:r>
              <a:rPr lang="sv-SE" sz="900" dirty="0" smtClean="0"/>
              <a:t>Det som ger återhämtning </a:t>
            </a:r>
            <a:r>
              <a:rPr lang="sv-SE" sz="900" dirty="0"/>
              <a:t>på </a:t>
            </a:r>
            <a:r>
              <a:rPr lang="sv-SE" sz="900" dirty="0" smtClean="0"/>
              <a:t>jobbet är alltså variation under arbetsdagen, </a:t>
            </a:r>
            <a:r>
              <a:rPr lang="sv-SE" sz="900" dirty="0"/>
              <a:t>inte bara när det gäller arbetsuppgifter utan även i arbetstempo och plats. Det andra är gemenskap. Att </a:t>
            </a:r>
            <a:r>
              <a:rPr lang="sv-SE" sz="900" dirty="0" err="1"/>
              <a:t>småsnacka</a:t>
            </a:r>
            <a:r>
              <a:rPr lang="sv-SE" sz="900" dirty="0"/>
              <a:t>, skratta och uppmuntra varandra </a:t>
            </a:r>
            <a:r>
              <a:rPr lang="sv-SE" sz="900" dirty="0" smtClean="0"/>
              <a:t>betyder </a:t>
            </a:r>
            <a:r>
              <a:rPr lang="sv-SE" sz="900" dirty="0"/>
              <a:t>mycket för återhämtningen. Det tredje och sista är att ha en känsla av kontroll och hanterbarhet. Att få göra klart en uppgift innan man måste påbörja nästa var bland det </a:t>
            </a:r>
            <a:r>
              <a:rPr lang="sv-SE" sz="900" dirty="0" smtClean="0"/>
              <a:t>viktigaste. </a:t>
            </a:r>
            <a:r>
              <a:rPr lang="sv-SE" sz="900" dirty="0" smtClean="0">
                <a:hlinkClick r:id="rId12"/>
              </a:rPr>
              <a:t>Läs mer här</a:t>
            </a:r>
            <a:endParaRPr lang="sv-SE" sz="900" dirty="0"/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34381" r="14333" b="3810"/>
          <a:stretch/>
        </p:blipFill>
        <p:spPr>
          <a:xfrm>
            <a:off x="7451996" y="3103230"/>
            <a:ext cx="1296831" cy="1643834"/>
          </a:xfrm>
          <a:prstGeom prst="rect">
            <a:avLst/>
          </a:prstGeom>
        </p:spPr>
      </p:pic>
      <p:sp>
        <p:nvSpPr>
          <p:cNvPr id="33" name="textruta 32"/>
          <p:cNvSpPr txBox="1"/>
          <p:nvPr/>
        </p:nvSpPr>
        <p:spPr>
          <a:xfrm>
            <a:off x="6778277" y="5011544"/>
            <a:ext cx="220355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u="sng" dirty="0" smtClean="0"/>
              <a:t>Prova Stressdialogen </a:t>
            </a:r>
          </a:p>
          <a:p>
            <a:r>
              <a:rPr lang="sv-SE" sz="850" dirty="0"/>
              <a:t>Stressdialogen från Suntarbetsliv är till för alla arbetsgrupper och passar att användas på </a:t>
            </a:r>
            <a:r>
              <a:rPr lang="sv-SE" sz="850" dirty="0" smtClean="0"/>
              <a:t>arbetsplatsträffar. </a:t>
            </a:r>
            <a:endParaRPr lang="sv-SE" sz="850" dirty="0"/>
          </a:p>
        </p:txBody>
      </p:sp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t="7110" r="28041" b="12825"/>
          <a:stretch/>
        </p:blipFill>
        <p:spPr>
          <a:xfrm>
            <a:off x="7986991" y="5602638"/>
            <a:ext cx="723613" cy="700600"/>
          </a:xfrm>
          <a:prstGeom prst="rect">
            <a:avLst/>
          </a:prstGeom>
        </p:spPr>
      </p:pic>
      <p:sp>
        <p:nvSpPr>
          <p:cNvPr id="35" name="textruta 34"/>
          <p:cNvSpPr txBox="1"/>
          <p:nvPr/>
        </p:nvSpPr>
        <p:spPr>
          <a:xfrm>
            <a:off x="6778276" y="5540949"/>
            <a:ext cx="12990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50" dirty="0"/>
              <a:t>Verktyget bidrar till att höja kunskapen i arbetsgruppen och skapa en gemensam förståelse för stress </a:t>
            </a:r>
            <a:r>
              <a:rPr lang="sv-SE" sz="850" dirty="0" smtClean="0"/>
              <a:t>i </a:t>
            </a:r>
            <a:r>
              <a:rPr lang="sv-SE" sz="850" dirty="0"/>
              <a:t>arbetet samt ger stöd 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6778275" y="6310061"/>
            <a:ext cx="243495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50" dirty="0" smtClean="0"/>
              <a:t>i </a:t>
            </a:r>
            <a:r>
              <a:rPr lang="sv-SE" sz="850" dirty="0"/>
              <a:t>att komma fram till hur ni vill ha det och vad ni behöver jobba vidare med i ert systematiska </a:t>
            </a:r>
            <a:r>
              <a:rPr lang="sv-SE" sz="850" dirty="0" smtClean="0"/>
              <a:t>arbetsmiljöarbete. </a:t>
            </a:r>
            <a:r>
              <a:rPr lang="sv-SE" sz="850" dirty="0" smtClean="0">
                <a:hlinkClick r:id="rId15"/>
              </a:rPr>
              <a:t>Stressdialogen</a:t>
            </a:r>
            <a:endParaRPr lang="sv-SE" sz="850" dirty="0"/>
          </a:p>
          <a:p>
            <a:endParaRPr lang="sv-SE" dirty="0"/>
          </a:p>
        </p:txBody>
      </p:sp>
      <p:sp>
        <p:nvSpPr>
          <p:cNvPr id="28" name="textruta 27"/>
          <p:cNvSpPr txBox="1"/>
          <p:nvPr/>
        </p:nvSpPr>
        <p:spPr>
          <a:xfrm>
            <a:off x="3698367" y="3459503"/>
            <a:ext cx="206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37" name="Bildobjekt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48413" y="4725192"/>
            <a:ext cx="967102" cy="24522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68609" y="3069271"/>
            <a:ext cx="1611838" cy="908187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8164944" y="207818"/>
            <a:ext cx="3240118" cy="39069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chemeClr val="tx1"/>
                </a:solidFill>
              </a:rPr>
              <a:t>Bilaga till punkt 5 CSG 20210201</a:t>
            </a:r>
            <a:endParaRPr lang="sv-S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909</Words>
  <Application>Microsoft Office PowerPoint</Application>
  <PresentationFormat>Bredbild</PresentationFormat>
  <Paragraphs>62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3" baseType="lpstr">
      <vt:lpstr>Arial</vt:lpstr>
      <vt:lpstr>Kapitel röd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Söderlind, Elin</dc:creator>
  <cp:lastModifiedBy>Hallerström, Pernilla</cp:lastModifiedBy>
  <cp:revision>108</cp:revision>
  <dcterms:created xsi:type="dcterms:W3CDTF">2020-11-17T15:44:52Z</dcterms:created>
  <dcterms:modified xsi:type="dcterms:W3CDTF">2022-04-07T13:40:28Z</dcterms:modified>
</cp:coreProperties>
</file>