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8"/>
  </p:notesMasterIdLst>
  <p:sldIdLst>
    <p:sldId id="256" r:id="rId2"/>
    <p:sldId id="280" r:id="rId3"/>
    <p:sldId id="283" r:id="rId4"/>
    <p:sldId id="274" r:id="rId5"/>
    <p:sldId id="273" r:id="rId6"/>
    <p:sldId id="281" r:id="rId7"/>
  </p:sldIdLst>
  <p:sldSz cx="9144000" cy="5143500" type="screen16x9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54" autoAdjust="0"/>
    <p:restoredTop sz="78331" autoAdjust="0"/>
  </p:normalViewPr>
  <p:slideViewPr>
    <p:cSldViewPr snapToGrid="0" snapToObjects="1">
      <p:cViewPr varScale="1">
        <p:scale>
          <a:sx n="71" d="100"/>
          <a:sy n="71" d="100"/>
        </p:scale>
        <p:origin x="460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9EEE3-A8C1-41C4-B537-F9EB95540E71}" type="datetimeFigureOut">
              <a:rPr lang="sv-SE" smtClean="0"/>
              <a:t>2020-12-22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00F7C-B023-4897-9F18-8177F7BC97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161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i="1" dirty="0" smtClean="0"/>
              <a:t>"senast 30 dagar efter rapportering ska ansvarig chef ha kontrollerat och kompletterat händelsen med information" </a:t>
            </a:r>
          </a:p>
          <a:p>
            <a:r>
              <a:rPr lang="sv-S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"efter 90 dagar ska en rapporterad händelser ha en beslutad åtgärd eller vara stängd utan åtgärd." undantag kan finnas för längre/svårare utredning”</a:t>
            </a:r>
          </a:p>
          <a:p>
            <a:r>
              <a:rPr lang="sv-S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"utredning, åtgärder och uppföljning ska genomföras inom planerad tid"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00F7C-B023-4897-9F18-8177F7BC972D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9408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ej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5273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8" name="Bildobjekt 7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3631587"/>
            <a:ext cx="8693355" cy="1511913"/>
          </a:xfrm>
          <a:prstGeom prst="rect">
            <a:avLst/>
          </a:prstGeom>
        </p:spPr>
      </p:pic>
      <p:sp>
        <p:nvSpPr>
          <p:cNvPr id="2" name="Rektangel 1"/>
          <p:cNvSpPr/>
          <p:nvPr userDrawn="1"/>
        </p:nvSpPr>
        <p:spPr>
          <a:xfrm>
            <a:off x="0" y="4912235"/>
            <a:ext cx="9144000" cy="231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649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573161"/>
            <a:ext cx="6436001" cy="2204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32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1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20808" y="1573161"/>
            <a:ext cx="6451901" cy="2204064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5878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229419" y="221226"/>
            <a:ext cx="8693354" cy="136945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pic>
        <p:nvPicPr>
          <p:cNvPr id="11" name="Bildobjekt 10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1590684"/>
            <a:ext cx="8693354" cy="72463"/>
          </a:xfrm>
          <a:prstGeom prst="rect">
            <a:avLst/>
          </a:prstGeom>
        </p:spPr>
      </p:pic>
      <p:sp>
        <p:nvSpPr>
          <p:cNvPr id="12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842768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962385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14" name="Bildobjekt 13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3631587"/>
            <a:ext cx="8693355" cy="1511913"/>
          </a:xfrm>
          <a:prstGeom prst="rect">
            <a:avLst/>
          </a:prstGeom>
        </p:spPr>
      </p:pic>
      <p:sp>
        <p:nvSpPr>
          <p:cNvPr id="15" name="Rektangel 14"/>
          <p:cNvSpPr/>
          <p:nvPr userDrawn="1"/>
        </p:nvSpPr>
        <p:spPr>
          <a:xfrm>
            <a:off x="0" y="4912235"/>
            <a:ext cx="9144000" cy="231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759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8241" cy="5143500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65273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9788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9189029" cy="5166433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5273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194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6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37140" y="1573161"/>
            <a:ext cx="6435570" cy="2204064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702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utan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1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573161"/>
            <a:ext cx="6436001" cy="2204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0642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5555226" y="579402"/>
            <a:ext cx="3039810" cy="336621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476383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7" y="710362"/>
            <a:ext cx="4788611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20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37140" y="1327356"/>
            <a:ext cx="4771600" cy="2618263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9511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5555226" y="579402"/>
            <a:ext cx="3039810" cy="336621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476383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7" y="710362"/>
            <a:ext cx="4788611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7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327341"/>
            <a:ext cx="4772031" cy="261827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6478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sida/bildsida me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630903" y="1540387"/>
            <a:ext cx="7890387" cy="336119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pic>
        <p:nvPicPr>
          <p:cNvPr id="8" name="Bildobjekt 7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sp>
        <p:nvSpPr>
          <p:cNvPr id="9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5672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78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57" r:id="rId3"/>
    <p:sldLayoutId id="2147483659" r:id="rId4"/>
    <p:sldLayoutId id="2147483668" r:id="rId5"/>
    <p:sldLayoutId id="2147483672" r:id="rId6"/>
    <p:sldLayoutId id="2147483669" r:id="rId7"/>
    <p:sldLayoutId id="2147483673" r:id="rId8"/>
    <p:sldLayoutId id="2147483671" r:id="rId9"/>
    <p:sldLayoutId id="2147483670" r:id="rId10"/>
    <p:sldLayoutId id="2147483674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 smtClean="0"/>
              <a:t>Prioriterade </a:t>
            </a:r>
            <a:r>
              <a:rPr lang="sv-SE" dirty="0" smtClean="0"/>
              <a:t>förbättringsåtgärder</a:t>
            </a:r>
            <a:endParaRPr lang="sv-SE" dirty="0" smtClean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Årlig uppföljning av SAM 2020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5298142" y="242047"/>
            <a:ext cx="3505200" cy="60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200" dirty="0" smtClean="0"/>
              <a:t>Bilaga till p 84  CSG 20201214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62268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9"/>
          <p:cNvSpPr>
            <a:spLocks noGrp="1"/>
          </p:cNvSpPr>
          <p:nvPr>
            <p:ph type="body" sz="quarter" idx="15"/>
          </p:nvPr>
        </p:nvSpPr>
        <p:spPr>
          <a:xfrm>
            <a:off x="536709" y="252834"/>
            <a:ext cx="6451902" cy="457528"/>
          </a:xfrm>
        </p:spPr>
        <p:txBody>
          <a:bodyPr/>
          <a:lstStyle/>
          <a:p>
            <a:r>
              <a:rPr lang="sv-SE" dirty="0" smtClean="0">
                <a:solidFill>
                  <a:srgbClr val="00B050"/>
                </a:solidFill>
              </a:rPr>
              <a:t>Pågående åtgärder</a:t>
            </a:r>
            <a:endParaRPr lang="sv-SE" dirty="0">
              <a:solidFill>
                <a:srgbClr val="00B050"/>
              </a:solidFill>
            </a:endParaRP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7"/>
          </p:nvPr>
        </p:nvSpPr>
        <p:spPr>
          <a:xfrm>
            <a:off x="673188" y="969674"/>
            <a:ext cx="5700316" cy="250698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Friskfaktorer med </a:t>
            </a:r>
            <a:r>
              <a:rPr lang="sv-SE" dirty="0" err="1" smtClean="0"/>
              <a:t>suntarbetsliv</a:t>
            </a: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HR-</a:t>
            </a:r>
            <a:r>
              <a:rPr lang="sv-SE" dirty="0" err="1" smtClean="0"/>
              <a:t>controlling</a:t>
            </a:r>
            <a:endParaRPr lang="sv-SE" dirty="0"/>
          </a:p>
          <a:p>
            <a:pPr marL="1028700" lvl="1">
              <a:buFontTx/>
              <a:buChar char="-"/>
            </a:pPr>
            <a:r>
              <a:rPr lang="sv-SE" sz="1600" dirty="0" smtClean="0"/>
              <a:t>Arbetsmiljöhändelser: plats</a:t>
            </a:r>
            <a:r>
              <a:rPr lang="sv-SE" sz="1600" dirty="0"/>
              <a:t>, aktivitet, </a:t>
            </a:r>
            <a:r>
              <a:rPr lang="sv-SE" sz="1600" dirty="0" smtClean="0"/>
              <a:t>skadeorsak/risk</a:t>
            </a:r>
          </a:p>
          <a:p>
            <a:pPr marL="1028700" lvl="1">
              <a:buFontTx/>
              <a:buChar char="-"/>
            </a:pPr>
            <a:r>
              <a:rPr lang="sv-SE" sz="1600" dirty="0" smtClean="0"/>
              <a:t>Sjukfrånvaro, övertid mm.</a:t>
            </a:r>
            <a:endParaRPr lang="sv-SE" dirty="0" smtClean="0"/>
          </a:p>
          <a:p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Arbetsmiljöutbildningar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Rutiner </a:t>
            </a:r>
            <a:r>
              <a:rPr lang="sv-SE" dirty="0"/>
              <a:t>för chefsbehörighet i KIA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64763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 smtClean="0"/>
              <a:t>Prioriteringar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1109534" y="1504752"/>
            <a:ext cx="4082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u="sng" dirty="0" err="1" smtClean="0">
                <a:solidFill>
                  <a:schemeClr val="accent5">
                    <a:lumMod val="75000"/>
                  </a:schemeClr>
                </a:solidFill>
              </a:rPr>
              <a:t>Prio</a:t>
            </a:r>
            <a:r>
              <a:rPr lang="sv-SE" sz="2000" u="sng" dirty="0" smtClean="0">
                <a:solidFill>
                  <a:schemeClr val="accent5">
                    <a:lumMod val="75000"/>
                  </a:schemeClr>
                </a:solidFill>
              </a:rPr>
              <a:t> 1</a:t>
            </a:r>
          </a:p>
          <a:p>
            <a:endParaRPr lang="sv-SE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sv-SE" sz="2000" u="sng" dirty="0" err="1">
                <a:solidFill>
                  <a:schemeClr val="accent5">
                    <a:lumMod val="75000"/>
                  </a:schemeClr>
                </a:solidFill>
              </a:rPr>
              <a:t>Prio</a:t>
            </a:r>
            <a:r>
              <a:rPr lang="sv-SE" sz="20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v-SE" sz="2000" u="sng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endParaRPr lang="sv-SE" sz="2000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sv-SE" sz="2000" b="1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sv-SE" sz="2000" u="sng" dirty="0" err="1" smtClean="0">
                <a:solidFill>
                  <a:schemeClr val="accent5">
                    <a:lumMod val="75000"/>
                  </a:schemeClr>
                </a:solidFill>
              </a:rPr>
              <a:t>Prio</a:t>
            </a:r>
            <a:r>
              <a:rPr lang="sv-SE" sz="2000" u="sng" dirty="0" smtClean="0">
                <a:solidFill>
                  <a:schemeClr val="accent5">
                    <a:lumMod val="75000"/>
                  </a:schemeClr>
                </a:solidFill>
              </a:rPr>
              <a:t> 3</a:t>
            </a:r>
          </a:p>
          <a:p>
            <a:endParaRPr lang="sv-SE" sz="2000" u="sng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sv-SE" sz="2000" u="sng" dirty="0" err="1">
                <a:solidFill>
                  <a:schemeClr val="accent5">
                    <a:lumMod val="75000"/>
                  </a:schemeClr>
                </a:solidFill>
              </a:rPr>
              <a:t>Prio</a:t>
            </a:r>
            <a:r>
              <a:rPr lang="sv-SE" sz="20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v-SE" sz="2000" u="sng" dirty="0" smtClean="0">
                <a:solidFill>
                  <a:schemeClr val="accent5">
                    <a:lumMod val="75000"/>
                  </a:schemeClr>
                </a:solidFill>
              </a:rPr>
              <a:t>4</a:t>
            </a:r>
            <a:endParaRPr lang="sv-SE" sz="2000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sv-SE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Likbent triangel 5"/>
          <p:cNvSpPr/>
          <p:nvPr/>
        </p:nvSpPr>
        <p:spPr>
          <a:xfrm>
            <a:off x="3266365" y="1569493"/>
            <a:ext cx="2739886" cy="2138149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5736608" y="1161239"/>
            <a:ext cx="2015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Risk?</a:t>
            </a:r>
          </a:p>
          <a:p>
            <a:r>
              <a:rPr lang="sv-SE" dirty="0" smtClean="0"/>
              <a:t>Insats - Effekt?</a:t>
            </a:r>
          </a:p>
          <a:p>
            <a:r>
              <a:rPr lang="sv-SE" dirty="0" smtClean="0"/>
              <a:t>Resurser?</a:t>
            </a:r>
          </a:p>
          <a:p>
            <a:endParaRPr lang="sv-SE" dirty="0"/>
          </a:p>
        </p:txBody>
      </p:sp>
      <p:sp>
        <p:nvSpPr>
          <p:cNvPr id="4" name="Ellips 3"/>
          <p:cNvSpPr/>
          <p:nvPr/>
        </p:nvSpPr>
        <p:spPr>
          <a:xfrm>
            <a:off x="696796" y="1344851"/>
            <a:ext cx="1735493" cy="839755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765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2"/>
          <p:cNvSpPr>
            <a:spLocks noGrp="1"/>
          </p:cNvSpPr>
          <p:nvPr>
            <p:ph type="body" sz="quarter" idx="16"/>
          </p:nvPr>
        </p:nvSpPr>
        <p:spPr>
          <a:xfrm>
            <a:off x="1970875" y="379592"/>
            <a:ext cx="1646392" cy="457528"/>
          </a:xfrm>
        </p:spPr>
        <p:txBody>
          <a:bodyPr/>
          <a:lstStyle/>
          <a:p>
            <a:r>
              <a:rPr lang="sv-SE" dirty="0" smtClean="0">
                <a:solidFill>
                  <a:srgbClr val="FF0000"/>
                </a:solidFill>
              </a:rPr>
              <a:t>Brist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8" name="Platshållare för text 2"/>
          <p:cNvSpPr>
            <a:spLocks noGrp="1"/>
          </p:cNvSpPr>
          <p:nvPr>
            <p:ph type="body" sz="quarter" idx="16"/>
          </p:nvPr>
        </p:nvSpPr>
        <p:spPr>
          <a:xfrm>
            <a:off x="6162475" y="373194"/>
            <a:ext cx="1646392" cy="457528"/>
          </a:xfrm>
        </p:spPr>
        <p:txBody>
          <a:bodyPr/>
          <a:lstStyle/>
          <a:p>
            <a:r>
              <a:rPr lang="sv-SE" dirty="0" smtClean="0">
                <a:solidFill>
                  <a:srgbClr val="00B050"/>
                </a:solidFill>
              </a:rPr>
              <a:t>Åtgärd</a:t>
            </a:r>
            <a:endParaRPr lang="sv-SE" dirty="0">
              <a:solidFill>
                <a:srgbClr val="00B050"/>
              </a:solidFill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4976400" y="1272740"/>
            <a:ext cx="40824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u="sng" dirty="0" err="1">
                <a:solidFill>
                  <a:schemeClr val="accent5">
                    <a:lumMod val="75000"/>
                  </a:schemeClr>
                </a:solidFill>
              </a:rPr>
              <a:t>Prio</a:t>
            </a:r>
            <a:r>
              <a:rPr lang="sv-SE" u="sng" dirty="0" smtClean="0">
                <a:solidFill>
                  <a:schemeClr val="accent5">
                    <a:lumMod val="75000"/>
                  </a:schemeClr>
                </a:solidFill>
              </a:rPr>
              <a:t> 1______________________</a:t>
            </a:r>
            <a:endParaRPr lang="sv-SE" sz="2800" u="sng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sv-SE" dirty="0" smtClean="0"/>
              <a:t>Obligatoriskt </a:t>
            </a:r>
            <a:r>
              <a:rPr lang="sv-SE" dirty="0" err="1" smtClean="0"/>
              <a:t>årshjul</a:t>
            </a:r>
            <a:r>
              <a:rPr lang="sv-SE" dirty="0" smtClean="0"/>
              <a:t> för SAM</a:t>
            </a:r>
          </a:p>
          <a:p>
            <a:pPr>
              <a:spcAft>
                <a:spcPts val="1200"/>
              </a:spcAft>
            </a:pPr>
            <a:r>
              <a:rPr lang="sv-SE" sz="1400" dirty="0"/>
              <a:t> - </a:t>
            </a:r>
            <a:r>
              <a:rPr lang="sv-SE" sz="1400" dirty="0" smtClean="0"/>
              <a:t>mer vältajmat HR-stöd i SAM</a:t>
            </a:r>
            <a:endParaRPr lang="sv-SE" sz="1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sv-SE" dirty="0" smtClean="0"/>
              <a:t>Prata friskfaktorer </a:t>
            </a:r>
            <a:r>
              <a:rPr lang="sv-SE" dirty="0"/>
              <a:t>med </a:t>
            </a:r>
            <a:r>
              <a:rPr lang="sv-SE" dirty="0" smtClean="0"/>
              <a:t>chefsgrupper</a:t>
            </a:r>
            <a:endParaRPr lang="sv-SE" b="1" u="sng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070" y="1406358"/>
            <a:ext cx="2797978" cy="2410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58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5617182" y="1512310"/>
            <a:ext cx="3251267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u="sng" dirty="0" err="1">
                <a:solidFill>
                  <a:schemeClr val="accent5">
                    <a:lumMod val="75000"/>
                  </a:schemeClr>
                </a:solidFill>
              </a:rPr>
              <a:t>Prio</a:t>
            </a:r>
            <a:r>
              <a:rPr lang="sv-SE" u="sng" dirty="0">
                <a:solidFill>
                  <a:schemeClr val="accent5">
                    <a:lumMod val="75000"/>
                  </a:schemeClr>
                </a:solidFill>
              </a:rPr>
              <a:t> 1__________________</a:t>
            </a:r>
          </a:p>
          <a:p>
            <a:pPr>
              <a:spcAft>
                <a:spcPts val="1200"/>
              </a:spcAft>
            </a:pPr>
            <a:r>
              <a:rPr lang="sv-SE" dirty="0" smtClean="0"/>
              <a:t>Chefsutbildningar i KIA</a:t>
            </a:r>
          </a:p>
          <a:p>
            <a:pPr lvl="0">
              <a:spcAft>
                <a:spcPts val="1200"/>
              </a:spcAft>
            </a:pPr>
            <a:r>
              <a:rPr lang="sv-SE" sz="1400" dirty="0" smtClean="0"/>
              <a:t>  - webbutbildning</a:t>
            </a:r>
          </a:p>
          <a:p>
            <a:pPr lvl="0">
              <a:spcAft>
                <a:spcPts val="1200"/>
              </a:spcAft>
            </a:pPr>
            <a:r>
              <a:rPr lang="sv-SE" sz="1400" dirty="0" smtClean="0"/>
              <a:t>  - utbildningstillfällen</a:t>
            </a:r>
          </a:p>
        </p:txBody>
      </p:sp>
      <p:sp>
        <p:nvSpPr>
          <p:cNvPr id="8" name="Platshållare för text 2"/>
          <p:cNvSpPr>
            <a:spLocks noGrp="1"/>
          </p:cNvSpPr>
          <p:nvPr>
            <p:ph type="body" sz="quarter" idx="16"/>
          </p:nvPr>
        </p:nvSpPr>
        <p:spPr>
          <a:xfrm>
            <a:off x="1970875" y="481598"/>
            <a:ext cx="1646392" cy="457528"/>
          </a:xfrm>
        </p:spPr>
        <p:txBody>
          <a:bodyPr/>
          <a:lstStyle/>
          <a:p>
            <a:r>
              <a:rPr lang="sv-SE" dirty="0" smtClean="0">
                <a:solidFill>
                  <a:srgbClr val="FF0000"/>
                </a:solidFill>
              </a:rPr>
              <a:t>Brist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9" name="Platshållare för text 2"/>
          <p:cNvSpPr>
            <a:spLocks noGrp="1"/>
          </p:cNvSpPr>
          <p:nvPr>
            <p:ph type="body" sz="quarter" idx="16"/>
          </p:nvPr>
        </p:nvSpPr>
        <p:spPr>
          <a:xfrm>
            <a:off x="6162475" y="524394"/>
            <a:ext cx="1646392" cy="457528"/>
          </a:xfrm>
        </p:spPr>
        <p:txBody>
          <a:bodyPr/>
          <a:lstStyle/>
          <a:p>
            <a:r>
              <a:rPr lang="sv-SE" dirty="0" smtClean="0">
                <a:solidFill>
                  <a:srgbClr val="00B050"/>
                </a:solidFill>
              </a:rPr>
              <a:t>Åtgärd</a:t>
            </a:r>
            <a:endParaRPr lang="sv-SE" dirty="0">
              <a:solidFill>
                <a:srgbClr val="00B050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/>
          <a:srcRect r="1918"/>
          <a:stretch/>
        </p:blipFill>
        <p:spPr>
          <a:xfrm>
            <a:off x="193305" y="1305636"/>
            <a:ext cx="5114618" cy="2607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7161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9"/>
          <p:cNvSpPr>
            <a:spLocks noGrp="1"/>
          </p:cNvSpPr>
          <p:nvPr>
            <p:ph type="body" sz="quarter" idx="15"/>
          </p:nvPr>
        </p:nvSpPr>
        <p:spPr>
          <a:xfrm>
            <a:off x="536709" y="252834"/>
            <a:ext cx="6451902" cy="457528"/>
          </a:xfrm>
        </p:spPr>
        <p:txBody>
          <a:bodyPr/>
          <a:lstStyle/>
          <a:p>
            <a:r>
              <a:rPr lang="sv-SE" dirty="0" smtClean="0">
                <a:solidFill>
                  <a:srgbClr val="00B050"/>
                </a:solidFill>
              </a:rPr>
              <a:t>Nya åtgärder, sammanfattning</a:t>
            </a:r>
            <a:endParaRPr lang="sv-SE" dirty="0">
              <a:solidFill>
                <a:srgbClr val="00B050"/>
              </a:solidFill>
            </a:endParaRP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7"/>
          </p:nvPr>
        </p:nvSpPr>
        <p:spPr>
          <a:xfrm>
            <a:off x="605051" y="973085"/>
            <a:ext cx="8152262" cy="3336978"/>
          </a:xfrm>
        </p:spPr>
        <p:txBody>
          <a:bodyPr numCol="1" spcCol="756000"/>
          <a:lstStyle/>
          <a:p>
            <a:r>
              <a:rPr lang="sv-SE" sz="2800" u="sng" dirty="0" err="1">
                <a:solidFill>
                  <a:schemeClr val="accent5">
                    <a:lumMod val="75000"/>
                  </a:schemeClr>
                </a:solidFill>
              </a:rPr>
              <a:t>Prio</a:t>
            </a:r>
            <a:r>
              <a:rPr lang="sv-SE" sz="2800" u="sng" dirty="0">
                <a:solidFill>
                  <a:schemeClr val="accent5">
                    <a:lumMod val="75000"/>
                  </a:schemeClr>
                </a:solidFill>
              </a:rPr>
              <a:t> 1</a:t>
            </a:r>
            <a:r>
              <a:rPr lang="sv-SE" sz="2800" u="sng" dirty="0" smtClean="0">
                <a:solidFill>
                  <a:schemeClr val="accent5">
                    <a:lumMod val="75000"/>
                  </a:schemeClr>
                </a:solidFill>
              </a:rPr>
              <a:t>________________________</a:t>
            </a:r>
            <a:endParaRPr lang="sv-SE" sz="4000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 smtClean="0"/>
              <a:t>Obligatoriskt </a:t>
            </a:r>
            <a:r>
              <a:rPr lang="sv-SE" sz="2800" dirty="0" err="1" smtClean="0"/>
              <a:t>årshjul</a:t>
            </a:r>
            <a:r>
              <a:rPr lang="sv-SE" sz="2800" dirty="0" smtClean="0"/>
              <a:t> för SAM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 smtClean="0"/>
              <a:t>Chefsutbildningar i KIA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/>
              <a:t>Fördjupning friskfaktorer i chefsgrupper</a:t>
            </a:r>
          </a:p>
          <a:p>
            <a:endParaRPr lang="sv-SE" sz="2800" dirty="0" smtClean="0"/>
          </a:p>
          <a:p>
            <a:endParaRPr lang="sv-SE" sz="2800" dirty="0" smtClean="0"/>
          </a:p>
          <a:p>
            <a:endParaRPr lang="sv-SE" sz="2800" dirty="0" smtClean="0"/>
          </a:p>
          <a:p>
            <a:endParaRPr lang="sv-SE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800" dirty="0"/>
          </a:p>
        </p:txBody>
      </p:sp>
      <p:sp>
        <p:nvSpPr>
          <p:cNvPr id="15" name="Platshållare för text 10"/>
          <p:cNvSpPr txBox="1">
            <a:spLocks/>
          </p:cNvSpPr>
          <p:nvPr/>
        </p:nvSpPr>
        <p:spPr>
          <a:xfrm>
            <a:off x="4908683" y="973085"/>
            <a:ext cx="3982905" cy="3022652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13607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itel rö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ÖSTK_mall_SWE [Skrivskyddad]" id="{11C731DA-ACD2-441C-98B4-BC5226455E56}" vid="{ED1EB1E9-52FC-436B-927A-4FC1F066698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ÖSTK_mall_SWE</Template>
  <TotalTime>506</TotalTime>
  <Words>161</Words>
  <Application>Microsoft Office PowerPoint</Application>
  <PresentationFormat>Bildspel på skärmen (16:9)</PresentationFormat>
  <Paragraphs>50</Paragraphs>
  <Slides>6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9" baseType="lpstr">
      <vt:lpstr>Arial</vt:lpstr>
      <vt:lpstr>Calibri</vt:lpstr>
      <vt:lpstr>Kapitel röd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Östhammars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Nolin, Jenny</dc:creator>
  <cp:lastModifiedBy>Kraft, Birgitta</cp:lastModifiedBy>
  <cp:revision>36</cp:revision>
  <dcterms:created xsi:type="dcterms:W3CDTF">2020-06-16T08:12:11Z</dcterms:created>
  <dcterms:modified xsi:type="dcterms:W3CDTF">2020-12-22T11:42:26Z</dcterms:modified>
</cp:coreProperties>
</file>