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9"/>
  </p:notesMasterIdLst>
  <p:sldIdLst>
    <p:sldId id="256" r:id="rId2"/>
    <p:sldId id="279" r:id="rId3"/>
    <p:sldId id="281" r:id="rId4"/>
    <p:sldId id="274" r:id="rId5"/>
    <p:sldId id="282" r:id="rId6"/>
    <p:sldId id="275" r:id="rId7"/>
    <p:sldId id="283" r:id="rId8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7868" autoAdjust="0"/>
  </p:normalViewPr>
  <p:slideViewPr>
    <p:cSldViewPr snapToGrid="0" snapToObjects="1">
      <p:cViewPr varScale="1">
        <p:scale>
          <a:sx n="71" d="100"/>
          <a:sy n="71" d="100"/>
        </p:scale>
        <p:origin x="108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sthammar.se\adm\LoV_stod\6_HR\Samverkan%20och%20arbetsmilj&#246;\Sjukstatistik\Aktuella%20Sjukfr&#229;nvaro%20tabeller%20och%20diagr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sthammar.se\adm\LoV_stod\6_HR\Samverkan%20och%20arbetsmilj&#246;\Sjukstatistik\Aktuella%20Sjukfr&#229;nvaro%20tabeller%20och%20diagr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sthammar.se\adm\LoV_stod\6_HR\Samverkan%20och%20arbetsmilj&#246;\Sjukstatistik\Aktuella%20Sjukfr&#229;nvaro%20tabeller%20och%20diagra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osthammar.se\adm\LoV_stod\6_HR\Samverkan%20och%20arbetsmilj&#246;\Sjukstatistik\Aktuella%20Sjukfr&#229;nvaro%20tabeller%20och%20diagra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osthammar.se\adm\LoV_stod\6_HR\Samverkan%20och%20arbetsmilj&#246;\Sjukstatistik\Aktuella%20Sjukfr&#229;nvaro%20tabeller%20och%20diagra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000"/>
              <a:t>Sjukfrånvaro hela kommunen</a:t>
            </a:r>
          </a:p>
        </c:rich>
      </c:tx>
      <c:layout>
        <c:manualLayout>
          <c:xMode val="edge"/>
          <c:yMode val="edge"/>
          <c:x val="0.32126980432501689"/>
          <c:y val="3.848669685422949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7.2667179456456593E-2"/>
          <c:y val="0.3055143365725006"/>
          <c:w val="0.9112995319014241"/>
          <c:h val="0.591166780577802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Kvartalsrapportering!$C$5</c:f>
              <c:strCache>
                <c:ptCount val="1"/>
                <c:pt idx="0">
                  <c:v>Q1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Kvartalsrapportering!$C$6:$C$23</c:f>
              <c:numCache>
                <c:formatCode>General</c:formatCode>
                <c:ptCount val="3"/>
                <c:pt idx="0">
                  <c:v>9.5</c:v>
                </c:pt>
                <c:pt idx="1">
                  <c:v>10.3</c:v>
                </c:pt>
                <c:pt idx="2">
                  <c:v>5.6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C80F-4D81-8C4A-DC08020D9A64}"/>
            </c:ext>
          </c:extLst>
        </c:ser>
        <c:ser>
          <c:idx val="2"/>
          <c:order val="1"/>
          <c:tx>
            <c:strRef>
              <c:f>Kvartalsrapportering!$D$5</c:f>
              <c:strCache>
                <c:ptCount val="1"/>
                <c:pt idx="0">
                  <c:v>Q2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Kvartalsrapportering!$D$6:$D$23</c:f>
              <c:numCache>
                <c:formatCode>General</c:formatCode>
                <c:ptCount val="3"/>
                <c:pt idx="0">
                  <c:v>7.3</c:v>
                </c:pt>
                <c:pt idx="1">
                  <c:v>7.9</c:v>
                </c:pt>
                <c:pt idx="2">
                  <c:v>4.3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C80F-4D81-8C4A-DC08020D9A64}"/>
            </c:ext>
          </c:extLst>
        </c:ser>
        <c:ser>
          <c:idx val="3"/>
          <c:order val="2"/>
          <c:tx>
            <c:strRef>
              <c:f>Kvartalsrapportering!$E$5</c:f>
              <c:strCache>
                <c:ptCount val="1"/>
                <c:pt idx="0">
                  <c:v>Q3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Kvartalsrapportering!$E$6:$E$23</c:f>
              <c:numCache>
                <c:formatCode>General</c:formatCode>
                <c:ptCount val="3"/>
                <c:pt idx="0">
                  <c:v>6.8</c:v>
                </c:pt>
                <c:pt idx="1">
                  <c:v>7.1</c:v>
                </c:pt>
                <c:pt idx="2">
                  <c:v>5.4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C80F-4D81-8C4A-DC08020D9A64}"/>
            </c:ext>
          </c:extLst>
        </c:ser>
        <c:ser>
          <c:idx val="6"/>
          <c:order val="3"/>
          <c:tx>
            <c:strRef>
              <c:f>Kvartalsrapportering!$F$5</c:f>
              <c:strCache>
                <c:ptCount val="1"/>
                <c:pt idx="0">
                  <c:v>Q4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Kvartalsrapportering!$F$6:$F$23</c:f>
              <c:numCache>
                <c:formatCode>General</c:formatCode>
                <c:ptCount val="3"/>
                <c:pt idx="0">
                  <c:v>8.8000000000000007</c:v>
                </c:pt>
                <c:pt idx="1">
                  <c:v>9.1999999999999993</c:v>
                </c:pt>
                <c:pt idx="2">
                  <c:v>6.9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C80F-4D81-8C4A-DC08020D9A64}"/>
            </c:ext>
          </c:extLst>
        </c:ser>
        <c:ser>
          <c:idx val="4"/>
          <c:order val="4"/>
          <c:tx>
            <c:strRef>
              <c:f>Kvartalsrapportering!$G$5</c:f>
              <c:strCache>
                <c:ptCount val="1"/>
                <c:pt idx="0">
                  <c:v>Helår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Kvartalsrapportering!$G$6:$G$23</c:f>
              <c:numCache>
                <c:formatCode>General</c:formatCode>
                <c:ptCount val="3"/>
                <c:pt idx="0">
                  <c:v>8.1</c:v>
                </c:pt>
                <c:pt idx="1">
                  <c:v>8.6999999999999993</c:v>
                </c:pt>
                <c:pt idx="2">
                  <c:v>5.5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C80F-4D81-8C4A-DC08020D9A64}"/>
            </c:ext>
          </c:extLst>
        </c:ser>
        <c:ser>
          <c:idx val="5"/>
          <c:order val="5"/>
          <c:tx>
            <c:strRef>
              <c:f>Kvartalsrapportering!$H$5</c:f>
              <c:strCache>
                <c:ptCount val="1"/>
                <c:pt idx="0">
                  <c:v>Q1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Kvartalsrapportering!$H$6:$H$23</c:f>
              <c:numCache>
                <c:formatCode>General</c:formatCode>
                <c:ptCount val="3"/>
                <c:pt idx="0" formatCode="0.0">
                  <c:v>9.5</c:v>
                </c:pt>
                <c:pt idx="1">
                  <c:v>9.9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F-4D81-8C4A-DC08020D9A64}"/>
            </c:ext>
          </c:extLst>
        </c:ser>
        <c:ser>
          <c:idx val="0"/>
          <c:order val="6"/>
          <c:tx>
            <c:strRef>
              <c:f>Kvartalsrapportering!$I$5</c:f>
              <c:strCache>
                <c:ptCount val="1"/>
                <c:pt idx="0">
                  <c:v>Q2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Kvartalsrapportering!$I$6:$I$23</c:f>
              <c:numCache>
                <c:formatCode>General</c:formatCode>
                <c:ptCount val="3"/>
                <c:pt idx="0" formatCode="0.0">
                  <c:v>8.3000000000000007</c:v>
                </c:pt>
                <c:pt idx="1">
                  <c:v>8.9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F-4D81-8C4A-DC08020D9A64}"/>
            </c:ext>
          </c:extLst>
        </c:ser>
        <c:ser>
          <c:idx val="7"/>
          <c:order val="7"/>
          <c:tx>
            <c:strRef>
              <c:f>Kvartalsrapportering!$J$5</c:f>
              <c:strCache>
                <c:ptCount val="1"/>
                <c:pt idx="0">
                  <c:v>Q3 !2018!</c:v>
                </c:pt>
              </c:strCache>
            </c:strRef>
          </c:tx>
          <c:spPr>
            <a:solidFill>
              <a:schemeClr val="accent6"/>
            </a:solidFill>
            <a:ln w="15875"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Kvartalsrapportering!$J$6:$J$23</c:f>
              <c:numCache>
                <c:formatCode>0.0</c:formatCode>
                <c:ptCount val="3"/>
                <c:pt idx="0">
                  <c:v>6.8</c:v>
                </c:pt>
                <c:pt idx="1">
                  <c:v>7.1</c:v>
                </c:pt>
                <c:pt idx="2">
                  <c:v>5.4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80F-4D81-8C4A-DC08020D9A64}"/>
            </c:ext>
          </c:extLst>
        </c:ser>
        <c:ser>
          <c:idx val="8"/>
          <c:order val="8"/>
          <c:tx>
            <c:strRef>
              <c:f>Kvartalsrapportering!$K$5</c:f>
              <c:strCache>
                <c:ptCount val="1"/>
                <c:pt idx="0">
                  <c:v>Q4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Kvartalsrapportering!$K$6:$K$23</c:f>
              <c:numCache>
                <c:formatCode>0.0</c:formatCode>
                <c:ptCount val="3"/>
                <c:pt idx="0">
                  <c:v>7.73</c:v>
                </c:pt>
                <c:pt idx="1">
                  <c:v>8.17</c:v>
                </c:pt>
                <c:pt idx="2">
                  <c:v>5.63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C80F-4D81-8C4A-DC08020D9A64}"/>
            </c:ext>
          </c:extLst>
        </c:ser>
        <c:ser>
          <c:idx val="9"/>
          <c:order val="9"/>
          <c:tx>
            <c:strRef>
              <c:f>Kvartalsrapportering!$L$5</c:f>
              <c:strCache>
                <c:ptCount val="1"/>
                <c:pt idx="0">
                  <c:v>Helår 2019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Kvartalsrapportering!$L$6:$L$23</c:f>
              <c:numCache>
                <c:formatCode>General</c:formatCode>
                <c:ptCount val="3"/>
                <c:pt idx="0">
                  <c:v>8.3000000000000007</c:v>
                </c:pt>
                <c:pt idx="1">
                  <c:v>8.8000000000000007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0F-4D81-8C4A-DC08020D9A64}"/>
            </c:ext>
          </c:extLst>
        </c:ser>
        <c:ser>
          <c:idx val="10"/>
          <c:order val="10"/>
          <c:tx>
            <c:strRef>
              <c:f>Kvartalsrapportering!$M$5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chemeClr val="accent5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Kvartalsrapportering!$M$6:$M$23</c:f>
              <c:numCache>
                <c:formatCode>0.0</c:formatCode>
                <c:ptCount val="3"/>
                <c:pt idx="0">
                  <c:v>9.17</c:v>
                </c:pt>
                <c:pt idx="1">
                  <c:v>9.65</c:v>
                </c:pt>
                <c:pt idx="2">
                  <c:v>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0F-4D81-8C4A-DC08020D9A64}"/>
            </c:ext>
          </c:extLst>
        </c:ser>
        <c:ser>
          <c:idx val="11"/>
          <c:order val="11"/>
          <c:tx>
            <c:strRef>
              <c:f>Kvartalsrapportering!$N$5</c:f>
              <c:strCache>
                <c:ptCount val="1"/>
                <c:pt idx="0">
                  <c:v>Q2 2020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Kvartalsrapportering!$N$6:$N$23</c:f>
              <c:numCache>
                <c:formatCode>0.0</c:formatCode>
                <c:ptCount val="3"/>
                <c:pt idx="0">
                  <c:v>8.59</c:v>
                </c:pt>
                <c:pt idx="1">
                  <c:v>9.23</c:v>
                </c:pt>
                <c:pt idx="2">
                  <c:v>5.49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0F-4D81-8C4A-DC08020D9A64}"/>
            </c:ext>
          </c:extLst>
        </c:ser>
        <c:ser>
          <c:idx val="12"/>
          <c:order val="12"/>
          <c:tx>
            <c:strRef>
              <c:f>Kvartalsrapportering!$O$5</c:f>
              <c:strCache>
                <c:ptCount val="1"/>
                <c:pt idx="0">
                  <c:v>Q3 2020 </c:v>
                </c:pt>
              </c:strCache>
              <c:extLst xmlns:c15="http://schemas.microsoft.com/office/drawing/2012/chart"/>
            </c:strRef>
          </c:tx>
          <c:spPr>
            <a:solidFill>
              <a:schemeClr val="accent5">
                <a:shade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Kvartalsrapportering!$O$6:$O$23</c:f>
              <c:numCache>
                <c:formatCode>0.0</c:formatCode>
                <c:ptCount val="3"/>
                <c:pt idx="0">
                  <c:v>7.08</c:v>
                </c:pt>
                <c:pt idx="1">
                  <c:v>7.67</c:v>
                </c:pt>
                <c:pt idx="2">
                  <c:v>4.43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C80F-4D81-8C4A-DC08020D9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038272"/>
        <c:axId val="178039808"/>
        <c:extLst>
          <c:ext xmlns:c15="http://schemas.microsoft.com/office/drawing/2012/chart" uri="{02D57815-91ED-43cb-92C2-25804820EDAC}">
            <c15:filteredBarSeries>
              <c15:ser>
                <c:idx val="13"/>
                <c:order val="13"/>
                <c:tx>
                  <c:strRef>
                    <c:extLst>
                      <c:ext uri="{02D57815-91ED-43cb-92C2-25804820EDAC}">
                        <c15:formulaRef>
                          <c15:sqref>Kvartalsrapportering!$P$5</c15:sqref>
                        </c15:formulaRef>
                      </c:ext>
                    </c:extLst>
                    <c:strCache>
                      <c:ptCount val="1"/>
                      <c:pt idx="0">
                        <c:v>Q4 2020</c:v>
                      </c:pt>
                    </c:strCache>
                  </c:strRef>
                </c:tx>
                <c:spPr>
                  <a:solidFill>
                    <a:schemeClr val="accent5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3"/>
                      <c:pt idx="0">
                        <c:v>Totalt kommunen</c:v>
                      </c:pt>
                      <c:pt idx="1">
                        <c:v>Kvinnor</c:v>
                      </c:pt>
                      <c:pt idx="2">
                        <c:v>Män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Kvartalsrapportering!$P$6:$P$23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C80F-4D81-8C4A-DC08020D9A64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Kvartalsrapportering!$Q$5</c15:sqref>
                        </c15:formulaRef>
                      </c:ext>
                    </c:extLst>
                    <c:strCache>
                      <c:ptCount val="1"/>
                      <c:pt idx="0">
                        <c:v>Helår 2020</c:v>
                      </c:pt>
                    </c:strCache>
                  </c:strRef>
                </c:tx>
                <c:spPr>
                  <a:solidFill>
                    <a:schemeClr val="accent5">
                      <a:shade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3"/>
                      <c:pt idx="0">
                        <c:v>Totalt kommunen</c:v>
                      </c:pt>
                      <c:pt idx="1">
                        <c:v>Kvinnor</c:v>
                      </c:pt>
                      <c:pt idx="2">
                        <c:v>Män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Kvartalsrapportering!$Q$6:$Q$23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80F-4D81-8C4A-DC08020D9A64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Kvartalsrapportering!$R$5</c15:sqref>
                        </c15:formulaRef>
                      </c:ext>
                    </c:extLst>
                    <c:strCache>
                      <c:ptCount val="1"/>
                      <c:pt idx="0">
                        <c:v>Q1 2021</c:v>
                      </c:pt>
                    </c:strCache>
                  </c:strRef>
                </c:tx>
                <c:spPr>
                  <a:solidFill>
                    <a:schemeClr val="accent5">
                      <a:shade val="6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3"/>
                      <c:pt idx="0">
                        <c:v>Totalt kommunen</c:v>
                      </c:pt>
                      <c:pt idx="1">
                        <c:v>Kvinnor</c:v>
                      </c:pt>
                      <c:pt idx="2">
                        <c:v>Män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Kvartalsrapportering!$R$6:$R$23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80F-4D81-8C4A-DC08020D9A64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Kvartalsrapportering!$S$5</c15:sqref>
                        </c15:formulaRef>
                      </c:ext>
                    </c:extLst>
                    <c:strCache>
                      <c:ptCount val="1"/>
                      <c:pt idx="0">
                        <c:v>Q2 2021</c:v>
                      </c:pt>
                    </c:strCache>
                  </c:strRef>
                </c:tx>
                <c:spPr>
                  <a:solidFill>
                    <a:schemeClr val="accent5">
                      <a:shade val="5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3"/>
                      <c:pt idx="0">
                        <c:v>Totalt kommunen</c:v>
                      </c:pt>
                      <c:pt idx="1">
                        <c:v>Kvinnor</c:v>
                      </c:pt>
                      <c:pt idx="2">
                        <c:v>Män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Kvartalsrapportering!$S$6:$S$23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C80F-4D81-8C4A-DC08020D9A64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Kvartalsrapportering!$T$5</c15:sqref>
                        </c15:formulaRef>
                      </c:ext>
                    </c:extLst>
                    <c:strCache>
                      <c:ptCount val="1"/>
                      <c:pt idx="0">
                        <c:v>Q3 2021</c:v>
                      </c:pt>
                    </c:strCache>
                  </c:strRef>
                </c:tx>
                <c:spPr>
                  <a:solidFill>
                    <a:schemeClr val="accent5">
                      <a:shade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3"/>
                      <c:pt idx="0">
                        <c:v>Totalt kommunen</c:v>
                      </c:pt>
                      <c:pt idx="1">
                        <c:v>Kvinnor</c:v>
                      </c:pt>
                      <c:pt idx="2">
                        <c:v>Män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Kvartalsrapportering!$T$6:$T$23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80F-4D81-8C4A-DC08020D9A64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Kvartalsrapportering!$U$5</c15:sqref>
                        </c15:formulaRef>
                      </c:ext>
                    </c:extLst>
                    <c:strCache>
                      <c:ptCount val="1"/>
                      <c:pt idx="0">
                        <c:v>Q4 2021</c:v>
                      </c:pt>
                    </c:strCache>
                  </c:strRef>
                </c:tx>
                <c:spPr>
                  <a:solidFill>
                    <a:schemeClr val="accent5">
                      <a:shade val="4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3"/>
                      <c:pt idx="0">
                        <c:v>Totalt kommunen</c:v>
                      </c:pt>
                      <c:pt idx="1">
                        <c:v>Kvinnor</c:v>
                      </c:pt>
                      <c:pt idx="2">
                        <c:v>Män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Kvartalsrapportering!$U$6:$U$23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C80F-4D81-8C4A-DC08020D9A64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Kvartalsrapportering!$V$5</c15:sqref>
                        </c15:formulaRef>
                      </c:ext>
                    </c:extLst>
                    <c:strCache>
                      <c:ptCount val="1"/>
                      <c:pt idx="0">
                        <c:v>Helår 2021</c:v>
                      </c:pt>
                    </c:strCache>
                  </c:strRef>
                </c:tx>
                <c:spPr>
                  <a:solidFill>
                    <a:schemeClr val="accent5">
                      <a:shade val="3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3"/>
                      <c:pt idx="0">
                        <c:v>Totalt kommunen</c:v>
                      </c:pt>
                      <c:pt idx="1">
                        <c:v>Kvinnor</c:v>
                      </c:pt>
                      <c:pt idx="2">
                        <c:v>Män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Kvartalsrapportering!$V$6:$V$23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80F-4D81-8C4A-DC08020D9A64}"/>
                  </c:ext>
                </c:extLst>
              </c15:ser>
            </c15:filteredBarSeries>
          </c:ext>
        </c:extLst>
      </c:barChart>
      <c:catAx>
        <c:axId val="1780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9808"/>
        <c:crosses val="autoZero"/>
        <c:auto val="1"/>
        <c:lblAlgn val="ctr"/>
        <c:lblOffset val="100"/>
        <c:noMultiLvlLbl val="0"/>
      </c:catAx>
      <c:valAx>
        <c:axId val="1780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/>
                  <a:t>Sjukfrånvaro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941135221106741"/>
          <c:y val="7.3415986720199708E-2"/>
          <c:w val="0.68053161656636951"/>
          <c:h val="0.14532763496023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Sjukfrånvaro,</a:t>
            </a:r>
            <a:r>
              <a:rPr lang="sv-SE" baseline="0"/>
              <a:t> </a:t>
            </a:r>
            <a:r>
              <a:rPr lang="sv-SE"/>
              <a:t> förvaltningarna</a:t>
            </a:r>
          </a:p>
        </c:rich>
      </c:tx>
      <c:layout>
        <c:manualLayout>
          <c:xMode val="edge"/>
          <c:yMode val="edge"/>
          <c:x val="0.3518787863941662"/>
          <c:y val="2.579807456695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3628990391889642E-2"/>
          <c:y val="0.19425479409853003"/>
          <c:w val="0.91735902339554287"/>
          <c:h val="0.47363694994190531"/>
        </c:manualLayout>
      </c:layout>
      <c:barChart>
        <c:barDir val="col"/>
        <c:grouping val="clustered"/>
        <c:varyColors val="0"/>
        <c:ser>
          <c:idx val="1"/>
          <c:order val="4"/>
          <c:tx>
            <c:strRef>
              <c:f>Kvartalsrapportering!$G$5</c:f>
              <c:strCache>
                <c:ptCount val="1"/>
                <c:pt idx="0">
                  <c:v>Helår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-4.07399704555017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D45-4DAD-ACD0-CC7AA84A4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Kvartalsrapportering!$G$6:$G$23</c:f>
              <c:numCache>
                <c:formatCode>General</c:formatCode>
                <c:ptCount val="6"/>
                <c:pt idx="0">
                  <c:v>6.8</c:v>
                </c:pt>
                <c:pt idx="1">
                  <c:v>7.3</c:v>
                </c:pt>
                <c:pt idx="2">
                  <c:v>7.5</c:v>
                </c:pt>
                <c:pt idx="3">
                  <c:v>5.5</c:v>
                </c:pt>
                <c:pt idx="4">
                  <c:v>9.6</c:v>
                </c:pt>
                <c:pt idx="5">
                  <c:v>9.1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AD45-4DAD-ACD0-CC7AA84A4F71}"/>
            </c:ext>
          </c:extLst>
        </c:ser>
        <c:ser>
          <c:idx val="9"/>
          <c:order val="9"/>
          <c:tx>
            <c:strRef>
              <c:f>Kvartalsrapportering!$L$5</c:f>
              <c:strCache>
                <c:ptCount val="1"/>
                <c:pt idx="0">
                  <c:v>Helår 2019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-2.7159980303668825E-3"/>
                  <c:y val="-4.892827836817710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D45-4DAD-ACD0-CC7AA84A4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Kvartalsrapportering!$L$6:$L$23</c:f>
              <c:numCache>
                <c:formatCode>General</c:formatCode>
                <c:ptCount val="6"/>
                <c:pt idx="0">
                  <c:v>7.1</c:v>
                </c:pt>
                <c:pt idx="1">
                  <c:v>8.5</c:v>
                </c:pt>
                <c:pt idx="2">
                  <c:v>4.3</c:v>
                </c:pt>
                <c:pt idx="3">
                  <c:v>4.2</c:v>
                </c:pt>
                <c:pt idx="4">
                  <c:v>10.1</c:v>
                </c:pt>
                <c:pt idx="5">
                  <c:v>7.7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D45-4DAD-ACD0-CC7AA84A4F71}"/>
            </c:ext>
          </c:extLst>
        </c:ser>
        <c:ser>
          <c:idx val="10"/>
          <c:order val="10"/>
          <c:tx>
            <c:strRef>
              <c:f>Kvartalsrapportering!$M$5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35799901518329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D45-4DAD-ACD0-CC7AA84A4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Kvartalsrapportering!$M$6:$M$23</c:f>
              <c:numCache>
                <c:formatCode>0.0</c:formatCode>
                <c:ptCount val="6"/>
                <c:pt idx="0">
                  <c:v>8.5399999999999991</c:v>
                </c:pt>
                <c:pt idx="1">
                  <c:v>8.74</c:v>
                </c:pt>
                <c:pt idx="2">
                  <c:v>9.5</c:v>
                </c:pt>
                <c:pt idx="3">
                  <c:v>3.5</c:v>
                </c:pt>
                <c:pt idx="4">
                  <c:v>10.210000000000001</c:v>
                </c:pt>
                <c:pt idx="5">
                  <c:v>8.9700000000000006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D45-4DAD-ACD0-CC7AA84A4F71}"/>
            </c:ext>
          </c:extLst>
        </c:ser>
        <c:ser>
          <c:idx val="11"/>
          <c:order val="11"/>
          <c:tx>
            <c:strRef>
              <c:f>Kvartalsrapportering!$N$5</c:f>
              <c:strCache>
                <c:ptCount val="1"/>
                <c:pt idx="0">
                  <c:v>Q2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Kvartalsrapportering!$N$6:$N$23</c:f>
              <c:numCache>
                <c:formatCode>0.0</c:formatCode>
                <c:ptCount val="6"/>
                <c:pt idx="0">
                  <c:v>7.59</c:v>
                </c:pt>
                <c:pt idx="1">
                  <c:v>6.31</c:v>
                </c:pt>
                <c:pt idx="2">
                  <c:v>9.61</c:v>
                </c:pt>
                <c:pt idx="3">
                  <c:v>3.32</c:v>
                </c:pt>
                <c:pt idx="4">
                  <c:v>10.99</c:v>
                </c:pt>
                <c:pt idx="5">
                  <c:v>8.11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D45-4DAD-ACD0-CC7AA84A4F71}"/>
            </c:ext>
          </c:extLst>
        </c:ser>
        <c:ser>
          <c:idx val="12"/>
          <c:order val="12"/>
          <c:tx>
            <c:strRef>
              <c:f>Kvartalsrapportering!$O$5</c:f>
              <c:strCache>
                <c:ptCount val="1"/>
                <c:pt idx="0">
                  <c:v>Q3 2020 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Kvartalsrapportering!$O$6:$O$23</c:f>
              <c:numCache>
                <c:formatCode>0.0</c:formatCode>
                <c:ptCount val="6"/>
                <c:pt idx="0">
                  <c:v>7.43</c:v>
                </c:pt>
                <c:pt idx="1">
                  <c:v>4.8600000000000003</c:v>
                </c:pt>
                <c:pt idx="2">
                  <c:v>7.1</c:v>
                </c:pt>
                <c:pt idx="3">
                  <c:v>2.4900000000000002</c:v>
                </c:pt>
                <c:pt idx="4">
                  <c:v>7.77</c:v>
                </c:pt>
                <c:pt idx="5">
                  <c:v>6.57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D45-4DAD-ACD0-CC7AA84A4F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038272"/>
        <c:axId val="178039808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Kvartalsrapportering!$C$5</c15:sqref>
                        </c15:formulaRef>
                      </c:ext>
                    </c:extLst>
                    <c:strCache>
                      <c:ptCount val="1"/>
                      <c:pt idx="0">
                        <c:v>Q1 2018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Kvartalsrapportering!$C$6:$C$23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7.9</c:v>
                      </c:pt>
                      <c:pt idx="1">
                        <c:v>9.6</c:v>
                      </c:pt>
                      <c:pt idx="2">
                        <c:v>9.1</c:v>
                      </c:pt>
                      <c:pt idx="3">
                        <c:v>8.6999999999999993</c:v>
                      </c:pt>
                      <c:pt idx="4">
                        <c:v>11</c:v>
                      </c:pt>
                      <c:pt idx="5">
                        <c:v>10.5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D45-4DAD-ACD0-CC7AA84A4F71}"/>
                  </c:ext>
                </c:extLst>
              </c15:ser>
            </c15:filteredBarSeries>
            <c15:filteredBar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Kvartalsrapportering!$D$5</c15:sqref>
                        </c15:formulaRef>
                      </c:ext>
                    </c:extLst>
                    <c:strCache>
                      <c:ptCount val="1"/>
                      <c:pt idx="0">
                        <c:v>Q2 2018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Kvartalsrapportering!$D$6:$D$23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5.9</c:v>
                      </c:pt>
                      <c:pt idx="1">
                        <c:v>6.5</c:v>
                      </c:pt>
                      <c:pt idx="2">
                        <c:v>8.3000000000000007</c:v>
                      </c:pt>
                      <c:pt idx="3">
                        <c:v>4.8</c:v>
                      </c:pt>
                      <c:pt idx="4">
                        <c:v>8.6999999999999993</c:v>
                      </c:pt>
                      <c:pt idx="5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D45-4DAD-ACD0-CC7AA84A4F71}"/>
                  </c:ext>
                </c:extLst>
              </c15:ser>
            </c15:filteredBarSeries>
            <c15:filteredBarSeries>
              <c15:ser>
                <c:idx val="6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Kvartalsrapportering!$E$5</c15:sqref>
                        </c15:formulaRef>
                      </c:ext>
                    </c:extLst>
                    <c:strCache>
                      <c:ptCount val="1"/>
                      <c:pt idx="0">
                        <c:v>Q3 2018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Kvartalsrapportering!$E$6:$E$23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5.6</c:v>
                      </c:pt>
                      <c:pt idx="1">
                        <c:v>5.7</c:v>
                      </c:pt>
                      <c:pt idx="2">
                        <c:v>5.5</c:v>
                      </c:pt>
                      <c:pt idx="3">
                        <c:v>4.7</c:v>
                      </c:pt>
                      <c:pt idx="4">
                        <c:v>8.1</c:v>
                      </c:pt>
                      <c:pt idx="5">
                        <c:v>7.9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D45-4DAD-ACD0-CC7AA84A4F71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Kvartalsrapportering!$F$5</c15:sqref>
                        </c15:formulaRef>
                      </c:ext>
                    </c:extLst>
                    <c:strCache>
                      <c:ptCount val="1"/>
                      <c:pt idx="0">
                        <c:v>Q4 2018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solidFill>
                      <a:schemeClr val="accen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Kvartalsrapportering!$F$6:$F$23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7.6</c:v>
                      </c:pt>
                      <c:pt idx="1">
                        <c:v>8</c:v>
                      </c:pt>
                      <c:pt idx="2">
                        <c:v>6.9</c:v>
                      </c:pt>
                      <c:pt idx="3">
                        <c:v>4</c:v>
                      </c:pt>
                      <c:pt idx="4">
                        <c:v>10.6</c:v>
                      </c:pt>
                      <c:pt idx="5">
                        <c:v>9.6999999999999993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D45-4DAD-ACD0-CC7AA84A4F7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Kvartalsrapportering!$H$5</c15:sqref>
                        </c15:formulaRef>
                      </c:ext>
                    </c:extLst>
                    <c:strCache>
                      <c:ptCount val="1"/>
                      <c:pt idx="0">
                        <c:v>Q1 2019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Kvartalsrapportering!$H$6:$H$23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8.1</c:v>
                      </c:pt>
                      <c:pt idx="1">
                        <c:v>7.7</c:v>
                      </c:pt>
                      <c:pt idx="2">
                        <c:v>4.7</c:v>
                      </c:pt>
                      <c:pt idx="3">
                        <c:v>7.5</c:v>
                      </c:pt>
                      <c:pt idx="4">
                        <c:v>11.5</c:v>
                      </c:pt>
                      <c:pt idx="5">
                        <c:v>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D45-4DAD-ACD0-CC7AA84A4F71}"/>
                  </c:ext>
                </c:extLst>
              </c15:ser>
            </c15:filteredBarSeries>
            <c15:filteredBarSeries>
              <c15:ser>
                <c:idx val="0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Kvartalsrapportering!$I$5</c15:sqref>
                        </c15:formulaRef>
                      </c:ext>
                    </c:extLst>
                    <c:strCache>
                      <c:ptCount val="1"/>
                      <c:pt idx="0">
                        <c:v>Q2 2019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Kvartalsrapportering!$I$6:$I$23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7.1</c:v>
                      </c:pt>
                      <c:pt idx="1">
                        <c:v>6.2</c:v>
                      </c:pt>
                      <c:pt idx="2">
                        <c:v>3.8</c:v>
                      </c:pt>
                      <c:pt idx="3">
                        <c:v>2.4</c:v>
                      </c:pt>
                      <c:pt idx="4">
                        <c:v>11</c:v>
                      </c:pt>
                      <c:pt idx="5">
                        <c:v>7.5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D45-4DAD-ACD0-CC7AA84A4F7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Kvartalsrapportering!$J$5</c15:sqref>
                        </c15:formulaRef>
                      </c:ext>
                    </c:extLst>
                    <c:strCache>
                      <c:ptCount val="1"/>
                      <c:pt idx="0">
                        <c:v>Q3 !2018!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15875">
                    <a:solidFill>
                      <a:schemeClr val="accent1"/>
                    </a:solidFill>
                    <a:prstDash val="sysDash"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Kvartalsrapportering!$J$6:$J$23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5.6</c:v>
                      </c:pt>
                      <c:pt idx="1">
                        <c:v>5.7</c:v>
                      </c:pt>
                      <c:pt idx="2">
                        <c:v>5.5</c:v>
                      </c:pt>
                      <c:pt idx="3">
                        <c:v>4.7</c:v>
                      </c:pt>
                      <c:pt idx="4">
                        <c:v>8.1</c:v>
                      </c:pt>
                      <c:pt idx="5">
                        <c:v>7.9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D45-4DAD-ACD0-CC7AA84A4F7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Kvartalsrapportering!$K$5</c15:sqref>
                        </c15:formulaRef>
                      </c:ext>
                    </c:extLst>
                    <c:strCache>
                      <c:ptCount val="1"/>
                      <c:pt idx="0">
                        <c:v>Q4 2019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Kvartalsrapportering!$K$6:$K$23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7.1</c:v>
                      </c:pt>
                      <c:pt idx="1">
                        <c:v>7.87</c:v>
                      </c:pt>
                      <c:pt idx="2">
                        <c:v>4.72</c:v>
                      </c:pt>
                      <c:pt idx="3">
                        <c:v>2.93</c:v>
                      </c:pt>
                      <c:pt idx="4">
                        <c:v>9.11</c:v>
                      </c:pt>
                      <c:pt idx="5">
                        <c:v>6.64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D45-4DAD-ACD0-CC7AA84A4F71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Kvartalsrapportering!$P$5</c15:sqref>
                        </c15:formulaRef>
                      </c:ext>
                    </c:extLst>
                    <c:strCache>
                      <c:ptCount val="1"/>
                      <c:pt idx="0">
                        <c:v>Q4 2020</c:v>
                      </c:pt>
                    </c:strCache>
                  </c:strRef>
                </c:tx>
                <c:spPr>
                  <a:solidFill>
                    <a:schemeClr val="accent5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Kvartalsrapportering!$P$6:$P$23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D45-4DAD-ACD0-CC7AA84A4F71}"/>
                  </c:ext>
                </c:extLst>
              </c15:ser>
            </c15:filteredBarSeries>
            <c15:filteredBarSeries>
              <c15:ser>
                <c:idx val="18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Kvartalsrapportering!$Q$5</c15:sqref>
                        </c15:formulaRef>
                      </c:ext>
                    </c:extLst>
                    <c:strCache>
                      <c:ptCount val="1"/>
                      <c:pt idx="0">
                        <c:v>Helår 2020</c:v>
                      </c:pt>
                    </c:strCache>
                  </c:strRef>
                </c:tx>
                <c:spPr>
                  <a:solidFill>
                    <a:schemeClr val="accent5">
                      <a:shade val="4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Kvartalsrapportering!$Q$6:$Q$23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D45-4DAD-ACD0-CC7AA84A4F71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Kvartalsrapportering!$R$5</c15:sqref>
                        </c15:formulaRef>
                      </c:ext>
                    </c:extLst>
                    <c:strCache>
                      <c:ptCount val="1"/>
                      <c:pt idx="0">
                        <c:v>Q1 2021</c:v>
                      </c:pt>
                    </c:strCache>
                  </c:strRef>
                </c:tx>
                <c:spPr>
                  <a:solidFill>
                    <a:schemeClr val="accent5">
                      <a:shade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Kvartalsrapportering!$R$6:$R$23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D45-4DAD-ACD0-CC7AA84A4F71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Kvartalsrapportering!$S$5</c15:sqref>
                        </c15:formulaRef>
                      </c:ext>
                    </c:extLst>
                    <c:strCache>
                      <c:ptCount val="1"/>
                      <c:pt idx="0">
                        <c:v>Q2 2021</c:v>
                      </c:pt>
                    </c:strCache>
                  </c:strRef>
                </c:tx>
                <c:spPr>
                  <a:solidFill>
                    <a:schemeClr val="accent5">
                      <a:shade val="6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Kvartalsrapportering!$S$6:$S$23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D45-4DAD-ACD0-CC7AA84A4F71}"/>
                  </c:ext>
                </c:extLst>
              </c15:ser>
            </c15:filteredBarSeries>
            <c15:filteredBarSeries>
              <c15:ser>
                <c:idx val="16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Kvartalsrapportering!$T$5</c15:sqref>
                        </c15:formulaRef>
                      </c:ext>
                    </c:extLst>
                    <c:strCache>
                      <c:ptCount val="1"/>
                      <c:pt idx="0">
                        <c:v>Q3 2021</c:v>
                      </c:pt>
                    </c:strCache>
                  </c:strRef>
                </c:tx>
                <c:spPr>
                  <a:solidFill>
                    <a:schemeClr val="accent5">
                      <a:shade val="5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Kvartalsrapportering!$T$6:$T$23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D45-4DAD-ACD0-CC7AA84A4F71}"/>
                  </c:ext>
                </c:extLst>
              </c15:ser>
            </c15:filteredBarSeries>
            <c15:filteredBarSeries>
              <c15:ser>
                <c:idx val="17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Kvartalsrapportering!$U$5</c15:sqref>
                        </c15:formulaRef>
                      </c:ext>
                    </c:extLst>
                    <c:strCache>
                      <c:ptCount val="1"/>
                      <c:pt idx="0">
                        <c:v>Q4 2021</c:v>
                      </c:pt>
                    </c:strCache>
                  </c:strRef>
                </c:tx>
                <c:spPr>
                  <a:solidFill>
                    <a:schemeClr val="accent5">
                      <a:shade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Kvartalsrapportering!$U$6:$U$23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D45-4DAD-ACD0-CC7AA84A4F71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Kvartalsrapportering!$V$5</c15:sqref>
                        </c15:formulaRef>
                      </c:ext>
                    </c:extLst>
                    <c:strCache>
                      <c:ptCount val="1"/>
                      <c:pt idx="0">
                        <c:v>Helår 2021</c:v>
                      </c:pt>
                    </c:strCache>
                  </c:strRef>
                </c:tx>
                <c:spPr>
                  <a:solidFill>
                    <a:schemeClr val="accent5">
                      <a:shade val="3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Kvartalsrapportering!$V$6:$V$23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AD45-4DAD-ACD0-CC7AA84A4F71}"/>
                  </c:ext>
                </c:extLst>
              </c15:ser>
            </c15:filteredBarSeries>
          </c:ext>
        </c:extLst>
      </c:barChart>
      <c:catAx>
        <c:axId val="1780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9808"/>
        <c:crosses val="autoZero"/>
        <c:auto val="1"/>
        <c:lblAlgn val="ctr"/>
        <c:lblOffset val="100"/>
        <c:noMultiLvlLbl val="0"/>
      </c:catAx>
      <c:valAx>
        <c:axId val="178039808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/>
                  <a:t>Sjukfrånvaro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641587704013957"/>
          <c:y val="8.300111103849421E-2"/>
          <c:w val="0.48852624493490426"/>
          <c:h val="5.0573371095052728E-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Sjukfrånvaro,</a:t>
            </a:r>
            <a:r>
              <a:rPr lang="sv-SE" baseline="0"/>
              <a:t> </a:t>
            </a:r>
            <a:r>
              <a:rPr lang="sv-SE"/>
              <a:t> förvaltningarna</a:t>
            </a:r>
          </a:p>
        </c:rich>
      </c:tx>
      <c:layout>
        <c:manualLayout>
          <c:xMode val="edge"/>
          <c:yMode val="edge"/>
          <c:x val="0.3518787863941662"/>
          <c:y val="2.579807456695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3628990391889642E-2"/>
          <c:y val="0.28069241213454937"/>
          <c:w val="0.91735902339554287"/>
          <c:h val="0.4282665677022139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Kvartalsrapportering!$C$5</c:f>
              <c:strCache>
                <c:ptCount val="1"/>
                <c:pt idx="0">
                  <c:v>Q1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Kvartalsrapportering!$C$6:$C$23</c:f>
              <c:numCache>
                <c:formatCode>General</c:formatCode>
                <c:ptCount val="6"/>
                <c:pt idx="0">
                  <c:v>7.9</c:v>
                </c:pt>
                <c:pt idx="1">
                  <c:v>9.6</c:v>
                </c:pt>
                <c:pt idx="2">
                  <c:v>9.1</c:v>
                </c:pt>
                <c:pt idx="3">
                  <c:v>8.6999999999999993</c:v>
                </c:pt>
                <c:pt idx="4">
                  <c:v>11</c:v>
                </c:pt>
                <c:pt idx="5">
                  <c:v>10.5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D45-4DAD-ACD0-CC7AA84A4F71}"/>
            </c:ext>
          </c:extLst>
        </c:ser>
        <c:ser>
          <c:idx val="3"/>
          <c:order val="1"/>
          <c:tx>
            <c:strRef>
              <c:f>Kvartalsrapportering!$D$5</c:f>
              <c:strCache>
                <c:ptCount val="1"/>
                <c:pt idx="0">
                  <c:v>Q2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Kvartalsrapportering!$D$6:$D$23</c:f>
              <c:numCache>
                <c:formatCode>General</c:formatCode>
                <c:ptCount val="6"/>
                <c:pt idx="0">
                  <c:v>5.9</c:v>
                </c:pt>
                <c:pt idx="1">
                  <c:v>6.5</c:v>
                </c:pt>
                <c:pt idx="2">
                  <c:v>8.3000000000000007</c:v>
                </c:pt>
                <c:pt idx="3">
                  <c:v>4.8</c:v>
                </c:pt>
                <c:pt idx="4">
                  <c:v>8.6999999999999993</c:v>
                </c:pt>
                <c:pt idx="5">
                  <c:v>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D45-4DAD-ACD0-CC7AA84A4F71}"/>
            </c:ext>
          </c:extLst>
        </c:ser>
        <c:ser>
          <c:idx val="6"/>
          <c:order val="2"/>
          <c:tx>
            <c:strRef>
              <c:f>Kvartalsrapportering!$E$5</c:f>
              <c:strCache>
                <c:ptCount val="1"/>
                <c:pt idx="0">
                  <c:v>Q3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Kvartalsrapportering!$E$6:$E$23</c:f>
              <c:numCache>
                <c:formatCode>General</c:formatCode>
                <c:ptCount val="6"/>
                <c:pt idx="0">
                  <c:v>5.6</c:v>
                </c:pt>
                <c:pt idx="1">
                  <c:v>5.7</c:v>
                </c:pt>
                <c:pt idx="2">
                  <c:v>5.5</c:v>
                </c:pt>
                <c:pt idx="3">
                  <c:v>4.7</c:v>
                </c:pt>
                <c:pt idx="4">
                  <c:v>8.1</c:v>
                </c:pt>
                <c:pt idx="5">
                  <c:v>7.9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AD45-4DAD-ACD0-CC7AA84A4F71}"/>
            </c:ext>
          </c:extLst>
        </c:ser>
        <c:ser>
          <c:idx val="4"/>
          <c:order val="3"/>
          <c:tx>
            <c:strRef>
              <c:f>Kvartalsrapportering!$F$5</c:f>
              <c:strCache>
                <c:ptCount val="1"/>
                <c:pt idx="0">
                  <c:v>Q4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Kvartalsrapportering!$F$6:$F$23</c:f>
              <c:numCache>
                <c:formatCode>General</c:formatCode>
                <c:ptCount val="6"/>
                <c:pt idx="0">
                  <c:v>7.6</c:v>
                </c:pt>
                <c:pt idx="1">
                  <c:v>8</c:v>
                </c:pt>
                <c:pt idx="2">
                  <c:v>6.9</c:v>
                </c:pt>
                <c:pt idx="3">
                  <c:v>4</c:v>
                </c:pt>
                <c:pt idx="4">
                  <c:v>10.6</c:v>
                </c:pt>
                <c:pt idx="5">
                  <c:v>9.6999999999999993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D45-4DAD-ACD0-CC7AA84A4F71}"/>
            </c:ext>
          </c:extLst>
        </c:ser>
        <c:ser>
          <c:idx val="1"/>
          <c:order val="4"/>
          <c:tx>
            <c:strRef>
              <c:f>Kvartalsrapportering!$G$5</c:f>
              <c:strCache>
                <c:ptCount val="1"/>
                <c:pt idx="0">
                  <c:v>Helår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Kvartalsrapportering!$G$6:$G$23</c:f>
              <c:numCache>
                <c:formatCode>General</c:formatCode>
                <c:ptCount val="6"/>
                <c:pt idx="0">
                  <c:v>6.8</c:v>
                </c:pt>
                <c:pt idx="1">
                  <c:v>7.3</c:v>
                </c:pt>
                <c:pt idx="2">
                  <c:v>7.5</c:v>
                </c:pt>
                <c:pt idx="3">
                  <c:v>5.5</c:v>
                </c:pt>
                <c:pt idx="4">
                  <c:v>9.6</c:v>
                </c:pt>
                <c:pt idx="5">
                  <c:v>9.1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AD45-4DAD-ACD0-CC7AA84A4F71}"/>
            </c:ext>
          </c:extLst>
        </c:ser>
        <c:ser>
          <c:idx val="5"/>
          <c:order val="5"/>
          <c:tx>
            <c:strRef>
              <c:f>Kvartalsrapportering!$H$5</c:f>
              <c:strCache>
                <c:ptCount val="1"/>
                <c:pt idx="0">
                  <c:v>Q1 2019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Kvartalsrapportering!$H$6:$H$23</c:f>
              <c:numCache>
                <c:formatCode>0.0</c:formatCode>
                <c:ptCount val="6"/>
                <c:pt idx="0">
                  <c:v>8.1</c:v>
                </c:pt>
                <c:pt idx="1">
                  <c:v>7.7</c:v>
                </c:pt>
                <c:pt idx="2">
                  <c:v>4.7</c:v>
                </c:pt>
                <c:pt idx="3">
                  <c:v>7.5</c:v>
                </c:pt>
                <c:pt idx="4">
                  <c:v>11.5</c:v>
                </c:pt>
                <c:pt idx="5">
                  <c:v>11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AD45-4DAD-ACD0-CC7AA84A4F71}"/>
            </c:ext>
          </c:extLst>
        </c:ser>
        <c:ser>
          <c:idx val="0"/>
          <c:order val="6"/>
          <c:tx>
            <c:strRef>
              <c:f>Kvartalsrapportering!$I$5</c:f>
              <c:strCache>
                <c:ptCount val="1"/>
                <c:pt idx="0">
                  <c:v>Q2 2019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Kvartalsrapportering!$I$6:$I$23</c:f>
              <c:numCache>
                <c:formatCode>0.0</c:formatCode>
                <c:ptCount val="6"/>
                <c:pt idx="0">
                  <c:v>7.1</c:v>
                </c:pt>
                <c:pt idx="1">
                  <c:v>6.2</c:v>
                </c:pt>
                <c:pt idx="2">
                  <c:v>3.8</c:v>
                </c:pt>
                <c:pt idx="3">
                  <c:v>2.4</c:v>
                </c:pt>
                <c:pt idx="4">
                  <c:v>11</c:v>
                </c:pt>
                <c:pt idx="5">
                  <c:v>7.5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D45-4DAD-ACD0-CC7AA84A4F71}"/>
            </c:ext>
          </c:extLst>
        </c:ser>
        <c:ser>
          <c:idx val="7"/>
          <c:order val="7"/>
          <c:tx>
            <c:strRef>
              <c:f>Kvartalsrapportering!$J$5</c:f>
              <c:strCache>
                <c:ptCount val="1"/>
                <c:pt idx="0">
                  <c:v>Q3 !2018!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 w="15875">
              <a:solidFill>
                <a:schemeClr val="accent1"/>
              </a:solidFill>
              <a:prstDash val="sysDash"/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Kvartalsrapportering!$J$6:$J$23</c:f>
              <c:numCache>
                <c:formatCode>0.0</c:formatCode>
                <c:ptCount val="6"/>
                <c:pt idx="0">
                  <c:v>5.6</c:v>
                </c:pt>
                <c:pt idx="1">
                  <c:v>5.7</c:v>
                </c:pt>
                <c:pt idx="2">
                  <c:v>5.5</c:v>
                </c:pt>
                <c:pt idx="3">
                  <c:v>4.7</c:v>
                </c:pt>
                <c:pt idx="4">
                  <c:v>8.1</c:v>
                </c:pt>
                <c:pt idx="5">
                  <c:v>7.9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D45-4DAD-ACD0-CC7AA84A4F71}"/>
            </c:ext>
          </c:extLst>
        </c:ser>
        <c:ser>
          <c:idx val="8"/>
          <c:order val="8"/>
          <c:tx>
            <c:strRef>
              <c:f>Kvartalsrapportering!$K$5</c:f>
              <c:strCache>
                <c:ptCount val="1"/>
                <c:pt idx="0">
                  <c:v>Q4 2019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Kvartalsrapportering!$K$6:$K$23</c:f>
              <c:numCache>
                <c:formatCode>0.0</c:formatCode>
                <c:ptCount val="6"/>
                <c:pt idx="0">
                  <c:v>7.1</c:v>
                </c:pt>
                <c:pt idx="1">
                  <c:v>7.87</c:v>
                </c:pt>
                <c:pt idx="2">
                  <c:v>4.72</c:v>
                </c:pt>
                <c:pt idx="3">
                  <c:v>2.93</c:v>
                </c:pt>
                <c:pt idx="4">
                  <c:v>9.11</c:v>
                </c:pt>
                <c:pt idx="5">
                  <c:v>6.64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D45-4DAD-ACD0-CC7AA84A4F71}"/>
            </c:ext>
          </c:extLst>
        </c:ser>
        <c:ser>
          <c:idx val="9"/>
          <c:order val="9"/>
          <c:tx>
            <c:strRef>
              <c:f>Kvartalsrapportering!$L$5</c:f>
              <c:strCache>
                <c:ptCount val="1"/>
                <c:pt idx="0">
                  <c:v>Helår 2019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Kvartalsrapportering!$L$6:$L$23</c:f>
              <c:numCache>
                <c:formatCode>General</c:formatCode>
                <c:ptCount val="6"/>
                <c:pt idx="0">
                  <c:v>7.1</c:v>
                </c:pt>
                <c:pt idx="1">
                  <c:v>8.5</c:v>
                </c:pt>
                <c:pt idx="2">
                  <c:v>4.3</c:v>
                </c:pt>
                <c:pt idx="3">
                  <c:v>4.2</c:v>
                </c:pt>
                <c:pt idx="4">
                  <c:v>10.1</c:v>
                </c:pt>
                <c:pt idx="5">
                  <c:v>7.7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D45-4DAD-ACD0-CC7AA84A4F71}"/>
            </c:ext>
          </c:extLst>
        </c:ser>
        <c:ser>
          <c:idx val="10"/>
          <c:order val="10"/>
          <c:tx>
            <c:strRef>
              <c:f>Kvartalsrapportering!$M$5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Kvartalsrapportering!$M$6:$M$23</c:f>
              <c:numCache>
                <c:formatCode>0.0</c:formatCode>
                <c:ptCount val="6"/>
                <c:pt idx="0">
                  <c:v>8.5399999999999991</c:v>
                </c:pt>
                <c:pt idx="1">
                  <c:v>8.74</c:v>
                </c:pt>
                <c:pt idx="2">
                  <c:v>9.5</c:v>
                </c:pt>
                <c:pt idx="3">
                  <c:v>3.5</c:v>
                </c:pt>
                <c:pt idx="4">
                  <c:v>10.210000000000001</c:v>
                </c:pt>
                <c:pt idx="5">
                  <c:v>8.9700000000000006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D45-4DAD-ACD0-CC7AA84A4F71}"/>
            </c:ext>
          </c:extLst>
        </c:ser>
        <c:ser>
          <c:idx val="11"/>
          <c:order val="11"/>
          <c:tx>
            <c:strRef>
              <c:f>Kvartalsrapportering!$N$5</c:f>
              <c:strCache>
                <c:ptCount val="1"/>
                <c:pt idx="0">
                  <c:v>Q2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Kvartalsrapportering!$N$6:$N$23</c:f>
              <c:numCache>
                <c:formatCode>0.0</c:formatCode>
                <c:ptCount val="6"/>
                <c:pt idx="0">
                  <c:v>7.59</c:v>
                </c:pt>
                <c:pt idx="1">
                  <c:v>6.31</c:v>
                </c:pt>
                <c:pt idx="2">
                  <c:v>9.61</c:v>
                </c:pt>
                <c:pt idx="3">
                  <c:v>3.32</c:v>
                </c:pt>
                <c:pt idx="4">
                  <c:v>10.99</c:v>
                </c:pt>
                <c:pt idx="5">
                  <c:v>8.11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D45-4DAD-ACD0-CC7AA84A4F71}"/>
            </c:ext>
          </c:extLst>
        </c:ser>
        <c:ser>
          <c:idx val="12"/>
          <c:order val="12"/>
          <c:tx>
            <c:strRef>
              <c:f>Kvartalsrapportering!$O$5</c:f>
              <c:strCache>
                <c:ptCount val="1"/>
                <c:pt idx="0">
                  <c:v>Q3 2020 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Kvartalsrapportering!$O$6:$O$23</c:f>
              <c:numCache>
                <c:formatCode>0.0</c:formatCode>
                <c:ptCount val="6"/>
                <c:pt idx="0">
                  <c:v>7.43</c:v>
                </c:pt>
                <c:pt idx="1">
                  <c:v>4.8600000000000003</c:v>
                </c:pt>
                <c:pt idx="2">
                  <c:v>7.1</c:v>
                </c:pt>
                <c:pt idx="3">
                  <c:v>2.4900000000000002</c:v>
                </c:pt>
                <c:pt idx="4">
                  <c:v>7.77</c:v>
                </c:pt>
                <c:pt idx="5">
                  <c:v>6.57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D45-4DAD-ACD0-CC7AA84A4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038272"/>
        <c:axId val="178039808"/>
        <c:extLst>
          <c:ext xmlns:c15="http://schemas.microsoft.com/office/drawing/2012/chart" uri="{02D57815-91ED-43cb-92C2-25804820EDAC}">
            <c15:filteredBarSeries>
              <c15:ser>
                <c:idx val="13"/>
                <c:order val="13"/>
                <c:tx>
                  <c:strRef>
                    <c:extLst>
                      <c:ext uri="{02D57815-91ED-43cb-92C2-25804820EDAC}">
                        <c15:formulaRef>
                          <c15:sqref>Kvartalsrapportering!$P$5</c15:sqref>
                        </c15:formulaRef>
                      </c:ext>
                    </c:extLst>
                    <c:strCache>
                      <c:ptCount val="1"/>
                      <c:pt idx="0">
                        <c:v>Q4 2020</c:v>
                      </c:pt>
                    </c:strCache>
                  </c:strRef>
                </c:tx>
                <c:spPr>
                  <a:solidFill>
                    <a:schemeClr val="accent5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Kvartalsrapportering!$P$6:$P$23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AD45-4DAD-ACD0-CC7AA84A4F71}"/>
                  </c:ext>
                </c:extLst>
              </c15:ser>
            </c15:filteredBarSeries>
            <c15:filteredBarSeries>
              <c15:ser>
                <c:idx val="18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Kvartalsrapportering!$Q$5</c15:sqref>
                        </c15:formulaRef>
                      </c:ext>
                    </c:extLst>
                    <c:strCache>
                      <c:ptCount val="1"/>
                      <c:pt idx="0">
                        <c:v>Helår 2020</c:v>
                      </c:pt>
                    </c:strCache>
                  </c:strRef>
                </c:tx>
                <c:spPr>
                  <a:solidFill>
                    <a:schemeClr val="accent5">
                      <a:shade val="4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Kvartalsrapportering!$Q$6:$Q$23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D45-4DAD-ACD0-CC7AA84A4F71}"/>
                  </c:ext>
                </c:extLst>
              </c15:ser>
            </c15:filteredBarSeries>
            <c15:filteredBarSeries>
              <c15:ser>
                <c:idx val="14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Kvartalsrapportering!$R$5</c15:sqref>
                        </c15:formulaRef>
                      </c:ext>
                    </c:extLst>
                    <c:strCache>
                      <c:ptCount val="1"/>
                      <c:pt idx="0">
                        <c:v>Q1 2021</c:v>
                      </c:pt>
                    </c:strCache>
                  </c:strRef>
                </c:tx>
                <c:spPr>
                  <a:solidFill>
                    <a:schemeClr val="accent5">
                      <a:shade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Kvartalsrapportering!$R$6:$R$23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D45-4DAD-ACD0-CC7AA84A4F71}"/>
                  </c:ext>
                </c:extLst>
              </c15:ser>
            </c15:filteredBarSeries>
            <c15:filteredBarSeries>
              <c15:ser>
                <c:idx val="15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Kvartalsrapportering!$S$5</c15:sqref>
                        </c15:formulaRef>
                      </c:ext>
                    </c:extLst>
                    <c:strCache>
                      <c:ptCount val="1"/>
                      <c:pt idx="0">
                        <c:v>Q2 2021</c:v>
                      </c:pt>
                    </c:strCache>
                  </c:strRef>
                </c:tx>
                <c:spPr>
                  <a:solidFill>
                    <a:schemeClr val="accent5">
                      <a:shade val="6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Kvartalsrapportering!$S$6:$S$23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D45-4DAD-ACD0-CC7AA84A4F71}"/>
                  </c:ext>
                </c:extLst>
              </c15:ser>
            </c15:filteredBarSeries>
            <c15:filteredBarSeries>
              <c15:ser>
                <c:idx val="16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Kvartalsrapportering!$T$5</c15:sqref>
                        </c15:formulaRef>
                      </c:ext>
                    </c:extLst>
                    <c:strCache>
                      <c:ptCount val="1"/>
                      <c:pt idx="0">
                        <c:v>Q3 2021</c:v>
                      </c:pt>
                    </c:strCache>
                  </c:strRef>
                </c:tx>
                <c:spPr>
                  <a:solidFill>
                    <a:schemeClr val="accent5">
                      <a:shade val="5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Kvartalsrapportering!$T$6:$T$23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AD45-4DAD-ACD0-CC7AA84A4F71}"/>
                  </c:ext>
                </c:extLst>
              </c15:ser>
            </c15:filteredBarSeries>
            <c15:filteredBarSeries>
              <c15:ser>
                <c:idx val="17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Kvartalsrapportering!$U$5</c15:sqref>
                        </c15:formulaRef>
                      </c:ext>
                    </c:extLst>
                    <c:strCache>
                      <c:ptCount val="1"/>
                      <c:pt idx="0">
                        <c:v>Q4 2021</c:v>
                      </c:pt>
                    </c:strCache>
                  </c:strRef>
                </c:tx>
                <c:spPr>
                  <a:solidFill>
                    <a:schemeClr val="accent5">
                      <a:shade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Kvartalsrapportering!$U$6:$U$23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AD45-4DAD-ACD0-CC7AA84A4F71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Kvartalsrapportering!$V$5</c15:sqref>
                        </c15:formulaRef>
                      </c:ext>
                    </c:extLst>
                    <c:strCache>
                      <c:ptCount val="1"/>
                      <c:pt idx="0">
                        <c:v>Helår 2021</c:v>
                      </c:pt>
                    </c:strCache>
                  </c:strRef>
                </c:tx>
                <c:spPr>
                  <a:solidFill>
                    <a:schemeClr val="accent5">
                      <a:shade val="3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Kvartalsrapportering!$V$6:$V$23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AD45-4DAD-ACD0-CC7AA84A4F71}"/>
                  </c:ext>
                </c:extLst>
              </c15:ser>
            </c15:filteredBarSeries>
          </c:ext>
        </c:extLst>
      </c:barChart>
      <c:catAx>
        <c:axId val="1780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9808"/>
        <c:crosses val="autoZero"/>
        <c:auto val="1"/>
        <c:lblAlgn val="ctr"/>
        <c:lblOffset val="100"/>
        <c:noMultiLvlLbl val="0"/>
      </c:catAx>
      <c:valAx>
        <c:axId val="178039808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/>
                  <a:t>Sjukfrånvaro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690988393385582"/>
          <c:y val="8.8338803066693214E-2"/>
          <c:w val="0.48852624493490426"/>
          <c:h val="0.12530105948983855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000"/>
              <a:t>Sjukfrånvaro,</a:t>
            </a:r>
            <a:r>
              <a:rPr lang="sv-SE" sz="2000" baseline="0"/>
              <a:t> stora</a:t>
            </a:r>
            <a:r>
              <a:rPr lang="sv-SE" sz="2000"/>
              <a:t> verksamheter</a:t>
            </a:r>
          </a:p>
        </c:rich>
      </c:tx>
      <c:layout>
        <c:manualLayout>
          <c:xMode val="edge"/>
          <c:yMode val="edge"/>
          <c:x val="0.28082161043151277"/>
          <c:y val="2.5797995824491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8.7385541796513699E-2"/>
          <c:y val="0.22023759102160015"/>
          <c:w val="0.89633051851584189"/>
          <c:h val="0.53246550483841359"/>
        </c:manualLayout>
      </c:layout>
      <c:barChart>
        <c:barDir val="col"/>
        <c:grouping val="clustered"/>
        <c:varyColors val="0"/>
        <c:ser>
          <c:idx val="10"/>
          <c:order val="10"/>
          <c:tx>
            <c:strRef>
              <c:f>Kvartalsrapportering!$M$5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7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</c:strCache>
            </c:strRef>
          </c:cat>
          <c:val>
            <c:numRef>
              <c:f>Kvartalsrapportering!$M$6:$M$23</c:f>
              <c:numCache>
                <c:formatCode>0.0</c:formatCode>
                <c:ptCount val="7"/>
                <c:pt idx="0">
                  <c:v>14.84</c:v>
                </c:pt>
                <c:pt idx="1">
                  <c:v>11.44</c:v>
                </c:pt>
                <c:pt idx="2">
                  <c:v>7.73</c:v>
                </c:pt>
                <c:pt idx="3">
                  <c:v>3.2</c:v>
                </c:pt>
                <c:pt idx="4">
                  <c:v>10.72</c:v>
                </c:pt>
                <c:pt idx="5">
                  <c:v>10.31</c:v>
                </c:pt>
                <c:pt idx="6">
                  <c:v>10.02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C56-42F0-8F9E-2D64F2C64C39}"/>
            </c:ext>
          </c:extLst>
        </c:ser>
        <c:ser>
          <c:idx val="11"/>
          <c:order val="11"/>
          <c:tx>
            <c:strRef>
              <c:f>Kvartalsrapportering!$N$5</c:f>
              <c:strCache>
                <c:ptCount val="1"/>
                <c:pt idx="0">
                  <c:v>Q2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7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</c:strCache>
            </c:strRef>
          </c:cat>
          <c:val>
            <c:numRef>
              <c:f>Kvartalsrapportering!$N$6:$N$23</c:f>
              <c:numCache>
                <c:formatCode>0.0</c:formatCode>
                <c:ptCount val="7"/>
                <c:pt idx="0">
                  <c:v>11.5</c:v>
                </c:pt>
                <c:pt idx="1">
                  <c:v>7.79</c:v>
                </c:pt>
                <c:pt idx="2">
                  <c:v>9.15</c:v>
                </c:pt>
                <c:pt idx="3">
                  <c:v>2.08</c:v>
                </c:pt>
                <c:pt idx="4">
                  <c:v>11.94</c:v>
                </c:pt>
                <c:pt idx="5">
                  <c:v>9.52</c:v>
                </c:pt>
                <c:pt idx="6">
                  <c:v>9.0399999999999991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9C56-42F0-8F9E-2D64F2C64C39}"/>
            </c:ext>
          </c:extLst>
        </c:ser>
        <c:ser>
          <c:idx val="12"/>
          <c:order val="12"/>
          <c:tx>
            <c:strRef>
              <c:f>Kvartalsrapportering!$O$5</c:f>
              <c:strCache>
                <c:ptCount val="1"/>
                <c:pt idx="0">
                  <c:v>Q3 2020 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Kvartalsrapportering!$B$6:$B$23</c:f>
              <c:strCache>
                <c:ptCount val="7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</c:strCache>
            </c:strRef>
          </c:cat>
          <c:val>
            <c:numRef>
              <c:f>Kvartalsrapportering!$O$6:$O$23</c:f>
              <c:numCache>
                <c:formatCode>0.0</c:formatCode>
                <c:ptCount val="7"/>
                <c:pt idx="0">
                  <c:v>8.74</c:v>
                </c:pt>
                <c:pt idx="1">
                  <c:v>7.89</c:v>
                </c:pt>
                <c:pt idx="2">
                  <c:v>8.1199999999999992</c:v>
                </c:pt>
                <c:pt idx="3">
                  <c:v>4.51</c:v>
                </c:pt>
                <c:pt idx="4">
                  <c:v>8.2799999999999994</c:v>
                </c:pt>
                <c:pt idx="5">
                  <c:v>7.58</c:v>
                </c:pt>
                <c:pt idx="6">
                  <c:v>7.13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C56-42F0-8F9E-2D64F2C64C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038272"/>
        <c:axId val="17803980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Kvartalsrapportering!$C$5</c15:sqref>
                        </c15:formulaRef>
                      </c:ext>
                    </c:extLst>
                    <c:strCache>
                      <c:ptCount val="1"/>
                      <c:pt idx="0">
                        <c:v>Q1 2018</c:v>
                      </c:pt>
                    </c:strCache>
                  </c:strRef>
                </c:tx>
                <c:spPr>
                  <a:solidFill>
                    <a:schemeClr val="accent4">
                      <a:tint val="4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Kvartalsrapportering!$C$6:$C$23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10.3</c:v>
                      </c:pt>
                      <c:pt idx="1">
                        <c:v>10.5</c:v>
                      </c:pt>
                      <c:pt idx="2">
                        <c:v>6.3</c:v>
                      </c:pt>
                      <c:pt idx="3">
                        <c:v>4.7</c:v>
                      </c:pt>
                      <c:pt idx="4">
                        <c:v>0</c:v>
                      </c:pt>
                      <c:pt idx="5">
                        <c:v>10.7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9C56-42F0-8F9E-2D64F2C64C39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Kvartalsrapportering!$D$5</c15:sqref>
                        </c15:formulaRef>
                      </c:ext>
                    </c:extLst>
                    <c:strCache>
                      <c:ptCount val="1"/>
                      <c:pt idx="0">
                        <c:v>Q2 2018</c:v>
                      </c:pt>
                    </c:strCache>
                  </c:strRef>
                </c:tx>
                <c:spPr>
                  <a:solidFill>
                    <a:schemeClr val="accent4">
                      <a:tint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Kvartalsrapportering!$D$6:$D$23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8.8000000000000007</c:v>
                      </c:pt>
                      <c:pt idx="1">
                        <c:v>6.9</c:v>
                      </c:pt>
                      <c:pt idx="2">
                        <c:v>4.7</c:v>
                      </c:pt>
                      <c:pt idx="3">
                        <c:v>2.7</c:v>
                      </c:pt>
                      <c:pt idx="4">
                        <c:v>0</c:v>
                      </c:pt>
                      <c:pt idx="5">
                        <c:v>7.2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C56-42F0-8F9E-2D64F2C64C39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Kvartalsrapportering!$E$5</c15:sqref>
                        </c15:formulaRef>
                      </c:ext>
                    </c:extLst>
                    <c:strCache>
                      <c:ptCount val="1"/>
                      <c:pt idx="0">
                        <c:v>Q3 2018</c:v>
                      </c:pt>
                    </c:strCache>
                  </c:strRef>
                </c:tx>
                <c:spPr>
                  <a:solidFill>
                    <a:schemeClr val="accent4">
                      <a:tint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Kvartalsrapportering!$E$6:$E$23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9</c:v>
                      </c:pt>
                      <c:pt idx="1">
                        <c:v>6.6</c:v>
                      </c:pt>
                      <c:pt idx="2">
                        <c:v>5.2</c:v>
                      </c:pt>
                      <c:pt idx="3">
                        <c:v>0.7</c:v>
                      </c:pt>
                      <c:pt idx="4">
                        <c:v>0</c:v>
                      </c:pt>
                      <c:pt idx="5">
                        <c:v>4.9000000000000004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C56-42F0-8F9E-2D64F2C64C39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Kvartalsrapportering!$F$5</c15:sqref>
                        </c15:formulaRef>
                      </c:ext>
                    </c:extLst>
                    <c:strCache>
                      <c:ptCount val="1"/>
                      <c:pt idx="0">
                        <c:v>Q4 2018</c:v>
                      </c:pt>
                    </c:strCache>
                  </c:strRef>
                </c:tx>
                <c:spPr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Kvartalsrapportering!$F$6:$F$23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9.8000000000000007</c:v>
                      </c:pt>
                      <c:pt idx="1">
                        <c:v>9.5</c:v>
                      </c:pt>
                      <c:pt idx="2">
                        <c:v>7.9</c:v>
                      </c:pt>
                      <c:pt idx="3">
                        <c:v>1.1000000000000001</c:v>
                      </c:pt>
                      <c:pt idx="4">
                        <c:v>0</c:v>
                      </c:pt>
                      <c:pt idx="5">
                        <c:v>7.4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C56-42F0-8F9E-2D64F2C64C3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Kvartalsrapportering!$G$5</c15:sqref>
                        </c15:formulaRef>
                      </c:ext>
                    </c:extLst>
                    <c:strCache>
                      <c:ptCount val="1"/>
                      <c:pt idx="0">
                        <c:v>Helår 2018</c:v>
                      </c:pt>
                    </c:strCache>
                  </c:strRef>
                </c:tx>
                <c:spPr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Kvartalsrapportering!$G$6:$G$23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9.5</c:v>
                      </c:pt>
                      <c:pt idx="1">
                        <c:v>8.4</c:v>
                      </c:pt>
                      <c:pt idx="2">
                        <c:v>6.2</c:v>
                      </c:pt>
                      <c:pt idx="3">
                        <c:v>2.5</c:v>
                      </c:pt>
                      <c:pt idx="4">
                        <c:v>0</c:v>
                      </c:pt>
                      <c:pt idx="5">
                        <c:v>7.6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56-42F0-8F9E-2D64F2C64C3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Kvartalsrapportering!$H$5</c15:sqref>
                        </c15:formulaRef>
                      </c:ext>
                    </c:extLst>
                    <c:strCache>
                      <c:ptCount val="1"/>
                      <c:pt idx="0">
                        <c:v>Q1 2019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Kvartalsrapportering!$H$6:$H$23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8.3000000000000007</c:v>
                      </c:pt>
                      <c:pt idx="1">
                        <c:v>9.4</c:v>
                      </c:pt>
                      <c:pt idx="2">
                        <c:v>9.3000000000000007</c:v>
                      </c:pt>
                      <c:pt idx="3">
                        <c:v>4.3</c:v>
                      </c:pt>
                      <c:pt idx="5">
                        <c:v>7.2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56-42F0-8F9E-2D64F2C64C39}"/>
                  </c:ext>
                </c:extLst>
              </c15:ser>
            </c15:filteredBarSeries>
            <c15:filteredBarSeries>
              <c15:ser>
                <c:idx val="0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Kvartalsrapportering!$I$5</c15:sqref>
                        </c15:formulaRef>
                      </c:ext>
                    </c:extLst>
                    <c:strCache>
                      <c:ptCount val="1"/>
                      <c:pt idx="0">
                        <c:v>Q2 2019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Kvartalsrapportering!$I$6:$I$23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5.3</c:v>
                      </c:pt>
                      <c:pt idx="1">
                        <c:v>8.3000000000000007</c:v>
                      </c:pt>
                      <c:pt idx="2">
                        <c:v>8.3000000000000007</c:v>
                      </c:pt>
                      <c:pt idx="3">
                        <c:v>2.2000000000000002</c:v>
                      </c:pt>
                      <c:pt idx="5">
                        <c:v>6.7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56-42F0-8F9E-2D64F2C64C39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Kvartalsrapportering!$J$5</c15:sqref>
                        </c15:formulaRef>
                      </c:ext>
                    </c:extLst>
                    <c:strCache>
                      <c:ptCount val="1"/>
                      <c:pt idx="0">
                        <c:v>Q3 !2018!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Kvartalsrapportering!$J$6:$J$23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9</c:v>
                      </c:pt>
                      <c:pt idx="1">
                        <c:v>6.6</c:v>
                      </c:pt>
                      <c:pt idx="2">
                        <c:v>5.2</c:v>
                      </c:pt>
                      <c:pt idx="3">
                        <c:v>0.7</c:v>
                      </c:pt>
                      <c:pt idx="4">
                        <c:v>0</c:v>
                      </c:pt>
                      <c:pt idx="5">
                        <c:v>4.9000000000000004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56-42F0-8F9E-2D64F2C64C3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Kvartalsrapportering!$K$5</c15:sqref>
                        </c15:formulaRef>
                      </c:ext>
                    </c:extLst>
                    <c:strCache>
                      <c:ptCount val="1"/>
                      <c:pt idx="0">
                        <c:v>Q4 2019</c:v>
                      </c:pt>
                    </c:strCache>
                  </c:strRef>
                </c:tx>
                <c:spPr>
                  <a:solidFill>
                    <a:schemeClr val="accent4">
                      <a:shade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Kvartalsrapportering!$K$6:$K$23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14.25</c:v>
                      </c:pt>
                      <c:pt idx="1">
                        <c:v>8.6300000000000008</c:v>
                      </c:pt>
                      <c:pt idx="2">
                        <c:v>6.9</c:v>
                      </c:pt>
                      <c:pt idx="3">
                        <c:v>2.08</c:v>
                      </c:pt>
                      <c:pt idx="4">
                        <c:v>10.42</c:v>
                      </c:pt>
                      <c:pt idx="5">
                        <c:v>8.44</c:v>
                      </c:pt>
                      <c:pt idx="6">
                        <c:v>7.63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56-42F0-8F9E-2D64F2C64C39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Kvartalsrapportering!$L$5</c15:sqref>
                        </c15:formulaRef>
                      </c:ext>
                    </c:extLst>
                    <c:strCache>
                      <c:ptCount val="1"/>
                      <c:pt idx="0">
                        <c:v>Helår 2019</c:v>
                      </c:pt>
                    </c:strCache>
                  </c:strRef>
                </c:tx>
                <c:spPr>
                  <a:solidFill>
                    <a:schemeClr val="accent4">
                      <a:shade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Kvartalsrapportering!$L$6:$L$23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56-42F0-8F9E-2D64F2C64C39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Kvartalsrapportering!$P$5</c15:sqref>
                        </c15:formulaRef>
                      </c:ext>
                    </c:extLst>
                    <c:strCache>
                      <c:ptCount val="1"/>
                      <c:pt idx="0">
                        <c:v>Q4 2020</c:v>
                      </c:pt>
                    </c:strCache>
                  </c:strRef>
                </c:tx>
                <c:spPr>
                  <a:solidFill>
                    <a:schemeClr val="accent4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Kvartalsrapportering!$P$6:$P$23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C56-42F0-8F9E-2D64F2C64C39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Kvartalsrapportering!$Q$5</c15:sqref>
                        </c15:formulaRef>
                      </c:ext>
                    </c:extLst>
                    <c:strCache>
                      <c:ptCount val="1"/>
                      <c:pt idx="0">
                        <c:v>Helår 2020</c:v>
                      </c:pt>
                    </c:strCache>
                  </c:strRef>
                </c:tx>
                <c:spPr>
                  <a:solidFill>
                    <a:schemeClr val="accent4">
                      <a:shade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Kvartalsrapportering!$Q$6:$Q$23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56-42F0-8F9E-2D64F2C64C39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Kvartalsrapportering!$R$5</c15:sqref>
                        </c15:formulaRef>
                      </c:ext>
                    </c:extLst>
                    <c:strCache>
                      <c:ptCount val="1"/>
                      <c:pt idx="0">
                        <c:v>Q1 2021</c:v>
                      </c:pt>
                    </c:strCache>
                  </c:strRef>
                </c:tx>
                <c:spPr>
                  <a:solidFill>
                    <a:schemeClr val="accent4">
                      <a:shade val="6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Kvartalsrapportering!$R$6:$R$23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56-42F0-8F9E-2D64F2C64C39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Kvartalsrapportering!$S$5</c15:sqref>
                        </c15:formulaRef>
                      </c:ext>
                    </c:extLst>
                    <c:strCache>
                      <c:ptCount val="1"/>
                      <c:pt idx="0">
                        <c:v>Q2 2021</c:v>
                      </c:pt>
                    </c:strCache>
                  </c:strRef>
                </c:tx>
                <c:spPr>
                  <a:solidFill>
                    <a:schemeClr val="accent4">
                      <a:shade val="5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Kvartalsrapportering!$S$6:$S$23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56-42F0-8F9E-2D64F2C64C39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Kvartalsrapportering!$T$5</c15:sqref>
                        </c15:formulaRef>
                      </c:ext>
                    </c:extLst>
                    <c:strCache>
                      <c:ptCount val="1"/>
                      <c:pt idx="0">
                        <c:v>Q3 2021</c:v>
                      </c:pt>
                    </c:strCache>
                  </c:strRef>
                </c:tx>
                <c:spPr>
                  <a:solidFill>
                    <a:schemeClr val="accent4">
                      <a:shade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Kvartalsrapportering!$T$6:$T$23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9C56-42F0-8F9E-2D64F2C64C39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Kvartalsrapportering!$U$5</c15:sqref>
                        </c15:formulaRef>
                      </c:ext>
                    </c:extLst>
                    <c:strCache>
                      <c:ptCount val="1"/>
                      <c:pt idx="0">
                        <c:v>Q4 2021</c:v>
                      </c:pt>
                    </c:strCache>
                  </c:strRef>
                </c:tx>
                <c:spPr>
                  <a:solidFill>
                    <a:schemeClr val="accent4">
                      <a:shade val="4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Kvartalsrapportering!$U$6:$U$23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9C56-42F0-8F9E-2D64F2C64C39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Kvartalsrapportering!$V$5</c15:sqref>
                        </c15:formulaRef>
                      </c:ext>
                    </c:extLst>
                    <c:strCache>
                      <c:ptCount val="1"/>
                      <c:pt idx="0">
                        <c:v>Helår 2021</c:v>
                      </c:pt>
                    </c:strCache>
                  </c:strRef>
                </c:tx>
                <c:spPr>
                  <a:solidFill>
                    <a:schemeClr val="accent4">
                      <a:shade val="3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Kvartalsrapportering!$V$6:$V$23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9C56-42F0-8F9E-2D64F2C64C39}"/>
                  </c:ext>
                </c:extLst>
              </c15:ser>
            </c15:filteredBarSeries>
          </c:ext>
        </c:extLst>
      </c:barChart>
      <c:catAx>
        <c:axId val="1780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9808"/>
        <c:crosses val="autoZero"/>
        <c:auto val="1"/>
        <c:lblAlgn val="ctr"/>
        <c:lblOffset val="100"/>
        <c:noMultiLvlLbl val="0"/>
      </c:catAx>
      <c:valAx>
        <c:axId val="1780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/>
                  <a:t>Sjukfrånvaro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000"/>
              <a:t>Sjukfrånvaro,</a:t>
            </a:r>
            <a:r>
              <a:rPr lang="sv-SE" sz="2000" baseline="0"/>
              <a:t> stora</a:t>
            </a:r>
            <a:r>
              <a:rPr lang="sv-SE" sz="2000"/>
              <a:t> verksamheter</a:t>
            </a:r>
          </a:p>
        </c:rich>
      </c:tx>
      <c:layout>
        <c:manualLayout>
          <c:xMode val="edge"/>
          <c:yMode val="edge"/>
          <c:x val="0.3305112872682423"/>
          <c:y val="9.49025207465505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7.7787992746961257E-2"/>
          <c:y val="0.25304114382962406"/>
          <c:w val="0.91670546657530416"/>
          <c:h val="0.470567035284973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Kvartalsrapportering!$C$5</c:f>
              <c:strCache>
                <c:ptCount val="1"/>
                <c:pt idx="0">
                  <c:v>Q1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Kvartalsrapportering!$C$6:$C$23</c:f>
              <c:numCache>
                <c:formatCode>General</c:formatCode>
                <c:ptCount val="8"/>
                <c:pt idx="0">
                  <c:v>10.3</c:v>
                </c:pt>
                <c:pt idx="1">
                  <c:v>10.5</c:v>
                </c:pt>
                <c:pt idx="2">
                  <c:v>6.3</c:v>
                </c:pt>
                <c:pt idx="3">
                  <c:v>4.7</c:v>
                </c:pt>
                <c:pt idx="4">
                  <c:v>0</c:v>
                </c:pt>
                <c:pt idx="5">
                  <c:v>10.7</c:v>
                </c:pt>
                <c:pt idx="6">
                  <c:v>0</c:v>
                </c:pt>
                <c:pt idx="7">
                  <c:v>11.2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570-42C7-8D80-0A2D7AA8C13E}"/>
            </c:ext>
          </c:extLst>
        </c:ser>
        <c:ser>
          <c:idx val="2"/>
          <c:order val="1"/>
          <c:tx>
            <c:strRef>
              <c:f>Kvartalsrapportering!$D$5</c:f>
              <c:strCache>
                <c:ptCount val="1"/>
                <c:pt idx="0">
                  <c:v>Q2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Kvartalsrapportering!$D$6:$D$23</c:f>
              <c:numCache>
                <c:formatCode>General</c:formatCode>
                <c:ptCount val="8"/>
                <c:pt idx="0">
                  <c:v>8.8000000000000007</c:v>
                </c:pt>
                <c:pt idx="1">
                  <c:v>6.9</c:v>
                </c:pt>
                <c:pt idx="2">
                  <c:v>4.7</c:v>
                </c:pt>
                <c:pt idx="3">
                  <c:v>2.7</c:v>
                </c:pt>
                <c:pt idx="4">
                  <c:v>0</c:v>
                </c:pt>
                <c:pt idx="5">
                  <c:v>7.2</c:v>
                </c:pt>
                <c:pt idx="6">
                  <c:v>0</c:v>
                </c:pt>
                <c:pt idx="7">
                  <c:v>9.1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B570-42C7-8D80-0A2D7AA8C13E}"/>
            </c:ext>
          </c:extLst>
        </c:ser>
        <c:ser>
          <c:idx val="3"/>
          <c:order val="2"/>
          <c:tx>
            <c:strRef>
              <c:f>Kvartalsrapportering!$E$5</c:f>
              <c:strCache>
                <c:ptCount val="1"/>
                <c:pt idx="0">
                  <c:v>Q3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Kvartalsrapportering!$E$6:$E$23</c:f>
              <c:numCache>
                <c:formatCode>General</c:formatCode>
                <c:ptCount val="8"/>
                <c:pt idx="0">
                  <c:v>9</c:v>
                </c:pt>
                <c:pt idx="1">
                  <c:v>6.6</c:v>
                </c:pt>
                <c:pt idx="2">
                  <c:v>5.2</c:v>
                </c:pt>
                <c:pt idx="3">
                  <c:v>0.7</c:v>
                </c:pt>
                <c:pt idx="4">
                  <c:v>0</c:v>
                </c:pt>
                <c:pt idx="5">
                  <c:v>4.9000000000000004</c:v>
                </c:pt>
                <c:pt idx="6">
                  <c:v>0</c:v>
                </c:pt>
                <c:pt idx="7">
                  <c:v>8.6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B570-42C7-8D80-0A2D7AA8C13E}"/>
            </c:ext>
          </c:extLst>
        </c:ser>
        <c:ser>
          <c:idx val="6"/>
          <c:order val="3"/>
          <c:tx>
            <c:strRef>
              <c:f>Kvartalsrapportering!$F$5</c:f>
              <c:strCache>
                <c:ptCount val="1"/>
                <c:pt idx="0">
                  <c:v>Q4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Kvartalsrapportering!$F$6:$F$23</c:f>
              <c:numCache>
                <c:formatCode>General</c:formatCode>
                <c:ptCount val="8"/>
                <c:pt idx="0">
                  <c:v>9.8000000000000007</c:v>
                </c:pt>
                <c:pt idx="1">
                  <c:v>9.5</c:v>
                </c:pt>
                <c:pt idx="2">
                  <c:v>7.9</c:v>
                </c:pt>
                <c:pt idx="3">
                  <c:v>1.1000000000000001</c:v>
                </c:pt>
                <c:pt idx="4">
                  <c:v>0</c:v>
                </c:pt>
                <c:pt idx="5">
                  <c:v>7.4</c:v>
                </c:pt>
                <c:pt idx="6">
                  <c:v>0</c:v>
                </c:pt>
                <c:pt idx="7">
                  <c:v>11.3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B570-42C7-8D80-0A2D7AA8C13E}"/>
            </c:ext>
          </c:extLst>
        </c:ser>
        <c:ser>
          <c:idx val="4"/>
          <c:order val="4"/>
          <c:tx>
            <c:strRef>
              <c:f>Kvartalsrapportering!$G$5</c:f>
              <c:strCache>
                <c:ptCount val="1"/>
                <c:pt idx="0">
                  <c:v>Helår 2018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Kvartalsrapportering!$G$6:$G$23</c:f>
              <c:numCache>
                <c:formatCode>General</c:formatCode>
                <c:ptCount val="8"/>
                <c:pt idx="0">
                  <c:v>9.5</c:v>
                </c:pt>
                <c:pt idx="1">
                  <c:v>8.4</c:v>
                </c:pt>
                <c:pt idx="2">
                  <c:v>6.2</c:v>
                </c:pt>
                <c:pt idx="3">
                  <c:v>2.5</c:v>
                </c:pt>
                <c:pt idx="4">
                  <c:v>0</c:v>
                </c:pt>
                <c:pt idx="5">
                  <c:v>7.6</c:v>
                </c:pt>
                <c:pt idx="6">
                  <c:v>0</c:v>
                </c:pt>
                <c:pt idx="7">
                  <c:v>10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B570-42C7-8D80-0A2D7AA8C13E}"/>
            </c:ext>
          </c:extLst>
        </c:ser>
        <c:ser>
          <c:idx val="5"/>
          <c:order val="5"/>
          <c:tx>
            <c:strRef>
              <c:f>Kvartalsrapportering!$H$5</c:f>
              <c:strCache>
                <c:ptCount val="1"/>
                <c:pt idx="0">
                  <c:v>Q1 2019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Kvartalsrapportering!$H$6:$H$23</c:f>
              <c:numCache>
                <c:formatCode>0.0</c:formatCode>
                <c:ptCount val="8"/>
                <c:pt idx="0">
                  <c:v>8.3000000000000007</c:v>
                </c:pt>
                <c:pt idx="1">
                  <c:v>9.4</c:v>
                </c:pt>
                <c:pt idx="2">
                  <c:v>9.3000000000000007</c:v>
                </c:pt>
                <c:pt idx="3">
                  <c:v>4.3</c:v>
                </c:pt>
                <c:pt idx="5">
                  <c:v>7.2</c:v>
                </c:pt>
                <c:pt idx="7" formatCode="General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570-42C7-8D80-0A2D7AA8C13E}"/>
            </c:ext>
          </c:extLst>
        </c:ser>
        <c:ser>
          <c:idx val="0"/>
          <c:order val="6"/>
          <c:tx>
            <c:strRef>
              <c:f>Kvartalsrapportering!$I$5</c:f>
              <c:strCache>
                <c:ptCount val="1"/>
                <c:pt idx="0">
                  <c:v>Q2 2019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Kvartalsrapportering!$I$6:$I$23</c:f>
              <c:numCache>
                <c:formatCode>0.0</c:formatCode>
                <c:ptCount val="8"/>
                <c:pt idx="0">
                  <c:v>5.3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2.2000000000000002</c:v>
                </c:pt>
                <c:pt idx="5">
                  <c:v>6.7</c:v>
                </c:pt>
                <c:pt idx="7" formatCode="General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B570-42C7-8D80-0A2D7AA8C13E}"/>
            </c:ext>
          </c:extLst>
        </c:ser>
        <c:ser>
          <c:idx val="7"/>
          <c:order val="7"/>
          <c:tx>
            <c:strRef>
              <c:f>Kvartalsrapportering!$J$5</c:f>
              <c:strCache>
                <c:ptCount val="1"/>
                <c:pt idx="0">
                  <c:v>Q3 !2018!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solidFill>
                <a:schemeClr val="accent5"/>
              </a:solidFill>
              <a:prstDash val="sysDash"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Kvartalsrapportering!$J$6:$J$23</c:f>
              <c:numCache>
                <c:formatCode>0.0</c:formatCode>
                <c:ptCount val="8"/>
                <c:pt idx="0">
                  <c:v>9</c:v>
                </c:pt>
                <c:pt idx="1">
                  <c:v>6.6</c:v>
                </c:pt>
                <c:pt idx="2">
                  <c:v>5.2</c:v>
                </c:pt>
                <c:pt idx="3">
                  <c:v>0.7</c:v>
                </c:pt>
                <c:pt idx="4">
                  <c:v>0</c:v>
                </c:pt>
                <c:pt idx="5">
                  <c:v>4.9000000000000004</c:v>
                </c:pt>
                <c:pt idx="6">
                  <c:v>0</c:v>
                </c:pt>
                <c:pt idx="7" formatCode="General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570-42C7-8D80-0A2D7AA8C13E}"/>
            </c:ext>
          </c:extLst>
        </c:ser>
        <c:ser>
          <c:idx val="8"/>
          <c:order val="8"/>
          <c:tx>
            <c:strRef>
              <c:f>Kvartalsrapportering!$K$5</c:f>
              <c:strCache>
                <c:ptCount val="1"/>
                <c:pt idx="0">
                  <c:v>Q4 2019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Kvartalsrapportering!$K$6:$K$23</c:f>
              <c:numCache>
                <c:formatCode>0.0</c:formatCode>
                <c:ptCount val="8"/>
                <c:pt idx="0">
                  <c:v>14.25</c:v>
                </c:pt>
                <c:pt idx="1">
                  <c:v>8.6300000000000008</c:v>
                </c:pt>
                <c:pt idx="2">
                  <c:v>6.9</c:v>
                </c:pt>
                <c:pt idx="3">
                  <c:v>2.08</c:v>
                </c:pt>
                <c:pt idx="4">
                  <c:v>10.42</c:v>
                </c:pt>
                <c:pt idx="5">
                  <c:v>8.44</c:v>
                </c:pt>
                <c:pt idx="6">
                  <c:v>7.63</c:v>
                </c:pt>
                <c:pt idx="7" formatCode="General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B570-42C7-8D80-0A2D7AA8C13E}"/>
            </c:ext>
          </c:extLst>
        </c:ser>
        <c:ser>
          <c:idx val="9"/>
          <c:order val="9"/>
          <c:tx>
            <c:strRef>
              <c:f>Kvartalsrapportering!$L$5</c:f>
              <c:strCache>
                <c:ptCount val="1"/>
                <c:pt idx="0">
                  <c:v>Helår 2019</c:v>
                </c:pt>
              </c:strCache>
              <c:extLst xmlns:c15="http://schemas.microsoft.com/office/drawing/2012/chart"/>
            </c:strRef>
          </c:tx>
          <c:spPr>
            <a:solidFill>
              <a:schemeClr val="accent4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Kvartalsrapportering!$L$6:$L$23</c:f>
              <c:numCache>
                <c:formatCode>General</c:formatCode>
                <c:ptCount val="8"/>
                <c:pt idx="7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B570-42C7-8D80-0A2D7AA8C13E}"/>
            </c:ext>
          </c:extLst>
        </c:ser>
        <c:ser>
          <c:idx val="10"/>
          <c:order val="10"/>
          <c:tx>
            <c:strRef>
              <c:f>Kvartalsrapportering!$M$5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Kvartalsrapportering!$M$6:$M$23</c:f>
              <c:numCache>
                <c:formatCode>0.0</c:formatCode>
                <c:ptCount val="8"/>
                <c:pt idx="0">
                  <c:v>14.84</c:v>
                </c:pt>
                <c:pt idx="1">
                  <c:v>11.44</c:v>
                </c:pt>
                <c:pt idx="2">
                  <c:v>7.73</c:v>
                </c:pt>
                <c:pt idx="3">
                  <c:v>3.2</c:v>
                </c:pt>
                <c:pt idx="4">
                  <c:v>10.72</c:v>
                </c:pt>
                <c:pt idx="5">
                  <c:v>10.31</c:v>
                </c:pt>
                <c:pt idx="6">
                  <c:v>10.02</c:v>
                </c:pt>
                <c:pt idx="7" formatCode="General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B570-42C7-8D80-0A2D7AA8C13E}"/>
            </c:ext>
          </c:extLst>
        </c:ser>
        <c:ser>
          <c:idx val="11"/>
          <c:order val="11"/>
          <c:tx>
            <c:strRef>
              <c:f>Kvartalsrapportering!$N$5</c:f>
              <c:strCache>
                <c:ptCount val="1"/>
                <c:pt idx="0">
                  <c:v>Q2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Kvartalsrapportering!$N$6:$N$23</c:f>
              <c:numCache>
                <c:formatCode>0.0</c:formatCode>
                <c:ptCount val="8"/>
                <c:pt idx="0">
                  <c:v>11.5</c:v>
                </c:pt>
                <c:pt idx="1">
                  <c:v>7.79</c:v>
                </c:pt>
                <c:pt idx="2">
                  <c:v>9.15</c:v>
                </c:pt>
                <c:pt idx="3">
                  <c:v>2.08</c:v>
                </c:pt>
                <c:pt idx="4">
                  <c:v>11.94</c:v>
                </c:pt>
                <c:pt idx="5">
                  <c:v>9.52</c:v>
                </c:pt>
                <c:pt idx="6">
                  <c:v>9.0399999999999991</c:v>
                </c:pt>
                <c:pt idx="7" formatCode="General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B570-42C7-8D80-0A2D7AA8C13E}"/>
            </c:ext>
          </c:extLst>
        </c:ser>
        <c:ser>
          <c:idx val="12"/>
          <c:order val="12"/>
          <c:tx>
            <c:strRef>
              <c:f>Kvartalsrapportering!$O$5</c:f>
              <c:strCache>
                <c:ptCount val="1"/>
                <c:pt idx="0">
                  <c:v>Q3 2020 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Kvartalsrapportering!$O$6:$O$23</c:f>
              <c:numCache>
                <c:formatCode>0.0</c:formatCode>
                <c:ptCount val="8"/>
                <c:pt idx="0">
                  <c:v>8.74</c:v>
                </c:pt>
                <c:pt idx="1">
                  <c:v>7.89</c:v>
                </c:pt>
                <c:pt idx="2">
                  <c:v>8.1199999999999992</c:v>
                </c:pt>
                <c:pt idx="3">
                  <c:v>4.51</c:v>
                </c:pt>
                <c:pt idx="4">
                  <c:v>8.2799999999999994</c:v>
                </c:pt>
                <c:pt idx="5">
                  <c:v>7.58</c:v>
                </c:pt>
                <c:pt idx="6">
                  <c:v>7.13</c:v>
                </c:pt>
                <c:pt idx="7" formatCode="General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B570-42C7-8D80-0A2D7AA8C13E}"/>
            </c:ext>
          </c:extLst>
        </c:ser>
        <c:ser>
          <c:idx val="13"/>
          <c:order val="13"/>
          <c:tx>
            <c:strRef>
              <c:f>Kvartalsrapportering!$P$5</c:f>
              <c:strCache>
                <c:ptCount val="1"/>
                <c:pt idx="0">
                  <c:v>Q4 2020</c:v>
                </c:pt>
              </c:strCache>
              <c:extLst xmlns:c15="http://schemas.microsoft.com/office/drawing/2012/chart"/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Kvartalsrapportering!$B$6:$B$23</c:f>
              <c:strCache>
                <c:ptCount val="8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  <c:pt idx="7">
                  <c:v>VoO (före 2019)</c:v>
                </c:pt>
              </c:strCache>
            </c:strRef>
          </c:cat>
          <c:val>
            <c:numRef>
              <c:f>Kvartalsrapportering!$P$6:$P$23</c:f>
              <c:numCache>
                <c:formatCode>General</c:formatCode>
                <c:ptCount val="8"/>
                <c:pt idx="7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B570-42C7-8D80-0A2D7AA8C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038272"/>
        <c:axId val="178039808"/>
        <c:extLst>
          <c:ext xmlns:c15="http://schemas.microsoft.com/office/drawing/2012/chart" uri="{02D57815-91ED-43cb-92C2-25804820EDAC}">
            <c15:filteredBarSeries>
              <c15:ser>
                <c:idx val="14"/>
                <c:order val="14"/>
                <c:tx>
                  <c:strRef>
                    <c:extLst>
                      <c:ext uri="{02D57815-91ED-43cb-92C2-25804820EDAC}">
                        <c15:formulaRef>
                          <c15:sqref>Kvartalsrapportering!$Q$5</c15:sqref>
                        </c15:formulaRef>
                      </c:ext>
                    </c:extLst>
                    <c:strCache>
                      <c:ptCount val="1"/>
                      <c:pt idx="0">
                        <c:v>Helår 2020</c:v>
                      </c:pt>
                    </c:strCache>
                  </c:strRef>
                </c:tx>
                <c:spPr>
                  <a:solidFill>
                    <a:schemeClr val="accent4">
                      <a:shade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8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  <c:pt idx="7">
                        <c:v>VoO (före 2019)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Kvartalsrapportering!$Q$6:$Q$23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B570-42C7-8D80-0A2D7AA8C13E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Kvartalsrapportering!$R$5</c15:sqref>
                        </c15:formulaRef>
                      </c:ext>
                    </c:extLst>
                    <c:strCache>
                      <c:ptCount val="1"/>
                      <c:pt idx="0">
                        <c:v>Q1 2021</c:v>
                      </c:pt>
                    </c:strCache>
                  </c:strRef>
                </c:tx>
                <c:spPr>
                  <a:solidFill>
                    <a:schemeClr val="accent4">
                      <a:shade val="6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8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  <c:pt idx="7">
                        <c:v>VoO (före 2019)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Kvartalsrapportering!$R$6:$R$23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570-42C7-8D80-0A2D7AA8C13E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Kvartalsrapportering!$S$5</c15:sqref>
                        </c15:formulaRef>
                      </c:ext>
                    </c:extLst>
                    <c:strCache>
                      <c:ptCount val="1"/>
                      <c:pt idx="0">
                        <c:v>Q2 2021</c:v>
                      </c:pt>
                    </c:strCache>
                  </c:strRef>
                </c:tx>
                <c:spPr>
                  <a:solidFill>
                    <a:schemeClr val="accent4">
                      <a:shade val="5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8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  <c:pt idx="7">
                        <c:v>VoO (före 2019)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Kvartalsrapportering!$S$6:$S$23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B570-42C7-8D80-0A2D7AA8C13E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Kvartalsrapportering!$T$5</c15:sqref>
                        </c15:formulaRef>
                      </c:ext>
                    </c:extLst>
                    <c:strCache>
                      <c:ptCount val="1"/>
                      <c:pt idx="0">
                        <c:v>Q3 2021</c:v>
                      </c:pt>
                    </c:strCache>
                  </c:strRef>
                </c:tx>
                <c:spPr>
                  <a:solidFill>
                    <a:schemeClr val="accent4">
                      <a:shade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8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  <c:pt idx="7">
                        <c:v>VoO (före 2019)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Kvartalsrapportering!$T$6:$T$23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B570-42C7-8D80-0A2D7AA8C13E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Kvartalsrapportering!$U$5</c15:sqref>
                        </c15:formulaRef>
                      </c:ext>
                    </c:extLst>
                    <c:strCache>
                      <c:ptCount val="1"/>
                      <c:pt idx="0">
                        <c:v>Q4 2021</c:v>
                      </c:pt>
                    </c:strCache>
                  </c:strRef>
                </c:tx>
                <c:spPr>
                  <a:solidFill>
                    <a:schemeClr val="accent4">
                      <a:shade val="4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8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  <c:pt idx="7">
                        <c:v>VoO (före 2019)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Kvartalsrapportering!$U$6:$U$23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B570-42C7-8D80-0A2D7AA8C13E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Kvartalsrapportering!$V$5</c15:sqref>
                        </c15:formulaRef>
                      </c:ext>
                    </c:extLst>
                    <c:strCache>
                      <c:ptCount val="1"/>
                      <c:pt idx="0">
                        <c:v>Helår 2021</c:v>
                      </c:pt>
                    </c:strCache>
                  </c:strRef>
                </c:tx>
                <c:spPr>
                  <a:solidFill>
                    <a:schemeClr val="accent4">
                      <a:shade val="3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Kvartalsrapportering!$B$6:$B$23</c15:sqref>
                        </c15:formulaRef>
                      </c:ext>
                    </c:extLst>
                    <c:strCache>
                      <c:ptCount val="8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  <c:pt idx="7">
                        <c:v>VoO (före 2019)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Kvartalsrapportering!$V$6:$V$23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B570-42C7-8D80-0A2D7AA8C13E}"/>
                  </c:ext>
                </c:extLst>
              </c15:ser>
            </c15:filteredBarSeries>
          </c:ext>
        </c:extLst>
      </c:barChart>
      <c:catAx>
        <c:axId val="1780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9808"/>
        <c:crosses val="autoZero"/>
        <c:auto val="1"/>
        <c:lblAlgn val="ctr"/>
        <c:lblOffset val="100"/>
        <c:noMultiLvlLbl val="0"/>
      </c:catAx>
      <c:valAx>
        <c:axId val="1780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/>
                  <a:t>Sjukfrånvaro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545855771570067"/>
          <c:y val="8.6975429441182861E-2"/>
          <c:w val="0.59324243368131924"/>
          <c:h val="0.1795276446608557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8A3D1-77C1-4DD0-99FC-8A279C45E4FA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9DFD6-3536-40E0-BB11-26CFE8862C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597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DFD6-3536-40E0-BB11-26CFE8862C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56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Sjukfrånvaro kommunen</a:t>
            </a:r>
            <a:r>
              <a:rPr lang="sv-SE" baseline="0" dirty="0" smtClean="0"/>
              <a:t> total + </a:t>
            </a:r>
            <a:r>
              <a:rPr lang="sv-SE" dirty="0" smtClean="0"/>
              <a:t> uppdelat på kvinnor och män</a:t>
            </a:r>
          </a:p>
          <a:p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Kommunen bytte HR-system under</a:t>
            </a:r>
            <a:r>
              <a:rPr lang="sv-SE" baseline="0" dirty="0" smtClean="0"/>
              <a:t> Q3 2019. Det är därför svårt att ta fram jämförelsestatistik för det kvartalet. Ersätter den med statistik från Q3 2018.</a:t>
            </a:r>
            <a:endParaRPr lang="sv-SE" dirty="0" smtClean="0"/>
          </a:p>
          <a:p>
            <a:endParaRPr lang="sv-SE" dirty="0" smtClean="0"/>
          </a:p>
          <a:p>
            <a:r>
              <a:rPr lang="sv-SE" baseline="0" dirty="0" smtClean="0"/>
              <a:t>2018 och 2019 som jämförelse.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Sjukfrånvaron för kvartal </a:t>
            </a:r>
          </a:p>
          <a:p>
            <a:endParaRPr lang="sv-SE" baseline="0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DFD6-3536-40E0-BB11-26CFE8862C0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21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”Vad visar de här staplarna?”</a:t>
            </a:r>
          </a:p>
          <a:p>
            <a:endParaRPr lang="sv-SE" dirty="0" smtClean="0"/>
          </a:p>
          <a:p>
            <a:r>
              <a:rPr lang="sv-SE" dirty="0" smtClean="0"/>
              <a:t>Synliggör att det kan variera stort INO</a:t>
            </a:r>
            <a:r>
              <a:rPr lang="sv-SE" baseline="0" dirty="0" smtClean="0"/>
              <a:t>M ett kvartal</a:t>
            </a:r>
          </a:p>
          <a:p>
            <a:r>
              <a:rPr lang="sv-SE" baseline="0" dirty="0" smtClean="0"/>
              <a:t>Diagrammet exporterat ur </a:t>
            </a:r>
            <a:r>
              <a:rPr lang="sv-SE" baseline="0" dirty="0" err="1" smtClean="0"/>
              <a:t>Stratsys</a:t>
            </a:r>
            <a:r>
              <a:rPr lang="sv-SE" baseline="0" dirty="0" smtClean="0"/>
              <a:t> där jag rapporterar kommunens totala sjukfrånvaro månadsvis som nyckeltal</a:t>
            </a:r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DFD6-3536-40E0-BB11-26CFE8862C0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67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Sjukfrånvaro per förvaltning</a:t>
            </a:r>
          </a:p>
          <a:p>
            <a:endParaRPr lang="sv-SE" baseline="0" dirty="0" smtClean="0"/>
          </a:p>
          <a:p>
            <a:r>
              <a:rPr lang="sv-SE" baseline="0" dirty="0" smtClean="0"/>
              <a:t>2018 och 2019 som jämförelse men bara för helår</a:t>
            </a:r>
          </a:p>
          <a:p>
            <a:endParaRPr lang="sv-SE" baseline="0" dirty="0" smtClean="0"/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DFD6-3536-40E0-BB11-26CFE8862C0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49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Sjukfrånvaro per förvaltning</a:t>
            </a:r>
          </a:p>
          <a:p>
            <a:endParaRPr lang="sv-SE" baseline="0" dirty="0" smtClean="0"/>
          </a:p>
          <a:p>
            <a:r>
              <a:rPr lang="sv-SE" baseline="0" dirty="0" smtClean="0"/>
              <a:t>2018 och 2019 som jämförelse, kvartalsvis</a:t>
            </a:r>
          </a:p>
          <a:p>
            <a:r>
              <a:rPr lang="sv-SE" baseline="0" dirty="0" smtClean="0"/>
              <a:t>Säsongskurvan syns tydligt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DFD6-3536-40E0-BB11-26CFE8862C0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41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Sjukfrånvaro</a:t>
            </a:r>
            <a:r>
              <a:rPr lang="sv-SE" baseline="0" dirty="0" smtClean="0"/>
              <a:t> för våra stora verksamheter</a:t>
            </a:r>
          </a:p>
          <a:p>
            <a:endParaRPr lang="sv-SE" baseline="0" dirty="0" smtClean="0"/>
          </a:p>
          <a:p>
            <a:r>
              <a:rPr lang="sv-SE" baseline="0" dirty="0" smtClean="0"/>
              <a:t>2020 i turkost</a:t>
            </a:r>
          </a:p>
          <a:p>
            <a:endParaRPr lang="sv-SE" baseline="0" dirty="0" smtClean="0"/>
          </a:p>
          <a:p>
            <a:r>
              <a:rPr lang="sv-SE" baseline="0" dirty="0" smtClean="0"/>
              <a:t>Vi saknar statistik för helåret 2019 på verksamhetsnivå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DFD6-3536-40E0-BB11-26CFE8862C0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68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Kanske inte visa denna…</a:t>
            </a:r>
          </a:p>
          <a:p>
            <a:endParaRPr lang="sv-SE" dirty="0" smtClean="0"/>
          </a:p>
          <a:p>
            <a:r>
              <a:rPr lang="sv-SE" dirty="0" smtClean="0"/>
              <a:t>Verksamheter</a:t>
            </a:r>
            <a:r>
              <a:rPr lang="sv-SE" baseline="0" dirty="0" smtClean="0"/>
              <a:t> per kvartal 2018, 2019 och 2020, där det finns data att tillgå. Vård- och omsorg har genomgått omorganisation och där finns ingen historik för dagens organisationsindelning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DFD6-3536-40E0-BB11-26CFE8862C0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03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smtClean="0"/>
              <a:t>PU 2020-10-26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Sjukfrånvaro Q3 2020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5593976" y="430306"/>
            <a:ext cx="3352800" cy="4840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Bilaga </a:t>
            </a:r>
            <a:r>
              <a:rPr lang="sv-SE" smtClean="0">
                <a:solidFill>
                  <a:schemeClr val="tx1"/>
                </a:solidFill>
              </a:rPr>
              <a:t>till p 80 CSG </a:t>
            </a:r>
            <a:r>
              <a:rPr lang="sv-SE" dirty="0" smtClean="0">
                <a:solidFill>
                  <a:schemeClr val="tx1"/>
                </a:solidFill>
              </a:rPr>
              <a:t>20201102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148892"/>
              </p:ext>
            </p:extLst>
          </p:nvPr>
        </p:nvGraphicFramePr>
        <p:xfrm>
          <a:off x="208156" y="408879"/>
          <a:ext cx="8713122" cy="449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" b="3151"/>
          <a:stretch>
            <a:fillRect/>
          </a:stretch>
        </p:blipFill>
        <p:spPr>
          <a:xfrm>
            <a:off x="630904" y="1540387"/>
            <a:ext cx="6022658" cy="3361199"/>
          </a:xfrm>
        </p:spPr>
      </p:pic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sz="2000" dirty="0" smtClean="0"/>
              <a:t>Sjukfrånvaro hela kommunen, månadsvis 2020</a:t>
            </a:r>
          </a:p>
          <a:p>
            <a:endParaRPr lang="sv-SE" sz="2000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69296"/>
              </p:ext>
            </p:extLst>
          </p:nvPr>
        </p:nvGraphicFramePr>
        <p:xfrm>
          <a:off x="6861718" y="1697386"/>
          <a:ext cx="12192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715889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3136662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dirty="0">
                          <a:effectLst/>
                        </a:rPr>
                        <a:t>jan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8,0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21543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feb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7,9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406549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mar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11,5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3288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apr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11,8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99372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maj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7,7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46967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jun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5,5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91552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jul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6,7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29204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aug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5,9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9143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sep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dirty="0">
                          <a:effectLst/>
                        </a:rPr>
                        <a:t>8,5 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2646032"/>
                  </a:ext>
                </a:extLst>
              </a:tr>
            </a:tbl>
          </a:graphicData>
        </a:graphic>
      </p:graphicFrame>
      <p:sp>
        <p:nvSpPr>
          <p:cNvPr id="8" name="Rektangel 7"/>
          <p:cNvSpPr/>
          <p:nvPr/>
        </p:nvSpPr>
        <p:spPr>
          <a:xfrm>
            <a:off x="6787376" y="3144642"/>
            <a:ext cx="1375318" cy="74730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6787376" y="2421014"/>
            <a:ext cx="1375318" cy="7236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6787376" y="1673711"/>
            <a:ext cx="1375318" cy="74730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5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302014"/>
              </p:ext>
            </p:extLst>
          </p:nvPr>
        </p:nvGraphicFramePr>
        <p:xfrm>
          <a:off x="-100693" y="384889"/>
          <a:ext cx="9351995" cy="475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75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525114"/>
              </p:ext>
            </p:extLst>
          </p:nvPr>
        </p:nvGraphicFramePr>
        <p:xfrm>
          <a:off x="-100693" y="384889"/>
          <a:ext cx="9351995" cy="475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29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389839"/>
              </p:ext>
            </p:extLst>
          </p:nvPr>
        </p:nvGraphicFramePr>
        <p:xfrm>
          <a:off x="275062" y="498088"/>
          <a:ext cx="8579005" cy="455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84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768866"/>
              </p:ext>
            </p:extLst>
          </p:nvPr>
        </p:nvGraphicFramePr>
        <p:xfrm>
          <a:off x="-142874" y="411480"/>
          <a:ext cx="9200006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36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354</TotalTime>
  <Words>219</Words>
  <Application>Microsoft Office PowerPoint</Application>
  <PresentationFormat>Bildspel på skärmen (16:9)</PresentationFormat>
  <Paragraphs>67</Paragraphs>
  <Slides>7</Slides>
  <Notes>7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Kraft, Birgitta</cp:lastModifiedBy>
  <cp:revision>46</cp:revision>
  <dcterms:created xsi:type="dcterms:W3CDTF">2020-04-15T14:47:23Z</dcterms:created>
  <dcterms:modified xsi:type="dcterms:W3CDTF">2020-11-03T11:50:04Z</dcterms:modified>
</cp:coreProperties>
</file>