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9991E-BD6A-4753-9C0E-E517EC4DD05A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94F93-4D3B-464B-A0C7-300F5D416F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615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Och</a:t>
            </a:r>
            <a:r>
              <a:rPr lang="sv-SE" baseline="0" dirty="0" smtClean="0"/>
              <a:t> sen då? – Handlar om att testa en hypotes. Vi vet inte om det är rätt medicin, vi testar oss fram, anpassar efter arbetsplatser, sammanhang och personer. Finns inte </a:t>
            </a:r>
            <a:r>
              <a:rPr lang="sv-SE" baseline="0" dirty="0" err="1" smtClean="0"/>
              <a:t>one-size</a:t>
            </a:r>
            <a:r>
              <a:rPr lang="sv-SE" baseline="0" dirty="0" smtClean="0"/>
              <a:t> fits all.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5D637-00F1-4399-B894-53AB0224741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57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41761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3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454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167971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05892" y="294968"/>
            <a:ext cx="11591139" cy="18259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2120913"/>
            <a:ext cx="11591139" cy="96617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90357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16514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384413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95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902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2097548"/>
            <a:ext cx="8580760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536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54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771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1769788"/>
            <a:ext cx="6362708" cy="3491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960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05892" y="294968"/>
            <a:ext cx="11591139" cy="18259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2120913"/>
            <a:ext cx="11591139" cy="96617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90357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16514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813387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7497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379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218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2" y="445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endParaRPr lang="sv-SE" sz="1800" dirty="0">
              <a:solidFill>
                <a:prstClr val="black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1"/>
            <a:ext cx="12192000" cy="1384300"/>
          </a:xfrm>
          <a:prstGeom prst="rect">
            <a:avLst/>
          </a:prstGeom>
        </p:spPr>
      </p:pic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1119823" y="772536"/>
            <a:ext cx="6877596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20477" y="1024031"/>
            <a:ext cx="6876292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1132420" y="2031415"/>
            <a:ext cx="6865001" cy="1516119"/>
          </a:xfrm>
          <a:prstGeom prst="rect">
            <a:avLst/>
          </a:prstGeom>
        </p:spPr>
        <p:txBody>
          <a:bodyPr vert="horz"/>
          <a:lstStyle>
            <a:lvl1pPr marL="285744" marR="0" indent="-285744" algn="l" defTabSz="457189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1119825" y="3744707"/>
            <a:ext cx="6876292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980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36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108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2097548"/>
            <a:ext cx="8580760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112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122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185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1769788"/>
            <a:ext cx="6362708" cy="3491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48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135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3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56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0" y="2792277"/>
            <a:ext cx="12192000" cy="465139"/>
          </a:xfrm>
        </p:spPr>
        <p:txBody>
          <a:bodyPr/>
          <a:lstStyle/>
          <a:p>
            <a:r>
              <a:rPr lang="sv-SE" dirty="0" smtClean="0"/>
              <a:t>En </a:t>
            </a:r>
            <a:r>
              <a:rPr lang="sv-SE" dirty="0"/>
              <a:t>hälsofrämjande och </a:t>
            </a:r>
            <a:r>
              <a:rPr lang="sv-SE" dirty="0" smtClean="0"/>
              <a:t>medskapande arbetsplats</a:t>
            </a:r>
            <a:endParaRPr lang="sv-SE" dirty="0"/>
          </a:p>
          <a:p>
            <a:r>
              <a:rPr lang="sv-SE" dirty="0" smtClean="0"/>
              <a:t>Socialförvaltningen Hösten 2020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0" y="1737713"/>
            <a:ext cx="12192000" cy="897577"/>
          </a:xfrm>
        </p:spPr>
        <p:txBody>
          <a:bodyPr/>
          <a:lstStyle/>
          <a:p>
            <a:r>
              <a:rPr lang="sv-SE" sz="4800" dirty="0"/>
              <a:t>Plan för sänkt sjukfrånvaro </a:t>
            </a:r>
          </a:p>
        </p:txBody>
      </p:sp>
      <p:sp>
        <p:nvSpPr>
          <p:cNvPr id="4" name="Rektangel 3"/>
          <p:cNvSpPr/>
          <p:nvPr/>
        </p:nvSpPr>
        <p:spPr>
          <a:xfrm>
            <a:off x="8386619" y="461818"/>
            <a:ext cx="3482108" cy="424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Bilaga till p 77 CSG 20201102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9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4294967295"/>
          </p:nvPr>
        </p:nvSpPr>
        <p:spPr>
          <a:xfrm>
            <a:off x="792958" y="945470"/>
            <a:ext cx="8602133" cy="61171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3600" dirty="0" smtClean="0"/>
              <a:t>Mål</a:t>
            </a:r>
            <a:endParaRPr lang="sv-SE" sz="36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4294967295"/>
          </p:nvPr>
        </p:nvSpPr>
        <p:spPr>
          <a:xfrm>
            <a:off x="6910086" y="1286095"/>
            <a:ext cx="4313767" cy="1796547"/>
          </a:xfrm>
          <a:prstGeom prst="rect">
            <a:avLst/>
          </a:prstGeom>
        </p:spPr>
        <p:txBody>
          <a:bodyPr/>
          <a:lstStyle/>
          <a:p>
            <a:r>
              <a:rPr lang="sv-SE" sz="3600" dirty="0" smtClean="0"/>
              <a:t>Sänka</a:t>
            </a:r>
          </a:p>
          <a:p>
            <a:r>
              <a:rPr lang="sv-SE" sz="3600" dirty="0" smtClean="0"/>
              <a:t>Stabilisera</a:t>
            </a:r>
          </a:p>
          <a:p>
            <a:endParaRPr lang="sv-SE" dirty="0"/>
          </a:p>
        </p:txBody>
      </p:sp>
      <p:grpSp>
        <p:nvGrpSpPr>
          <p:cNvPr id="21" name="Grupp 20"/>
          <p:cNvGrpSpPr/>
          <p:nvPr/>
        </p:nvGrpSpPr>
        <p:grpSpPr>
          <a:xfrm>
            <a:off x="-277089" y="619834"/>
            <a:ext cx="11790216" cy="3421775"/>
            <a:chOff x="1374577" y="1763486"/>
            <a:chExt cx="5095457" cy="1153885"/>
          </a:xfrm>
        </p:grpSpPr>
        <p:cxnSp>
          <p:nvCxnSpPr>
            <p:cNvPr id="13" name="Rak koppling 12"/>
            <p:cNvCxnSpPr/>
            <p:nvPr/>
          </p:nvCxnSpPr>
          <p:spPr>
            <a:xfrm>
              <a:off x="3624943" y="1763486"/>
              <a:ext cx="816428" cy="1153885"/>
            </a:xfrm>
            <a:prstGeom prst="line">
              <a:avLst/>
            </a:prstGeom>
            <a:ln w="76200"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Rak pilkoppling 14"/>
            <p:cNvCxnSpPr/>
            <p:nvPr/>
          </p:nvCxnSpPr>
          <p:spPr>
            <a:xfrm>
              <a:off x="4441371" y="2917371"/>
              <a:ext cx="2028663" cy="0"/>
            </a:xfrm>
            <a:prstGeom prst="straightConnector1">
              <a:avLst/>
            </a:prstGeom>
            <a:ln w="76200">
              <a:prstDash val="dash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Rak koppling 17"/>
            <p:cNvCxnSpPr/>
            <p:nvPr/>
          </p:nvCxnSpPr>
          <p:spPr>
            <a:xfrm flipH="1">
              <a:off x="1374577" y="1763486"/>
              <a:ext cx="2250368" cy="1085127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Platshållare för text 9"/>
          <p:cNvSpPr>
            <a:spLocks noGrp="1"/>
          </p:cNvSpPr>
          <p:nvPr>
            <p:ph type="body" sz="quarter" idx="4294967295"/>
          </p:nvPr>
        </p:nvSpPr>
        <p:spPr>
          <a:xfrm>
            <a:off x="871739" y="2503592"/>
            <a:ext cx="5692631" cy="2474381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v-SE" sz="2000" b="1" dirty="0"/>
              <a:t>Vad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Minska antalet nya sjukskrivna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Få tillbaka dem som är sjukskrivna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Förkorta sjukskrivningstiderna</a:t>
            </a:r>
          </a:p>
          <a:p>
            <a:pPr>
              <a:lnSpc>
                <a:spcPct val="150000"/>
              </a:lnSpc>
            </a:pPr>
            <a:endParaRPr lang="sv-SE" sz="2400" dirty="0"/>
          </a:p>
        </p:txBody>
      </p:sp>
      <p:sp>
        <p:nvSpPr>
          <p:cNvPr id="27" name="Platshållare för text 9"/>
          <p:cNvSpPr txBox="1">
            <a:spLocks/>
          </p:cNvSpPr>
          <p:nvPr/>
        </p:nvSpPr>
        <p:spPr>
          <a:xfrm>
            <a:off x="6386563" y="4162995"/>
            <a:ext cx="5810511" cy="236303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>
              <a:defRPr/>
            </a:pPr>
            <a:r>
              <a:rPr lang="sv-SE" sz="2000" b="1" dirty="0">
                <a:solidFill>
                  <a:prstClr val="black"/>
                </a:solidFill>
              </a:rPr>
              <a:t>Hur</a:t>
            </a:r>
          </a:p>
          <a:p>
            <a:pPr marL="380990" indent="-380990" defTabSz="609585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</a:rPr>
              <a:t>Bättre arbetsmiljöarbete/ Friskfaktorer</a:t>
            </a:r>
          </a:p>
          <a:p>
            <a:pPr marL="380990" indent="-380990" defTabSz="609585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</a:rPr>
              <a:t>Närvarande, tillitsfullt och engagerat ledarskap / med rätt förutsättningar</a:t>
            </a:r>
          </a:p>
          <a:p>
            <a:pPr marL="380990" indent="-380990" defTabSz="609585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</a:rPr>
              <a:t>Bättre arbetslivsinriktad rehabilitering</a:t>
            </a:r>
          </a:p>
          <a:p>
            <a:pPr defTabSz="609585">
              <a:defRPr/>
            </a:pPr>
            <a:endParaRPr lang="sv-S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0"/>
          <a:stretch/>
        </p:blipFill>
        <p:spPr>
          <a:xfrm>
            <a:off x="7218696" y="1457911"/>
            <a:ext cx="3060251" cy="25567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Bildobjekt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 b="13018"/>
          <a:stretch/>
        </p:blipFill>
        <p:spPr>
          <a:xfrm>
            <a:off x="577127" y="1437267"/>
            <a:ext cx="2987589" cy="25950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158594" y="530050"/>
            <a:ext cx="11835161" cy="610037"/>
          </a:xfrm>
        </p:spPr>
        <p:txBody>
          <a:bodyPr/>
          <a:lstStyle/>
          <a:p>
            <a:r>
              <a:rPr lang="sv-SE" sz="3733" dirty="0"/>
              <a:t>En hälsofrämjande och frisk/ medskapande arbetsplats 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49985" y="1526579"/>
            <a:ext cx="151656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1867" b="1" dirty="0">
                <a:solidFill>
                  <a:prstClr val="white"/>
                </a:solidFill>
                <a:latin typeface="Arial"/>
              </a:rPr>
              <a:t>Nuläge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359978" y="1545654"/>
            <a:ext cx="289436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1867" b="1" dirty="0">
                <a:solidFill>
                  <a:prstClr val="white"/>
                </a:solidFill>
                <a:latin typeface="Arial"/>
              </a:rPr>
              <a:t>Prioritering &amp; vägval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577127" y="4363450"/>
            <a:ext cx="8355981" cy="1446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1867" b="1" dirty="0">
                <a:solidFill>
                  <a:prstClr val="black"/>
                </a:solidFill>
                <a:latin typeface="Arial"/>
              </a:rPr>
              <a:t>Och sen då?</a:t>
            </a:r>
          </a:p>
          <a:p>
            <a:pPr defTabSz="609585">
              <a:lnSpc>
                <a:spcPct val="150000"/>
              </a:lnSpc>
            </a:pPr>
            <a:r>
              <a:rPr lang="sv-SE" sz="1733" dirty="0">
                <a:solidFill>
                  <a:prstClr val="black"/>
                </a:solidFill>
                <a:latin typeface="Arial"/>
              </a:rPr>
              <a:t>Gemensamma insatser och arbete för alla chefer inom Produktion Omsorg</a:t>
            </a:r>
          </a:p>
          <a:p>
            <a:pPr defTabSz="609585">
              <a:lnSpc>
                <a:spcPct val="150000"/>
              </a:lnSpc>
            </a:pPr>
            <a:r>
              <a:rPr lang="sv-SE" sz="1733" dirty="0">
                <a:solidFill>
                  <a:prstClr val="black"/>
                </a:solidFill>
                <a:latin typeface="Arial"/>
              </a:rPr>
              <a:t>Individuella insatser och arbete för chefer inom Produktion Omsorg</a:t>
            </a:r>
          </a:p>
          <a:p>
            <a:pPr defTabSz="609585"/>
            <a:endParaRPr lang="sv-SE" sz="1733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extruta 1"/>
          <p:cNvSpPr txBox="1"/>
          <p:nvPr/>
        </p:nvSpPr>
        <p:spPr>
          <a:xfrm rot="1783693">
            <a:off x="10498991" y="2362706"/>
            <a:ext cx="2320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2400" dirty="0">
                <a:solidFill>
                  <a:prstClr val="black"/>
                </a:solidFill>
                <a:latin typeface="Arial"/>
              </a:rPr>
              <a:t>Oktober - November 2020</a:t>
            </a:r>
          </a:p>
        </p:txBody>
      </p:sp>
      <p:sp>
        <p:nvSpPr>
          <p:cNvPr id="12" name="textruta 11"/>
          <p:cNvSpPr txBox="1"/>
          <p:nvPr/>
        </p:nvSpPr>
        <p:spPr>
          <a:xfrm rot="1783693">
            <a:off x="8404663" y="5162768"/>
            <a:ext cx="311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2400" dirty="0">
                <a:solidFill>
                  <a:prstClr val="black"/>
                </a:solidFill>
                <a:latin typeface="Arial"/>
              </a:rPr>
              <a:t>Start november 2020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10820"/>
          <a:stretch/>
        </p:blipFill>
        <p:spPr>
          <a:xfrm>
            <a:off x="3848929" y="1475571"/>
            <a:ext cx="3132672" cy="25477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ruta 6"/>
          <p:cNvSpPr txBox="1"/>
          <p:nvPr/>
        </p:nvSpPr>
        <p:spPr>
          <a:xfrm>
            <a:off x="4016087" y="1545653"/>
            <a:ext cx="220675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1867" b="1" dirty="0">
                <a:solidFill>
                  <a:prstClr val="white"/>
                </a:solidFill>
                <a:latin typeface="Arial"/>
              </a:rPr>
              <a:t>Önskat läge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7407060" y="1936949"/>
            <a:ext cx="2705091" cy="1938992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defTabSz="609585"/>
            <a:endParaRPr lang="sv-SE" sz="2400" dirty="0" smtClean="0">
              <a:solidFill>
                <a:prstClr val="black"/>
              </a:solidFill>
              <a:latin typeface="Arial"/>
            </a:endParaRPr>
          </a:p>
          <a:p>
            <a:pPr defTabSz="609585"/>
            <a:endParaRPr lang="sv-SE" sz="2400" dirty="0">
              <a:solidFill>
                <a:prstClr val="black"/>
              </a:solidFill>
              <a:latin typeface="Arial"/>
            </a:endParaRPr>
          </a:p>
          <a:p>
            <a:pPr defTabSz="609585"/>
            <a:endParaRPr lang="sv-SE" sz="2400" dirty="0" smtClean="0">
              <a:solidFill>
                <a:prstClr val="black"/>
              </a:solidFill>
              <a:latin typeface="Arial"/>
            </a:endParaRPr>
          </a:p>
          <a:p>
            <a:pPr defTabSz="609585"/>
            <a:endParaRPr lang="sv-SE" sz="2400" dirty="0">
              <a:solidFill>
                <a:prstClr val="black"/>
              </a:solidFill>
              <a:latin typeface="Arial"/>
            </a:endParaRPr>
          </a:p>
          <a:p>
            <a:pPr defTabSz="609585"/>
            <a:endParaRPr lang="sv-SE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7349522" y="2025279"/>
            <a:ext cx="2961885" cy="1898468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28594" indent="-228594" defTabSz="609585">
              <a:buFont typeface="Arial" panose="020B0604020202020204" pitchFamily="34" charset="0"/>
              <a:buChar char="•"/>
            </a:pPr>
            <a:r>
              <a:rPr lang="sv-SE" sz="1467" dirty="0">
                <a:solidFill>
                  <a:prstClr val="black"/>
                </a:solidFill>
                <a:latin typeface="Arial"/>
              </a:rPr>
              <a:t>Resultat &amp; analys av; samtal om nuläge, workshop med skyddsombud &amp;  fackliga företrädare, sjukfrånvarotal och OSA-enkät</a:t>
            </a:r>
          </a:p>
          <a:p>
            <a:pPr marL="228594" indent="-228594" defTabSz="609585">
              <a:buFont typeface="Arial" panose="020B0604020202020204" pitchFamily="34" charset="0"/>
              <a:buChar char="•"/>
            </a:pPr>
            <a:r>
              <a:rPr lang="sv-SE" sz="1467" dirty="0">
                <a:solidFill>
                  <a:prstClr val="black"/>
                </a:solidFill>
                <a:latin typeface="Arial"/>
              </a:rPr>
              <a:t>Eventuell prioritering av arbetsplatser</a:t>
            </a:r>
          </a:p>
          <a:p>
            <a:pPr defTabSz="609585"/>
            <a:endParaRPr lang="sv-SE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693779" y="2017417"/>
            <a:ext cx="2756557" cy="1938992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defTabSz="609585"/>
            <a:endParaRPr lang="sv-SE" sz="2400" dirty="0" smtClean="0">
              <a:solidFill>
                <a:prstClr val="black"/>
              </a:solidFill>
              <a:latin typeface="Arial"/>
            </a:endParaRPr>
          </a:p>
          <a:p>
            <a:pPr defTabSz="609585"/>
            <a:endParaRPr lang="sv-SE" sz="2400" dirty="0">
              <a:solidFill>
                <a:prstClr val="black"/>
              </a:solidFill>
              <a:latin typeface="Arial"/>
            </a:endParaRPr>
          </a:p>
          <a:p>
            <a:pPr defTabSz="609585"/>
            <a:endParaRPr lang="sv-SE" sz="2400" dirty="0" smtClean="0">
              <a:solidFill>
                <a:prstClr val="black"/>
              </a:solidFill>
              <a:latin typeface="Arial"/>
            </a:endParaRPr>
          </a:p>
          <a:p>
            <a:pPr defTabSz="609585"/>
            <a:endParaRPr lang="sv-SE" sz="2400" dirty="0">
              <a:solidFill>
                <a:prstClr val="black"/>
              </a:solidFill>
              <a:latin typeface="Arial"/>
            </a:endParaRPr>
          </a:p>
          <a:p>
            <a:pPr defTabSz="609585"/>
            <a:endParaRPr lang="sv-SE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4016087" y="1925402"/>
            <a:ext cx="2799120" cy="1938992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defTabSz="609585"/>
            <a:endParaRPr lang="sv-SE" sz="2400" dirty="0" smtClean="0">
              <a:solidFill>
                <a:prstClr val="black"/>
              </a:solidFill>
              <a:latin typeface="Arial"/>
            </a:endParaRPr>
          </a:p>
          <a:p>
            <a:pPr defTabSz="609585"/>
            <a:endParaRPr lang="sv-SE" sz="2400" dirty="0">
              <a:solidFill>
                <a:prstClr val="black"/>
              </a:solidFill>
              <a:latin typeface="Arial"/>
            </a:endParaRPr>
          </a:p>
          <a:p>
            <a:pPr defTabSz="609585"/>
            <a:endParaRPr lang="sv-SE" sz="2400" dirty="0" smtClean="0">
              <a:solidFill>
                <a:prstClr val="black"/>
              </a:solidFill>
              <a:latin typeface="Arial"/>
            </a:endParaRPr>
          </a:p>
          <a:p>
            <a:pPr defTabSz="609585"/>
            <a:endParaRPr lang="sv-SE" sz="2400" dirty="0">
              <a:solidFill>
                <a:prstClr val="black"/>
              </a:solidFill>
              <a:latin typeface="Arial"/>
            </a:endParaRPr>
          </a:p>
          <a:p>
            <a:pPr defTabSz="609585"/>
            <a:endParaRPr lang="sv-SE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3960893" y="2017417"/>
            <a:ext cx="3143423" cy="12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609585">
              <a:buFont typeface="Arial" panose="020B0604020202020204" pitchFamily="34" charset="0"/>
              <a:buChar char="•"/>
            </a:pPr>
            <a:r>
              <a:rPr lang="sv-SE" sz="1467" dirty="0">
                <a:solidFill>
                  <a:prstClr val="black"/>
                </a:solidFill>
                <a:latin typeface="Arial"/>
              </a:rPr>
              <a:t>Workshop med chefer för att definiera och träna på metodik för att ta fram arbetsplatsens önskade läge</a:t>
            </a:r>
          </a:p>
          <a:p>
            <a:pPr defTabSz="609585"/>
            <a:endParaRPr lang="sv-SE" sz="14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27123" y="1976123"/>
            <a:ext cx="3012749" cy="2021579"/>
          </a:xfrm>
          <a:prstGeom prst="rect">
            <a:avLst/>
          </a:prstGeom>
          <a:noFill/>
          <a:ln w="28575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28594" indent="-228594" defTabSz="609585">
              <a:buFont typeface="Arial" panose="020B0604020202020204" pitchFamily="34" charset="0"/>
              <a:buChar char="•"/>
            </a:pPr>
            <a:r>
              <a:rPr lang="sv-SE" sz="1467" dirty="0">
                <a:solidFill>
                  <a:schemeClr val="bg1"/>
                </a:solidFill>
                <a:latin typeface="Arial"/>
              </a:rPr>
              <a:t>Samtal om nuläge med chefer</a:t>
            </a:r>
          </a:p>
          <a:p>
            <a:pPr marL="228594" indent="-228594" defTabSz="609585">
              <a:buFont typeface="Arial" panose="020B0604020202020204" pitchFamily="34" charset="0"/>
              <a:buChar char="•"/>
            </a:pPr>
            <a:r>
              <a:rPr lang="sv-SE" sz="1467" dirty="0">
                <a:solidFill>
                  <a:schemeClr val="bg1"/>
                </a:solidFill>
                <a:latin typeface="Arial"/>
              </a:rPr>
              <a:t>Workshop  med </a:t>
            </a:r>
            <a:r>
              <a:rPr lang="sv-SE" sz="1467" dirty="0" smtClean="0">
                <a:solidFill>
                  <a:schemeClr val="bg1"/>
                </a:solidFill>
                <a:latin typeface="Arial"/>
              </a:rPr>
              <a:t>skyddsombud </a:t>
            </a:r>
            <a:r>
              <a:rPr lang="sv-SE" sz="1467" dirty="0">
                <a:solidFill>
                  <a:schemeClr val="bg1"/>
                </a:solidFill>
                <a:latin typeface="Arial"/>
              </a:rPr>
              <a:t>&amp; fackliga företrädare</a:t>
            </a:r>
          </a:p>
          <a:p>
            <a:pPr marL="228594" indent="-228594" defTabSz="609585">
              <a:buFont typeface="Arial" panose="020B0604020202020204" pitchFamily="34" charset="0"/>
              <a:buChar char="•"/>
            </a:pPr>
            <a:r>
              <a:rPr lang="sv-SE" sz="1467" dirty="0">
                <a:solidFill>
                  <a:schemeClr val="bg1"/>
                </a:solidFill>
                <a:latin typeface="Arial"/>
              </a:rPr>
              <a:t>Sjukfrånvarotal</a:t>
            </a:r>
          </a:p>
          <a:p>
            <a:pPr marL="228594" indent="-228594" defTabSz="609585">
              <a:buFont typeface="Arial" panose="020B0604020202020204" pitchFamily="34" charset="0"/>
              <a:buChar char="•"/>
            </a:pPr>
            <a:r>
              <a:rPr lang="sv-SE" sz="1467" dirty="0">
                <a:solidFill>
                  <a:schemeClr val="bg1"/>
                </a:solidFill>
                <a:latin typeface="Arial"/>
              </a:rPr>
              <a:t>OSA-enkät</a:t>
            </a:r>
          </a:p>
          <a:p>
            <a:pPr defTabSz="609585"/>
            <a:endParaRPr lang="sv-SE" sz="800" dirty="0">
              <a:solidFill>
                <a:schemeClr val="bg1"/>
              </a:solidFill>
              <a:latin typeface="Arial"/>
            </a:endParaRPr>
          </a:p>
          <a:p>
            <a:pPr defTabSz="609585"/>
            <a:r>
              <a:rPr lang="sv-SE" sz="1467" b="1" dirty="0">
                <a:solidFill>
                  <a:schemeClr val="bg1"/>
                </a:solidFill>
                <a:latin typeface="Arial"/>
              </a:rPr>
              <a:t>Målgrupp:</a:t>
            </a:r>
            <a:r>
              <a:rPr lang="sv-SE" sz="1467" dirty="0">
                <a:solidFill>
                  <a:schemeClr val="bg1"/>
                </a:solidFill>
                <a:latin typeface="Arial"/>
              </a:rPr>
              <a:t> Chefer, medarbetare, fackliga företrädare &amp; skyddsombud</a:t>
            </a:r>
          </a:p>
        </p:txBody>
      </p:sp>
    </p:spTree>
    <p:extLst>
      <p:ext uri="{BB962C8B-B14F-4D97-AF65-F5344CB8AC3E}">
        <p14:creationId xmlns:p14="http://schemas.microsoft.com/office/powerpoint/2010/main" val="299196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Nuläge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94411" y="2097548"/>
            <a:ext cx="9766325" cy="2938752"/>
          </a:xfrm>
        </p:spPr>
        <p:txBody>
          <a:bodyPr/>
          <a:lstStyle/>
          <a:p>
            <a:r>
              <a:rPr lang="sv-SE" dirty="0" smtClean="0"/>
              <a:t>Individuella samtal med verksamhetschef </a:t>
            </a:r>
            <a:r>
              <a:rPr lang="sv-SE" dirty="0"/>
              <a:t>&amp; enhetschefer inom Produktion </a:t>
            </a:r>
            <a:r>
              <a:rPr lang="sv-SE" dirty="0" smtClean="0"/>
              <a:t>omsorg</a:t>
            </a:r>
          </a:p>
          <a:p>
            <a:r>
              <a:rPr lang="sv-SE" dirty="0" smtClean="0"/>
              <a:t>Workshop med lokala skyddsombud/ fackliga ombud </a:t>
            </a:r>
            <a:r>
              <a:rPr lang="sv-SE" dirty="0"/>
              <a:t>inom Produktion omsorg</a:t>
            </a:r>
          </a:p>
          <a:p>
            <a:r>
              <a:rPr lang="sv-SE" dirty="0" smtClean="0"/>
              <a:t>Analys av sjukfrånvarostatistik</a:t>
            </a:r>
          </a:p>
          <a:p>
            <a:r>
              <a:rPr lang="sv-SE" dirty="0" smtClean="0"/>
              <a:t>Analys av OSA-enkät (organisatorisk &amp; social arbetsmiljöenkät)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5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Önskat läge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 smtClean="0"/>
              <a:t>Workshop med chefer för att definiera och träna på metodik för att jobba med arbetsplatsens önskade läge</a:t>
            </a:r>
          </a:p>
          <a:p>
            <a:pPr marL="990575" lvl="2" indent="-457189">
              <a:lnSpc>
                <a:spcPct val="120000"/>
              </a:lnSpc>
              <a:buSzPct val="70000"/>
            </a:pPr>
            <a:r>
              <a:rPr lang="sv-SE" sz="1867" dirty="0">
                <a:solidFill>
                  <a:schemeClr val="bg1">
                    <a:lumMod val="50000"/>
                  </a:schemeClr>
                </a:solidFill>
              </a:rPr>
              <a:t>Vad ska uppnås?</a:t>
            </a:r>
          </a:p>
          <a:p>
            <a:pPr marL="990575" lvl="2" indent="-457189">
              <a:lnSpc>
                <a:spcPct val="120000"/>
              </a:lnSpc>
              <a:buSzPct val="70000"/>
            </a:pPr>
            <a:r>
              <a:rPr lang="sv-SE" sz="1867" dirty="0">
                <a:solidFill>
                  <a:schemeClr val="bg1">
                    <a:lumMod val="50000"/>
                  </a:schemeClr>
                </a:solidFill>
              </a:rPr>
              <a:t>På vilket sätt kommer verksamheten att bli bättre då?</a:t>
            </a:r>
          </a:p>
          <a:p>
            <a:pPr marL="990575" lvl="2" indent="-457189">
              <a:lnSpc>
                <a:spcPct val="120000"/>
              </a:lnSpc>
              <a:buSzPct val="70000"/>
            </a:pPr>
            <a:r>
              <a:rPr lang="sv-SE" sz="1867" dirty="0">
                <a:solidFill>
                  <a:schemeClr val="bg1">
                    <a:lumMod val="50000"/>
                  </a:schemeClr>
                </a:solidFill>
              </a:rPr>
              <a:t>Vilket behov av förändring är allra viktigast att tillgodose? </a:t>
            </a:r>
          </a:p>
          <a:p>
            <a:pPr marL="990575" lvl="2" indent="-457189">
              <a:lnSpc>
                <a:spcPct val="120000"/>
              </a:lnSpc>
              <a:buSzPct val="70000"/>
            </a:pPr>
            <a:r>
              <a:rPr lang="sv-SE" sz="1867" dirty="0">
                <a:solidFill>
                  <a:schemeClr val="bg1">
                    <a:lumMod val="50000"/>
                  </a:schemeClr>
                </a:solidFill>
              </a:rPr>
              <a:t>Vad kommer det att leda till?</a:t>
            </a:r>
          </a:p>
          <a:p>
            <a:pPr lvl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15101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Prioritering &amp; Vägval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94411" y="2097548"/>
            <a:ext cx="9924821" cy="2938752"/>
          </a:xfrm>
        </p:spPr>
        <p:txBody>
          <a:bodyPr/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 smtClean="0"/>
              <a:t>Resultat och </a:t>
            </a:r>
            <a:r>
              <a:rPr lang="sv-SE" dirty="0"/>
              <a:t>analys av; samtal om nuläge, workshop med skyddsombud &amp;  fackliga företrädare, sjukfrånvarotal och OSA-enkät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Eventuell prioritering av </a:t>
            </a:r>
            <a:r>
              <a:rPr lang="sv-SE" dirty="0" smtClean="0"/>
              <a:t>arbetsplatser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 smtClean="0"/>
              <a:t>Vad är behovet och vad ger mest effekt?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161249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 [Skrivskyddad]" id="{11C731DA-ACD2-441C-98B4-BC5226455E56}" vid="{ED1EB1E9-52FC-436B-927A-4FC1F066698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316</Words>
  <Application>Microsoft Office PowerPoint</Application>
  <PresentationFormat>Bredbild</PresentationFormat>
  <Paragraphs>59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Kapitel röd</vt:lpstr>
      <vt:lpstr>1_Kapitel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Söderlind, Elin</dc:creator>
  <cp:lastModifiedBy>Kraft, Birgitta</cp:lastModifiedBy>
  <cp:revision>2</cp:revision>
  <dcterms:created xsi:type="dcterms:W3CDTF">2020-10-26T08:53:04Z</dcterms:created>
  <dcterms:modified xsi:type="dcterms:W3CDTF">2020-11-03T12:47:18Z</dcterms:modified>
</cp:coreProperties>
</file>