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3"/>
  </p:notesMasterIdLst>
  <p:handoutMasterIdLst>
    <p:handoutMasterId r:id="rId14"/>
  </p:handoutMasterIdLst>
  <p:sldIdLst>
    <p:sldId id="306" r:id="rId2"/>
    <p:sldId id="325" r:id="rId3"/>
    <p:sldId id="332" r:id="rId4"/>
    <p:sldId id="335" r:id="rId5"/>
    <p:sldId id="333" r:id="rId6"/>
    <p:sldId id="337" r:id="rId7"/>
    <p:sldId id="336" r:id="rId8"/>
    <p:sldId id="339" r:id="rId9"/>
    <p:sldId id="340" r:id="rId10"/>
    <p:sldId id="334" r:id="rId11"/>
    <p:sldId id="338" r:id="rId12"/>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68428" autoAdjust="0"/>
  </p:normalViewPr>
  <p:slideViewPr>
    <p:cSldViewPr snapToGrid="0" snapToObjects="1">
      <p:cViewPr varScale="1">
        <p:scale>
          <a:sx n="62" d="100"/>
          <a:sy n="62" d="100"/>
        </p:scale>
        <p:origin x="1404"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4C2DD-C7E7-4D8B-BC31-2702D25D8A34}" type="doc">
      <dgm:prSet loTypeId="urn:microsoft.com/office/officeart/2005/8/layout/venn1" loCatId="relationship" qsTypeId="urn:microsoft.com/office/officeart/2005/8/quickstyle/simple2" qsCatId="simple" csTypeId="urn:microsoft.com/office/officeart/2005/8/colors/accent1_2" csCatId="accent1" phldr="1"/>
      <dgm:spPr/>
    </dgm:pt>
    <dgm:pt modelId="{423EEAB4-F14A-47FB-B99F-ACF48BCE5099}">
      <dgm:prSet phldrT="[Text]"/>
      <dgm:spPr/>
      <dgm:t>
        <a:bodyPr/>
        <a:lstStyle/>
        <a:p>
          <a:r>
            <a:rPr lang="sv-SE" dirty="0" smtClean="0"/>
            <a:t>Sektor samhälle</a:t>
          </a:r>
          <a:endParaRPr lang="sv-SE" dirty="0"/>
        </a:p>
      </dgm:t>
    </dgm:pt>
    <dgm:pt modelId="{1D7533C1-610C-498C-9E4B-C6D926E3BE69}" type="parTrans" cxnId="{DFCB6304-1329-4F70-9748-E0CE965C922D}">
      <dgm:prSet/>
      <dgm:spPr/>
      <dgm:t>
        <a:bodyPr/>
        <a:lstStyle/>
        <a:p>
          <a:endParaRPr lang="sv-SE"/>
        </a:p>
      </dgm:t>
    </dgm:pt>
    <dgm:pt modelId="{A5FD1324-2DD2-462C-9DDE-331420D9E0A6}" type="sibTrans" cxnId="{DFCB6304-1329-4F70-9748-E0CE965C922D}">
      <dgm:prSet/>
      <dgm:spPr/>
      <dgm:t>
        <a:bodyPr/>
        <a:lstStyle/>
        <a:p>
          <a:endParaRPr lang="sv-SE"/>
        </a:p>
      </dgm:t>
    </dgm:pt>
    <dgm:pt modelId="{F3A5367E-BEFD-47D5-BD6F-93A530748897}">
      <dgm:prSet phldrT="[Text]"/>
      <dgm:spPr/>
      <dgm:t>
        <a:bodyPr/>
        <a:lstStyle/>
        <a:p>
          <a:r>
            <a:rPr lang="sv-SE" dirty="0" smtClean="0"/>
            <a:t>Verksamhet Attraktiv</a:t>
          </a:r>
          <a:endParaRPr lang="sv-SE" dirty="0"/>
        </a:p>
      </dgm:t>
    </dgm:pt>
    <dgm:pt modelId="{2C9729F6-CFD1-4495-88EB-D9960019D1CE}" type="parTrans" cxnId="{B0A85C26-8CFF-4C74-81CD-615D710E78DA}">
      <dgm:prSet/>
      <dgm:spPr/>
      <dgm:t>
        <a:bodyPr/>
        <a:lstStyle/>
        <a:p>
          <a:endParaRPr lang="sv-SE"/>
        </a:p>
      </dgm:t>
    </dgm:pt>
    <dgm:pt modelId="{38C2677F-5854-4D18-9DA3-6DA74F190FBC}" type="sibTrans" cxnId="{B0A85C26-8CFF-4C74-81CD-615D710E78DA}">
      <dgm:prSet/>
      <dgm:spPr/>
      <dgm:t>
        <a:bodyPr/>
        <a:lstStyle/>
        <a:p>
          <a:endParaRPr lang="sv-SE"/>
        </a:p>
      </dgm:t>
    </dgm:pt>
    <dgm:pt modelId="{0F92EC13-BF3F-45A1-BA71-B072FD00C19A}">
      <dgm:prSet phldrT="[Text]"/>
      <dgm:spPr/>
      <dgm:t>
        <a:bodyPr/>
        <a:lstStyle/>
        <a:p>
          <a:r>
            <a:rPr lang="sv-SE" dirty="0" smtClean="0"/>
            <a:t>Verksamhet Växande</a:t>
          </a:r>
          <a:endParaRPr lang="sv-SE" dirty="0"/>
        </a:p>
      </dgm:t>
    </dgm:pt>
    <dgm:pt modelId="{BC3AF361-8141-4FFA-ABAE-E748A61C98FA}" type="parTrans" cxnId="{F481E83A-70E0-4F43-B38D-6CB516591F56}">
      <dgm:prSet/>
      <dgm:spPr/>
      <dgm:t>
        <a:bodyPr/>
        <a:lstStyle/>
        <a:p>
          <a:endParaRPr lang="sv-SE"/>
        </a:p>
      </dgm:t>
    </dgm:pt>
    <dgm:pt modelId="{EA97744A-095E-4D58-971F-30ED482B92C5}" type="sibTrans" cxnId="{F481E83A-70E0-4F43-B38D-6CB516591F56}">
      <dgm:prSet/>
      <dgm:spPr/>
      <dgm:t>
        <a:bodyPr/>
        <a:lstStyle/>
        <a:p>
          <a:endParaRPr lang="sv-SE"/>
        </a:p>
      </dgm:t>
    </dgm:pt>
    <dgm:pt modelId="{EAC953CA-B3C6-433B-B7F7-64553747B9C5}" type="pres">
      <dgm:prSet presAssocID="{6804C2DD-C7E7-4D8B-BC31-2702D25D8A34}" presName="compositeShape" presStyleCnt="0">
        <dgm:presLayoutVars>
          <dgm:chMax val="7"/>
          <dgm:dir/>
          <dgm:resizeHandles val="exact"/>
        </dgm:presLayoutVars>
      </dgm:prSet>
      <dgm:spPr/>
    </dgm:pt>
    <dgm:pt modelId="{42A048FC-18F3-434C-9B67-21BCDF0CAF88}" type="pres">
      <dgm:prSet presAssocID="{423EEAB4-F14A-47FB-B99F-ACF48BCE5099}" presName="circ1" presStyleLbl="vennNode1" presStyleIdx="0" presStyleCnt="3"/>
      <dgm:spPr/>
      <dgm:t>
        <a:bodyPr/>
        <a:lstStyle/>
        <a:p>
          <a:endParaRPr lang="sv-SE"/>
        </a:p>
      </dgm:t>
    </dgm:pt>
    <dgm:pt modelId="{AE42A700-E4B4-4A15-B605-7F69B4987A21}" type="pres">
      <dgm:prSet presAssocID="{423EEAB4-F14A-47FB-B99F-ACF48BCE5099}" presName="circ1Tx" presStyleLbl="revTx" presStyleIdx="0" presStyleCnt="0">
        <dgm:presLayoutVars>
          <dgm:chMax val="0"/>
          <dgm:chPref val="0"/>
          <dgm:bulletEnabled val="1"/>
        </dgm:presLayoutVars>
      </dgm:prSet>
      <dgm:spPr/>
      <dgm:t>
        <a:bodyPr/>
        <a:lstStyle/>
        <a:p>
          <a:endParaRPr lang="sv-SE"/>
        </a:p>
      </dgm:t>
    </dgm:pt>
    <dgm:pt modelId="{5D4E84E5-9EB8-4BB6-84B1-75ED538DD8AE}" type="pres">
      <dgm:prSet presAssocID="{F3A5367E-BEFD-47D5-BD6F-93A530748897}" presName="circ2" presStyleLbl="vennNode1" presStyleIdx="1" presStyleCnt="3"/>
      <dgm:spPr/>
      <dgm:t>
        <a:bodyPr/>
        <a:lstStyle/>
        <a:p>
          <a:endParaRPr lang="sv-SE"/>
        </a:p>
      </dgm:t>
    </dgm:pt>
    <dgm:pt modelId="{1AA5ACE4-22DB-4956-85E8-955BDA5FC08E}" type="pres">
      <dgm:prSet presAssocID="{F3A5367E-BEFD-47D5-BD6F-93A530748897}" presName="circ2Tx" presStyleLbl="revTx" presStyleIdx="0" presStyleCnt="0">
        <dgm:presLayoutVars>
          <dgm:chMax val="0"/>
          <dgm:chPref val="0"/>
          <dgm:bulletEnabled val="1"/>
        </dgm:presLayoutVars>
      </dgm:prSet>
      <dgm:spPr/>
      <dgm:t>
        <a:bodyPr/>
        <a:lstStyle/>
        <a:p>
          <a:endParaRPr lang="sv-SE"/>
        </a:p>
      </dgm:t>
    </dgm:pt>
    <dgm:pt modelId="{4D237F7B-D356-46B2-9C37-C79625065278}" type="pres">
      <dgm:prSet presAssocID="{0F92EC13-BF3F-45A1-BA71-B072FD00C19A}" presName="circ3" presStyleLbl="vennNode1" presStyleIdx="2" presStyleCnt="3"/>
      <dgm:spPr/>
      <dgm:t>
        <a:bodyPr/>
        <a:lstStyle/>
        <a:p>
          <a:endParaRPr lang="sv-SE"/>
        </a:p>
      </dgm:t>
    </dgm:pt>
    <dgm:pt modelId="{EC1D7850-E722-44C9-BFC7-A276C6A62A24}" type="pres">
      <dgm:prSet presAssocID="{0F92EC13-BF3F-45A1-BA71-B072FD00C19A}" presName="circ3Tx" presStyleLbl="revTx" presStyleIdx="0" presStyleCnt="0">
        <dgm:presLayoutVars>
          <dgm:chMax val="0"/>
          <dgm:chPref val="0"/>
          <dgm:bulletEnabled val="1"/>
        </dgm:presLayoutVars>
      </dgm:prSet>
      <dgm:spPr/>
      <dgm:t>
        <a:bodyPr/>
        <a:lstStyle/>
        <a:p>
          <a:endParaRPr lang="sv-SE"/>
        </a:p>
      </dgm:t>
    </dgm:pt>
  </dgm:ptLst>
  <dgm:cxnLst>
    <dgm:cxn modelId="{1BE4A786-59EF-4DF5-B0B2-ED91EAAFEA64}" type="presOf" srcId="{423EEAB4-F14A-47FB-B99F-ACF48BCE5099}" destId="{42A048FC-18F3-434C-9B67-21BCDF0CAF88}" srcOrd="0" destOrd="0" presId="urn:microsoft.com/office/officeart/2005/8/layout/venn1"/>
    <dgm:cxn modelId="{079ABF63-0D61-4C4D-8E99-A565FCF0AA0C}" type="presOf" srcId="{0F92EC13-BF3F-45A1-BA71-B072FD00C19A}" destId="{EC1D7850-E722-44C9-BFC7-A276C6A62A24}" srcOrd="1" destOrd="0" presId="urn:microsoft.com/office/officeart/2005/8/layout/venn1"/>
    <dgm:cxn modelId="{C0C62A64-DA1C-4BFC-8916-C6BE2EEC8B26}" type="presOf" srcId="{F3A5367E-BEFD-47D5-BD6F-93A530748897}" destId="{1AA5ACE4-22DB-4956-85E8-955BDA5FC08E}" srcOrd="1" destOrd="0" presId="urn:microsoft.com/office/officeart/2005/8/layout/venn1"/>
    <dgm:cxn modelId="{F481E83A-70E0-4F43-B38D-6CB516591F56}" srcId="{6804C2DD-C7E7-4D8B-BC31-2702D25D8A34}" destId="{0F92EC13-BF3F-45A1-BA71-B072FD00C19A}" srcOrd="2" destOrd="0" parTransId="{BC3AF361-8141-4FFA-ABAE-E748A61C98FA}" sibTransId="{EA97744A-095E-4D58-971F-30ED482B92C5}"/>
    <dgm:cxn modelId="{B0A85C26-8CFF-4C74-81CD-615D710E78DA}" srcId="{6804C2DD-C7E7-4D8B-BC31-2702D25D8A34}" destId="{F3A5367E-BEFD-47D5-BD6F-93A530748897}" srcOrd="1" destOrd="0" parTransId="{2C9729F6-CFD1-4495-88EB-D9960019D1CE}" sibTransId="{38C2677F-5854-4D18-9DA3-6DA74F190FBC}"/>
    <dgm:cxn modelId="{937832F6-B720-4650-ACE8-B1E4F2F2AECD}" type="presOf" srcId="{423EEAB4-F14A-47FB-B99F-ACF48BCE5099}" destId="{AE42A700-E4B4-4A15-B605-7F69B4987A21}" srcOrd="1" destOrd="0" presId="urn:microsoft.com/office/officeart/2005/8/layout/venn1"/>
    <dgm:cxn modelId="{DFCB6304-1329-4F70-9748-E0CE965C922D}" srcId="{6804C2DD-C7E7-4D8B-BC31-2702D25D8A34}" destId="{423EEAB4-F14A-47FB-B99F-ACF48BCE5099}" srcOrd="0" destOrd="0" parTransId="{1D7533C1-610C-498C-9E4B-C6D926E3BE69}" sibTransId="{A5FD1324-2DD2-462C-9DDE-331420D9E0A6}"/>
    <dgm:cxn modelId="{EA807F1E-6BD4-46F4-992E-A56EA4C5DE2F}" type="presOf" srcId="{F3A5367E-BEFD-47D5-BD6F-93A530748897}" destId="{5D4E84E5-9EB8-4BB6-84B1-75ED538DD8AE}" srcOrd="0" destOrd="0" presId="urn:microsoft.com/office/officeart/2005/8/layout/venn1"/>
    <dgm:cxn modelId="{56E094CB-68B0-4BF4-ADD9-E56F8ED8D146}" type="presOf" srcId="{0F92EC13-BF3F-45A1-BA71-B072FD00C19A}" destId="{4D237F7B-D356-46B2-9C37-C79625065278}" srcOrd="0" destOrd="0" presId="urn:microsoft.com/office/officeart/2005/8/layout/venn1"/>
    <dgm:cxn modelId="{D9AACFF5-364E-4790-99C8-3D2A90725759}" type="presOf" srcId="{6804C2DD-C7E7-4D8B-BC31-2702D25D8A34}" destId="{EAC953CA-B3C6-433B-B7F7-64553747B9C5}" srcOrd="0" destOrd="0" presId="urn:microsoft.com/office/officeart/2005/8/layout/venn1"/>
    <dgm:cxn modelId="{7A78CA4C-DBE7-4E04-8C72-8C2ABA54DFFE}" type="presParOf" srcId="{EAC953CA-B3C6-433B-B7F7-64553747B9C5}" destId="{42A048FC-18F3-434C-9B67-21BCDF0CAF88}" srcOrd="0" destOrd="0" presId="urn:microsoft.com/office/officeart/2005/8/layout/venn1"/>
    <dgm:cxn modelId="{3AF85AF7-93AB-4FFF-8E22-60D7E0C664A2}" type="presParOf" srcId="{EAC953CA-B3C6-433B-B7F7-64553747B9C5}" destId="{AE42A700-E4B4-4A15-B605-7F69B4987A21}" srcOrd="1" destOrd="0" presId="urn:microsoft.com/office/officeart/2005/8/layout/venn1"/>
    <dgm:cxn modelId="{5815DFD8-C6B8-4AD2-9181-849858D68CD2}" type="presParOf" srcId="{EAC953CA-B3C6-433B-B7F7-64553747B9C5}" destId="{5D4E84E5-9EB8-4BB6-84B1-75ED538DD8AE}" srcOrd="2" destOrd="0" presId="urn:microsoft.com/office/officeart/2005/8/layout/venn1"/>
    <dgm:cxn modelId="{F84500EF-C271-4070-BE46-28F18320C48A}" type="presParOf" srcId="{EAC953CA-B3C6-433B-B7F7-64553747B9C5}" destId="{1AA5ACE4-22DB-4956-85E8-955BDA5FC08E}" srcOrd="3" destOrd="0" presId="urn:microsoft.com/office/officeart/2005/8/layout/venn1"/>
    <dgm:cxn modelId="{F1687593-46E8-494E-9B68-ABEBDF9BE60B}" type="presParOf" srcId="{EAC953CA-B3C6-433B-B7F7-64553747B9C5}" destId="{4D237F7B-D356-46B2-9C37-C79625065278}" srcOrd="4" destOrd="0" presId="urn:microsoft.com/office/officeart/2005/8/layout/venn1"/>
    <dgm:cxn modelId="{9AF69828-0ADF-41EE-AABD-D0506E6777D0}" type="presParOf" srcId="{EAC953CA-B3C6-433B-B7F7-64553747B9C5}" destId="{EC1D7850-E722-44C9-BFC7-A276C6A62A2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4C2DD-C7E7-4D8B-BC31-2702D25D8A34}" type="doc">
      <dgm:prSet loTypeId="urn:microsoft.com/office/officeart/2005/8/layout/venn1" loCatId="relationship" qsTypeId="urn:microsoft.com/office/officeart/2005/8/quickstyle/simple2" qsCatId="simple" csTypeId="urn:microsoft.com/office/officeart/2005/8/colors/accent1_2" csCatId="accent1" phldr="1"/>
      <dgm:spPr/>
    </dgm:pt>
    <dgm:pt modelId="{423EEAB4-F14A-47FB-B99F-ACF48BCE5099}">
      <dgm:prSet phldrT="[Text]"/>
      <dgm:spPr/>
      <dgm:t>
        <a:bodyPr/>
        <a:lstStyle/>
        <a:p>
          <a:r>
            <a:rPr lang="sv-SE" dirty="0" smtClean="0">
              <a:solidFill>
                <a:schemeClr val="bg1">
                  <a:lumMod val="50000"/>
                </a:schemeClr>
              </a:solidFill>
            </a:rPr>
            <a:t>Sektor samhälle</a:t>
          </a:r>
          <a:endParaRPr lang="sv-SE" dirty="0">
            <a:solidFill>
              <a:schemeClr val="bg1">
                <a:lumMod val="50000"/>
              </a:schemeClr>
            </a:solidFill>
          </a:endParaRPr>
        </a:p>
      </dgm:t>
    </dgm:pt>
    <dgm:pt modelId="{1D7533C1-610C-498C-9E4B-C6D926E3BE69}" type="parTrans" cxnId="{DFCB6304-1329-4F70-9748-E0CE965C922D}">
      <dgm:prSet/>
      <dgm:spPr/>
      <dgm:t>
        <a:bodyPr/>
        <a:lstStyle/>
        <a:p>
          <a:endParaRPr lang="sv-SE"/>
        </a:p>
      </dgm:t>
    </dgm:pt>
    <dgm:pt modelId="{A5FD1324-2DD2-462C-9DDE-331420D9E0A6}" type="sibTrans" cxnId="{DFCB6304-1329-4F70-9748-E0CE965C922D}">
      <dgm:prSet/>
      <dgm:spPr/>
      <dgm:t>
        <a:bodyPr/>
        <a:lstStyle/>
        <a:p>
          <a:endParaRPr lang="sv-SE"/>
        </a:p>
      </dgm:t>
    </dgm:pt>
    <dgm:pt modelId="{F3A5367E-BEFD-47D5-BD6F-93A530748897}">
      <dgm:prSet phldrT="[Text]"/>
      <dgm:spPr/>
      <dgm:t>
        <a:bodyPr/>
        <a:lstStyle/>
        <a:p>
          <a:r>
            <a:rPr lang="sv-SE" dirty="0" smtClean="0">
              <a:solidFill>
                <a:schemeClr val="bg1">
                  <a:lumMod val="50000"/>
                </a:schemeClr>
              </a:solidFill>
            </a:rPr>
            <a:t>Verksamhet Attraktiv</a:t>
          </a:r>
          <a:endParaRPr lang="sv-SE" dirty="0">
            <a:solidFill>
              <a:schemeClr val="bg1">
                <a:lumMod val="50000"/>
              </a:schemeClr>
            </a:solidFill>
          </a:endParaRPr>
        </a:p>
      </dgm:t>
    </dgm:pt>
    <dgm:pt modelId="{2C9729F6-CFD1-4495-88EB-D9960019D1CE}" type="parTrans" cxnId="{B0A85C26-8CFF-4C74-81CD-615D710E78DA}">
      <dgm:prSet/>
      <dgm:spPr/>
      <dgm:t>
        <a:bodyPr/>
        <a:lstStyle/>
        <a:p>
          <a:endParaRPr lang="sv-SE"/>
        </a:p>
      </dgm:t>
    </dgm:pt>
    <dgm:pt modelId="{38C2677F-5854-4D18-9DA3-6DA74F190FBC}" type="sibTrans" cxnId="{B0A85C26-8CFF-4C74-81CD-615D710E78DA}">
      <dgm:prSet/>
      <dgm:spPr/>
      <dgm:t>
        <a:bodyPr/>
        <a:lstStyle/>
        <a:p>
          <a:endParaRPr lang="sv-SE"/>
        </a:p>
      </dgm:t>
    </dgm:pt>
    <dgm:pt modelId="{0F92EC13-BF3F-45A1-BA71-B072FD00C19A}">
      <dgm:prSet phldrT="[Text]"/>
      <dgm:spPr/>
      <dgm:t>
        <a:bodyPr/>
        <a:lstStyle/>
        <a:p>
          <a:r>
            <a:rPr lang="sv-SE" dirty="0" smtClean="0"/>
            <a:t>Verksamhet Växande</a:t>
          </a:r>
          <a:endParaRPr lang="sv-SE" dirty="0"/>
        </a:p>
      </dgm:t>
    </dgm:pt>
    <dgm:pt modelId="{BC3AF361-8141-4FFA-ABAE-E748A61C98FA}" type="parTrans" cxnId="{F481E83A-70E0-4F43-B38D-6CB516591F56}">
      <dgm:prSet/>
      <dgm:spPr/>
      <dgm:t>
        <a:bodyPr/>
        <a:lstStyle/>
        <a:p>
          <a:endParaRPr lang="sv-SE"/>
        </a:p>
      </dgm:t>
    </dgm:pt>
    <dgm:pt modelId="{EA97744A-095E-4D58-971F-30ED482B92C5}" type="sibTrans" cxnId="{F481E83A-70E0-4F43-B38D-6CB516591F56}">
      <dgm:prSet/>
      <dgm:spPr/>
      <dgm:t>
        <a:bodyPr/>
        <a:lstStyle/>
        <a:p>
          <a:endParaRPr lang="sv-SE"/>
        </a:p>
      </dgm:t>
    </dgm:pt>
    <dgm:pt modelId="{EAC953CA-B3C6-433B-B7F7-64553747B9C5}" type="pres">
      <dgm:prSet presAssocID="{6804C2DD-C7E7-4D8B-BC31-2702D25D8A34}" presName="compositeShape" presStyleCnt="0">
        <dgm:presLayoutVars>
          <dgm:chMax val="7"/>
          <dgm:dir/>
          <dgm:resizeHandles val="exact"/>
        </dgm:presLayoutVars>
      </dgm:prSet>
      <dgm:spPr/>
    </dgm:pt>
    <dgm:pt modelId="{42A048FC-18F3-434C-9B67-21BCDF0CAF88}" type="pres">
      <dgm:prSet presAssocID="{423EEAB4-F14A-47FB-B99F-ACF48BCE5099}" presName="circ1" presStyleLbl="vennNode1" presStyleIdx="0" presStyleCnt="3"/>
      <dgm:spPr/>
      <dgm:t>
        <a:bodyPr/>
        <a:lstStyle/>
        <a:p>
          <a:endParaRPr lang="sv-SE"/>
        </a:p>
      </dgm:t>
    </dgm:pt>
    <dgm:pt modelId="{AE42A700-E4B4-4A15-B605-7F69B4987A21}" type="pres">
      <dgm:prSet presAssocID="{423EEAB4-F14A-47FB-B99F-ACF48BCE5099}" presName="circ1Tx" presStyleLbl="revTx" presStyleIdx="0" presStyleCnt="0">
        <dgm:presLayoutVars>
          <dgm:chMax val="0"/>
          <dgm:chPref val="0"/>
          <dgm:bulletEnabled val="1"/>
        </dgm:presLayoutVars>
      </dgm:prSet>
      <dgm:spPr/>
      <dgm:t>
        <a:bodyPr/>
        <a:lstStyle/>
        <a:p>
          <a:endParaRPr lang="sv-SE"/>
        </a:p>
      </dgm:t>
    </dgm:pt>
    <dgm:pt modelId="{5D4E84E5-9EB8-4BB6-84B1-75ED538DD8AE}" type="pres">
      <dgm:prSet presAssocID="{F3A5367E-BEFD-47D5-BD6F-93A530748897}" presName="circ2" presStyleLbl="vennNode1" presStyleIdx="1" presStyleCnt="3"/>
      <dgm:spPr/>
      <dgm:t>
        <a:bodyPr/>
        <a:lstStyle/>
        <a:p>
          <a:endParaRPr lang="sv-SE"/>
        </a:p>
      </dgm:t>
    </dgm:pt>
    <dgm:pt modelId="{1AA5ACE4-22DB-4956-85E8-955BDA5FC08E}" type="pres">
      <dgm:prSet presAssocID="{F3A5367E-BEFD-47D5-BD6F-93A530748897}" presName="circ2Tx" presStyleLbl="revTx" presStyleIdx="0" presStyleCnt="0">
        <dgm:presLayoutVars>
          <dgm:chMax val="0"/>
          <dgm:chPref val="0"/>
          <dgm:bulletEnabled val="1"/>
        </dgm:presLayoutVars>
      </dgm:prSet>
      <dgm:spPr/>
      <dgm:t>
        <a:bodyPr/>
        <a:lstStyle/>
        <a:p>
          <a:endParaRPr lang="sv-SE"/>
        </a:p>
      </dgm:t>
    </dgm:pt>
    <dgm:pt modelId="{4D237F7B-D356-46B2-9C37-C79625065278}" type="pres">
      <dgm:prSet presAssocID="{0F92EC13-BF3F-45A1-BA71-B072FD00C19A}" presName="circ3" presStyleLbl="vennNode1" presStyleIdx="2" presStyleCnt="3"/>
      <dgm:spPr/>
      <dgm:t>
        <a:bodyPr/>
        <a:lstStyle/>
        <a:p>
          <a:endParaRPr lang="sv-SE"/>
        </a:p>
      </dgm:t>
    </dgm:pt>
    <dgm:pt modelId="{EC1D7850-E722-44C9-BFC7-A276C6A62A24}" type="pres">
      <dgm:prSet presAssocID="{0F92EC13-BF3F-45A1-BA71-B072FD00C19A}" presName="circ3Tx" presStyleLbl="revTx" presStyleIdx="0" presStyleCnt="0">
        <dgm:presLayoutVars>
          <dgm:chMax val="0"/>
          <dgm:chPref val="0"/>
          <dgm:bulletEnabled val="1"/>
        </dgm:presLayoutVars>
      </dgm:prSet>
      <dgm:spPr/>
      <dgm:t>
        <a:bodyPr/>
        <a:lstStyle/>
        <a:p>
          <a:endParaRPr lang="sv-SE"/>
        </a:p>
      </dgm:t>
    </dgm:pt>
  </dgm:ptLst>
  <dgm:cxnLst>
    <dgm:cxn modelId="{1BE4A786-59EF-4DF5-B0B2-ED91EAAFEA64}" type="presOf" srcId="{423EEAB4-F14A-47FB-B99F-ACF48BCE5099}" destId="{42A048FC-18F3-434C-9B67-21BCDF0CAF88}" srcOrd="0" destOrd="0" presId="urn:microsoft.com/office/officeart/2005/8/layout/venn1"/>
    <dgm:cxn modelId="{079ABF63-0D61-4C4D-8E99-A565FCF0AA0C}" type="presOf" srcId="{0F92EC13-BF3F-45A1-BA71-B072FD00C19A}" destId="{EC1D7850-E722-44C9-BFC7-A276C6A62A24}" srcOrd="1" destOrd="0" presId="urn:microsoft.com/office/officeart/2005/8/layout/venn1"/>
    <dgm:cxn modelId="{C0C62A64-DA1C-4BFC-8916-C6BE2EEC8B26}" type="presOf" srcId="{F3A5367E-BEFD-47D5-BD6F-93A530748897}" destId="{1AA5ACE4-22DB-4956-85E8-955BDA5FC08E}" srcOrd="1" destOrd="0" presId="urn:microsoft.com/office/officeart/2005/8/layout/venn1"/>
    <dgm:cxn modelId="{F481E83A-70E0-4F43-B38D-6CB516591F56}" srcId="{6804C2DD-C7E7-4D8B-BC31-2702D25D8A34}" destId="{0F92EC13-BF3F-45A1-BA71-B072FD00C19A}" srcOrd="2" destOrd="0" parTransId="{BC3AF361-8141-4FFA-ABAE-E748A61C98FA}" sibTransId="{EA97744A-095E-4D58-971F-30ED482B92C5}"/>
    <dgm:cxn modelId="{B0A85C26-8CFF-4C74-81CD-615D710E78DA}" srcId="{6804C2DD-C7E7-4D8B-BC31-2702D25D8A34}" destId="{F3A5367E-BEFD-47D5-BD6F-93A530748897}" srcOrd="1" destOrd="0" parTransId="{2C9729F6-CFD1-4495-88EB-D9960019D1CE}" sibTransId="{38C2677F-5854-4D18-9DA3-6DA74F190FBC}"/>
    <dgm:cxn modelId="{937832F6-B720-4650-ACE8-B1E4F2F2AECD}" type="presOf" srcId="{423EEAB4-F14A-47FB-B99F-ACF48BCE5099}" destId="{AE42A700-E4B4-4A15-B605-7F69B4987A21}" srcOrd="1" destOrd="0" presId="urn:microsoft.com/office/officeart/2005/8/layout/venn1"/>
    <dgm:cxn modelId="{DFCB6304-1329-4F70-9748-E0CE965C922D}" srcId="{6804C2DD-C7E7-4D8B-BC31-2702D25D8A34}" destId="{423EEAB4-F14A-47FB-B99F-ACF48BCE5099}" srcOrd="0" destOrd="0" parTransId="{1D7533C1-610C-498C-9E4B-C6D926E3BE69}" sibTransId="{A5FD1324-2DD2-462C-9DDE-331420D9E0A6}"/>
    <dgm:cxn modelId="{EA807F1E-6BD4-46F4-992E-A56EA4C5DE2F}" type="presOf" srcId="{F3A5367E-BEFD-47D5-BD6F-93A530748897}" destId="{5D4E84E5-9EB8-4BB6-84B1-75ED538DD8AE}" srcOrd="0" destOrd="0" presId="urn:microsoft.com/office/officeart/2005/8/layout/venn1"/>
    <dgm:cxn modelId="{56E094CB-68B0-4BF4-ADD9-E56F8ED8D146}" type="presOf" srcId="{0F92EC13-BF3F-45A1-BA71-B072FD00C19A}" destId="{4D237F7B-D356-46B2-9C37-C79625065278}" srcOrd="0" destOrd="0" presId="urn:microsoft.com/office/officeart/2005/8/layout/venn1"/>
    <dgm:cxn modelId="{D9AACFF5-364E-4790-99C8-3D2A90725759}" type="presOf" srcId="{6804C2DD-C7E7-4D8B-BC31-2702D25D8A34}" destId="{EAC953CA-B3C6-433B-B7F7-64553747B9C5}" srcOrd="0" destOrd="0" presId="urn:microsoft.com/office/officeart/2005/8/layout/venn1"/>
    <dgm:cxn modelId="{7A78CA4C-DBE7-4E04-8C72-8C2ABA54DFFE}" type="presParOf" srcId="{EAC953CA-B3C6-433B-B7F7-64553747B9C5}" destId="{42A048FC-18F3-434C-9B67-21BCDF0CAF88}" srcOrd="0" destOrd="0" presId="urn:microsoft.com/office/officeart/2005/8/layout/venn1"/>
    <dgm:cxn modelId="{3AF85AF7-93AB-4FFF-8E22-60D7E0C664A2}" type="presParOf" srcId="{EAC953CA-B3C6-433B-B7F7-64553747B9C5}" destId="{AE42A700-E4B4-4A15-B605-7F69B4987A21}" srcOrd="1" destOrd="0" presId="urn:microsoft.com/office/officeart/2005/8/layout/venn1"/>
    <dgm:cxn modelId="{5815DFD8-C6B8-4AD2-9181-849858D68CD2}" type="presParOf" srcId="{EAC953CA-B3C6-433B-B7F7-64553747B9C5}" destId="{5D4E84E5-9EB8-4BB6-84B1-75ED538DD8AE}" srcOrd="2" destOrd="0" presId="urn:microsoft.com/office/officeart/2005/8/layout/venn1"/>
    <dgm:cxn modelId="{F84500EF-C271-4070-BE46-28F18320C48A}" type="presParOf" srcId="{EAC953CA-B3C6-433B-B7F7-64553747B9C5}" destId="{1AA5ACE4-22DB-4956-85E8-955BDA5FC08E}" srcOrd="3" destOrd="0" presId="urn:microsoft.com/office/officeart/2005/8/layout/venn1"/>
    <dgm:cxn modelId="{F1687593-46E8-494E-9B68-ABEBDF9BE60B}" type="presParOf" srcId="{EAC953CA-B3C6-433B-B7F7-64553747B9C5}" destId="{4D237F7B-D356-46B2-9C37-C79625065278}" srcOrd="4" destOrd="0" presId="urn:microsoft.com/office/officeart/2005/8/layout/venn1"/>
    <dgm:cxn modelId="{9AF69828-0ADF-41EE-AABD-D0506E6777D0}" type="presParOf" srcId="{EAC953CA-B3C6-433B-B7F7-64553747B9C5}" destId="{EC1D7850-E722-44C9-BFC7-A276C6A62A2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4C2DD-C7E7-4D8B-BC31-2702D25D8A34}" type="doc">
      <dgm:prSet loTypeId="urn:microsoft.com/office/officeart/2005/8/layout/venn1" loCatId="relationship" qsTypeId="urn:microsoft.com/office/officeart/2005/8/quickstyle/simple2" qsCatId="simple" csTypeId="urn:microsoft.com/office/officeart/2005/8/colors/accent1_2" csCatId="accent1" phldr="1"/>
      <dgm:spPr/>
    </dgm:pt>
    <dgm:pt modelId="{423EEAB4-F14A-47FB-B99F-ACF48BCE5099}">
      <dgm:prSet phldrT="[Text]"/>
      <dgm:spPr/>
      <dgm:t>
        <a:bodyPr/>
        <a:lstStyle/>
        <a:p>
          <a:r>
            <a:rPr lang="sv-SE" dirty="0" smtClean="0">
              <a:solidFill>
                <a:schemeClr val="bg1">
                  <a:lumMod val="50000"/>
                </a:schemeClr>
              </a:solidFill>
            </a:rPr>
            <a:t>Sektor samhälle</a:t>
          </a:r>
          <a:endParaRPr lang="sv-SE" dirty="0">
            <a:solidFill>
              <a:schemeClr val="bg1">
                <a:lumMod val="50000"/>
              </a:schemeClr>
            </a:solidFill>
          </a:endParaRPr>
        </a:p>
      </dgm:t>
    </dgm:pt>
    <dgm:pt modelId="{1D7533C1-610C-498C-9E4B-C6D926E3BE69}" type="parTrans" cxnId="{DFCB6304-1329-4F70-9748-E0CE965C922D}">
      <dgm:prSet/>
      <dgm:spPr/>
      <dgm:t>
        <a:bodyPr/>
        <a:lstStyle/>
        <a:p>
          <a:endParaRPr lang="sv-SE"/>
        </a:p>
      </dgm:t>
    </dgm:pt>
    <dgm:pt modelId="{A5FD1324-2DD2-462C-9DDE-331420D9E0A6}" type="sibTrans" cxnId="{DFCB6304-1329-4F70-9748-E0CE965C922D}">
      <dgm:prSet/>
      <dgm:spPr/>
      <dgm:t>
        <a:bodyPr/>
        <a:lstStyle/>
        <a:p>
          <a:endParaRPr lang="sv-SE"/>
        </a:p>
      </dgm:t>
    </dgm:pt>
    <dgm:pt modelId="{F3A5367E-BEFD-47D5-BD6F-93A530748897}">
      <dgm:prSet phldrT="[Text]"/>
      <dgm:spPr/>
      <dgm:t>
        <a:bodyPr/>
        <a:lstStyle/>
        <a:p>
          <a:r>
            <a:rPr lang="sv-SE" dirty="0" smtClean="0"/>
            <a:t>Verksamhet Attraktiv</a:t>
          </a:r>
          <a:endParaRPr lang="sv-SE" dirty="0"/>
        </a:p>
      </dgm:t>
    </dgm:pt>
    <dgm:pt modelId="{2C9729F6-CFD1-4495-88EB-D9960019D1CE}" type="parTrans" cxnId="{B0A85C26-8CFF-4C74-81CD-615D710E78DA}">
      <dgm:prSet/>
      <dgm:spPr/>
      <dgm:t>
        <a:bodyPr/>
        <a:lstStyle/>
        <a:p>
          <a:endParaRPr lang="sv-SE"/>
        </a:p>
      </dgm:t>
    </dgm:pt>
    <dgm:pt modelId="{38C2677F-5854-4D18-9DA3-6DA74F190FBC}" type="sibTrans" cxnId="{B0A85C26-8CFF-4C74-81CD-615D710E78DA}">
      <dgm:prSet/>
      <dgm:spPr/>
      <dgm:t>
        <a:bodyPr/>
        <a:lstStyle/>
        <a:p>
          <a:endParaRPr lang="sv-SE"/>
        </a:p>
      </dgm:t>
    </dgm:pt>
    <dgm:pt modelId="{0F92EC13-BF3F-45A1-BA71-B072FD00C19A}">
      <dgm:prSet phldrT="[Text]"/>
      <dgm:spPr/>
      <dgm:t>
        <a:bodyPr/>
        <a:lstStyle/>
        <a:p>
          <a:r>
            <a:rPr lang="sv-SE" dirty="0" smtClean="0">
              <a:solidFill>
                <a:schemeClr val="bg1">
                  <a:lumMod val="50000"/>
                </a:schemeClr>
              </a:solidFill>
            </a:rPr>
            <a:t>Verksamhet Växande</a:t>
          </a:r>
          <a:endParaRPr lang="sv-SE" dirty="0">
            <a:solidFill>
              <a:schemeClr val="bg1">
                <a:lumMod val="50000"/>
              </a:schemeClr>
            </a:solidFill>
          </a:endParaRPr>
        </a:p>
      </dgm:t>
    </dgm:pt>
    <dgm:pt modelId="{BC3AF361-8141-4FFA-ABAE-E748A61C98FA}" type="parTrans" cxnId="{F481E83A-70E0-4F43-B38D-6CB516591F56}">
      <dgm:prSet/>
      <dgm:spPr/>
      <dgm:t>
        <a:bodyPr/>
        <a:lstStyle/>
        <a:p>
          <a:endParaRPr lang="sv-SE"/>
        </a:p>
      </dgm:t>
    </dgm:pt>
    <dgm:pt modelId="{EA97744A-095E-4D58-971F-30ED482B92C5}" type="sibTrans" cxnId="{F481E83A-70E0-4F43-B38D-6CB516591F56}">
      <dgm:prSet/>
      <dgm:spPr/>
      <dgm:t>
        <a:bodyPr/>
        <a:lstStyle/>
        <a:p>
          <a:endParaRPr lang="sv-SE"/>
        </a:p>
      </dgm:t>
    </dgm:pt>
    <dgm:pt modelId="{EAC953CA-B3C6-433B-B7F7-64553747B9C5}" type="pres">
      <dgm:prSet presAssocID="{6804C2DD-C7E7-4D8B-BC31-2702D25D8A34}" presName="compositeShape" presStyleCnt="0">
        <dgm:presLayoutVars>
          <dgm:chMax val="7"/>
          <dgm:dir/>
          <dgm:resizeHandles val="exact"/>
        </dgm:presLayoutVars>
      </dgm:prSet>
      <dgm:spPr/>
    </dgm:pt>
    <dgm:pt modelId="{42A048FC-18F3-434C-9B67-21BCDF0CAF88}" type="pres">
      <dgm:prSet presAssocID="{423EEAB4-F14A-47FB-B99F-ACF48BCE5099}" presName="circ1" presStyleLbl="vennNode1" presStyleIdx="0" presStyleCnt="3"/>
      <dgm:spPr/>
      <dgm:t>
        <a:bodyPr/>
        <a:lstStyle/>
        <a:p>
          <a:endParaRPr lang="sv-SE"/>
        </a:p>
      </dgm:t>
    </dgm:pt>
    <dgm:pt modelId="{AE42A700-E4B4-4A15-B605-7F69B4987A21}" type="pres">
      <dgm:prSet presAssocID="{423EEAB4-F14A-47FB-B99F-ACF48BCE5099}" presName="circ1Tx" presStyleLbl="revTx" presStyleIdx="0" presStyleCnt="0">
        <dgm:presLayoutVars>
          <dgm:chMax val="0"/>
          <dgm:chPref val="0"/>
          <dgm:bulletEnabled val="1"/>
        </dgm:presLayoutVars>
      </dgm:prSet>
      <dgm:spPr/>
      <dgm:t>
        <a:bodyPr/>
        <a:lstStyle/>
        <a:p>
          <a:endParaRPr lang="sv-SE"/>
        </a:p>
      </dgm:t>
    </dgm:pt>
    <dgm:pt modelId="{5D4E84E5-9EB8-4BB6-84B1-75ED538DD8AE}" type="pres">
      <dgm:prSet presAssocID="{F3A5367E-BEFD-47D5-BD6F-93A530748897}" presName="circ2" presStyleLbl="vennNode1" presStyleIdx="1" presStyleCnt="3"/>
      <dgm:spPr/>
      <dgm:t>
        <a:bodyPr/>
        <a:lstStyle/>
        <a:p>
          <a:endParaRPr lang="sv-SE"/>
        </a:p>
      </dgm:t>
    </dgm:pt>
    <dgm:pt modelId="{1AA5ACE4-22DB-4956-85E8-955BDA5FC08E}" type="pres">
      <dgm:prSet presAssocID="{F3A5367E-BEFD-47D5-BD6F-93A530748897}" presName="circ2Tx" presStyleLbl="revTx" presStyleIdx="0" presStyleCnt="0">
        <dgm:presLayoutVars>
          <dgm:chMax val="0"/>
          <dgm:chPref val="0"/>
          <dgm:bulletEnabled val="1"/>
        </dgm:presLayoutVars>
      </dgm:prSet>
      <dgm:spPr/>
      <dgm:t>
        <a:bodyPr/>
        <a:lstStyle/>
        <a:p>
          <a:endParaRPr lang="sv-SE"/>
        </a:p>
      </dgm:t>
    </dgm:pt>
    <dgm:pt modelId="{4D237F7B-D356-46B2-9C37-C79625065278}" type="pres">
      <dgm:prSet presAssocID="{0F92EC13-BF3F-45A1-BA71-B072FD00C19A}" presName="circ3" presStyleLbl="vennNode1" presStyleIdx="2" presStyleCnt="3"/>
      <dgm:spPr/>
      <dgm:t>
        <a:bodyPr/>
        <a:lstStyle/>
        <a:p>
          <a:endParaRPr lang="sv-SE"/>
        </a:p>
      </dgm:t>
    </dgm:pt>
    <dgm:pt modelId="{EC1D7850-E722-44C9-BFC7-A276C6A62A24}" type="pres">
      <dgm:prSet presAssocID="{0F92EC13-BF3F-45A1-BA71-B072FD00C19A}" presName="circ3Tx" presStyleLbl="revTx" presStyleIdx="0" presStyleCnt="0">
        <dgm:presLayoutVars>
          <dgm:chMax val="0"/>
          <dgm:chPref val="0"/>
          <dgm:bulletEnabled val="1"/>
        </dgm:presLayoutVars>
      </dgm:prSet>
      <dgm:spPr/>
      <dgm:t>
        <a:bodyPr/>
        <a:lstStyle/>
        <a:p>
          <a:endParaRPr lang="sv-SE"/>
        </a:p>
      </dgm:t>
    </dgm:pt>
  </dgm:ptLst>
  <dgm:cxnLst>
    <dgm:cxn modelId="{1BE4A786-59EF-4DF5-B0B2-ED91EAAFEA64}" type="presOf" srcId="{423EEAB4-F14A-47FB-B99F-ACF48BCE5099}" destId="{42A048FC-18F3-434C-9B67-21BCDF0CAF88}" srcOrd="0" destOrd="0" presId="urn:microsoft.com/office/officeart/2005/8/layout/venn1"/>
    <dgm:cxn modelId="{079ABF63-0D61-4C4D-8E99-A565FCF0AA0C}" type="presOf" srcId="{0F92EC13-BF3F-45A1-BA71-B072FD00C19A}" destId="{EC1D7850-E722-44C9-BFC7-A276C6A62A24}" srcOrd="1" destOrd="0" presId="urn:microsoft.com/office/officeart/2005/8/layout/venn1"/>
    <dgm:cxn modelId="{C0C62A64-DA1C-4BFC-8916-C6BE2EEC8B26}" type="presOf" srcId="{F3A5367E-BEFD-47D5-BD6F-93A530748897}" destId="{1AA5ACE4-22DB-4956-85E8-955BDA5FC08E}" srcOrd="1" destOrd="0" presId="urn:microsoft.com/office/officeart/2005/8/layout/venn1"/>
    <dgm:cxn modelId="{F481E83A-70E0-4F43-B38D-6CB516591F56}" srcId="{6804C2DD-C7E7-4D8B-BC31-2702D25D8A34}" destId="{0F92EC13-BF3F-45A1-BA71-B072FD00C19A}" srcOrd="2" destOrd="0" parTransId="{BC3AF361-8141-4FFA-ABAE-E748A61C98FA}" sibTransId="{EA97744A-095E-4D58-971F-30ED482B92C5}"/>
    <dgm:cxn modelId="{B0A85C26-8CFF-4C74-81CD-615D710E78DA}" srcId="{6804C2DD-C7E7-4D8B-BC31-2702D25D8A34}" destId="{F3A5367E-BEFD-47D5-BD6F-93A530748897}" srcOrd="1" destOrd="0" parTransId="{2C9729F6-CFD1-4495-88EB-D9960019D1CE}" sibTransId="{38C2677F-5854-4D18-9DA3-6DA74F190FBC}"/>
    <dgm:cxn modelId="{937832F6-B720-4650-ACE8-B1E4F2F2AECD}" type="presOf" srcId="{423EEAB4-F14A-47FB-B99F-ACF48BCE5099}" destId="{AE42A700-E4B4-4A15-B605-7F69B4987A21}" srcOrd="1" destOrd="0" presId="urn:microsoft.com/office/officeart/2005/8/layout/venn1"/>
    <dgm:cxn modelId="{DFCB6304-1329-4F70-9748-E0CE965C922D}" srcId="{6804C2DD-C7E7-4D8B-BC31-2702D25D8A34}" destId="{423EEAB4-F14A-47FB-B99F-ACF48BCE5099}" srcOrd="0" destOrd="0" parTransId="{1D7533C1-610C-498C-9E4B-C6D926E3BE69}" sibTransId="{A5FD1324-2DD2-462C-9DDE-331420D9E0A6}"/>
    <dgm:cxn modelId="{EA807F1E-6BD4-46F4-992E-A56EA4C5DE2F}" type="presOf" srcId="{F3A5367E-BEFD-47D5-BD6F-93A530748897}" destId="{5D4E84E5-9EB8-4BB6-84B1-75ED538DD8AE}" srcOrd="0" destOrd="0" presId="urn:microsoft.com/office/officeart/2005/8/layout/venn1"/>
    <dgm:cxn modelId="{56E094CB-68B0-4BF4-ADD9-E56F8ED8D146}" type="presOf" srcId="{0F92EC13-BF3F-45A1-BA71-B072FD00C19A}" destId="{4D237F7B-D356-46B2-9C37-C79625065278}" srcOrd="0" destOrd="0" presId="urn:microsoft.com/office/officeart/2005/8/layout/venn1"/>
    <dgm:cxn modelId="{D9AACFF5-364E-4790-99C8-3D2A90725759}" type="presOf" srcId="{6804C2DD-C7E7-4D8B-BC31-2702D25D8A34}" destId="{EAC953CA-B3C6-433B-B7F7-64553747B9C5}" srcOrd="0" destOrd="0" presId="urn:microsoft.com/office/officeart/2005/8/layout/venn1"/>
    <dgm:cxn modelId="{7A78CA4C-DBE7-4E04-8C72-8C2ABA54DFFE}" type="presParOf" srcId="{EAC953CA-B3C6-433B-B7F7-64553747B9C5}" destId="{42A048FC-18F3-434C-9B67-21BCDF0CAF88}" srcOrd="0" destOrd="0" presId="urn:microsoft.com/office/officeart/2005/8/layout/venn1"/>
    <dgm:cxn modelId="{3AF85AF7-93AB-4FFF-8E22-60D7E0C664A2}" type="presParOf" srcId="{EAC953CA-B3C6-433B-B7F7-64553747B9C5}" destId="{AE42A700-E4B4-4A15-B605-7F69B4987A21}" srcOrd="1" destOrd="0" presId="urn:microsoft.com/office/officeart/2005/8/layout/venn1"/>
    <dgm:cxn modelId="{5815DFD8-C6B8-4AD2-9181-849858D68CD2}" type="presParOf" srcId="{EAC953CA-B3C6-433B-B7F7-64553747B9C5}" destId="{5D4E84E5-9EB8-4BB6-84B1-75ED538DD8AE}" srcOrd="2" destOrd="0" presId="urn:microsoft.com/office/officeart/2005/8/layout/venn1"/>
    <dgm:cxn modelId="{F84500EF-C271-4070-BE46-28F18320C48A}" type="presParOf" srcId="{EAC953CA-B3C6-433B-B7F7-64553747B9C5}" destId="{1AA5ACE4-22DB-4956-85E8-955BDA5FC08E}" srcOrd="3" destOrd="0" presId="urn:microsoft.com/office/officeart/2005/8/layout/venn1"/>
    <dgm:cxn modelId="{F1687593-46E8-494E-9B68-ABEBDF9BE60B}" type="presParOf" srcId="{EAC953CA-B3C6-433B-B7F7-64553747B9C5}" destId="{4D237F7B-D356-46B2-9C37-C79625065278}" srcOrd="4" destOrd="0" presId="urn:microsoft.com/office/officeart/2005/8/layout/venn1"/>
    <dgm:cxn modelId="{9AF69828-0ADF-41EE-AABD-D0506E6777D0}" type="presParOf" srcId="{EAC953CA-B3C6-433B-B7F7-64553747B9C5}" destId="{EC1D7850-E722-44C9-BFC7-A276C6A62A2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04C2DD-C7E7-4D8B-BC31-2702D25D8A34}" type="doc">
      <dgm:prSet loTypeId="urn:microsoft.com/office/officeart/2005/8/layout/venn1" loCatId="relationship" qsTypeId="urn:microsoft.com/office/officeart/2005/8/quickstyle/simple2" qsCatId="simple" csTypeId="urn:microsoft.com/office/officeart/2005/8/colors/accent1_2" csCatId="accent1" phldr="1"/>
      <dgm:spPr/>
    </dgm:pt>
    <dgm:pt modelId="{423EEAB4-F14A-47FB-B99F-ACF48BCE5099}">
      <dgm:prSet phldrT="[Text]"/>
      <dgm:spPr/>
      <dgm:t>
        <a:bodyPr/>
        <a:lstStyle/>
        <a:p>
          <a:r>
            <a:rPr lang="sv-SE" dirty="0" smtClean="0"/>
            <a:t>Sektor samhälle</a:t>
          </a:r>
          <a:endParaRPr lang="sv-SE" dirty="0"/>
        </a:p>
      </dgm:t>
    </dgm:pt>
    <dgm:pt modelId="{1D7533C1-610C-498C-9E4B-C6D926E3BE69}" type="parTrans" cxnId="{DFCB6304-1329-4F70-9748-E0CE965C922D}">
      <dgm:prSet/>
      <dgm:spPr/>
      <dgm:t>
        <a:bodyPr/>
        <a:lstStyle/>
        <a:p>
          <a:endParaRPr lang="sv-SE"/>
        </a:p>
      </dgm:t>
    </dgm:pt>
    <dgm:pt modelId="{A5FD1324-2DD2-462C-9DDE-331420D9E0A6}" type="sibTrans" cxnId="{DFCB6304-1329-4F70-9748-E0CE965C922D}">
      <dgm:prSet/>
      <dgm:spPr/>
      <dgm:t>
        <a:bodyPr/>
        <a:lstStyle/>
        <a:p>
          <a:endParaRPr lang="sv-SE"/>
        </a:p>
      </dgm:t>
    </dgm:pt>
    <dgm:pt modelId="{F3A5367E-BEFD-47D5-BD6F-93A530748897}">
      <dgm:prSet phldrT="[Text]"/>
      <dgm:spPr/>
      <dgm:t>
        <a:bodyPr/>
        <a:lstStyle/>
        <a:p>
          <a:r>
            <a:rPr lang="sv-SE" dirty="0" smtClean="0">
              <a:solidFill>
                <a:schemeClr val="bg1">
                  <a:lumMod val="50000"/>
                </a:schemeClr>
              </a:solidFill>
            </a:rPr>
            <a:t>Verksamhet Attraktiv</a:t>
          </a:r>
          <a:endParaRPr lang="sv-SE" dirty="0">
            <a:solidFill>
              <a:schemeClr val="bg1">
                <a:lumMod val="50000"/>
              </a:schemeClr>
            </a:solidFill>
          </a:endParaRPr>
        </a:p>
      </dgm:t>
    </dgm:pt>
    <dgm:pt modelId="{2C9729F6-CFD1-4495-88EB-D9960019D1CE}" type="parTrans" cxnId="{B0A85C26-8CFF-4C74-81CD-615D710E78DA}">
      <dgm:prSet/>
      <dgm:spPr/>
      <dgm:t>
        <a:bodyPr/>
        <a:lstStyle/>
        <a:p>
          <a:endParaRPr lang="sv-SE"/>
        </a:p>
      </dgm:t>
    </dgm:pt>
    <dgm:pt modelId="{38C2677F-5854-4D18-9DA3-6DA74F190FBC}" type="sibTrans" cxnId="{B0A85C26-8CFF-4C74-81CD-615D710E78DA}">
      <dgm:prSet/>
      <dgm:spPr/>
      <dgm:t>
        <a:bodyPr/>
        <a:lstStyle/>
        <a:p>
          <a:endParaRPr lang="sv-SE"/>
        </a:p>
      </dgm:t>
    </dgm:pt>
    <dgm:pt modelId="{0F92EC13-BF3F-45A1-BA71-B072FD00C19A}">
      <dgm:prSet phldrT="[Text]"/>
      <dgm:spPr/>
      <dgm:t>
        <a:bodyPr/>
        <a:lstStyle/>
        <a:p>
          <a:r>
            <a:rPr lang="sv-SE" dirty="0" smtClean="0">
              <a:solidFill>
                <a:schemeClr val="bg1">
                  <a:lumMod val="50000"/>
                </a:schemeClr>
              </a:solidFill>
            </a:rPr>
            <a:t>Verksamhet Växande</a:t>
          </a:r>
          <a:endParaRPr lang="sv-SE" dirty="0">
            <a:solidFill>
              <a:schemeClr val="bg1">
                <a:lumMod val="50000"/>
              </a:schemeClr>
            </a:solidFill>
          </a:endParaRPr>
        </a:p>
      </dgm:t>
    </dgm:pt>
    <dgm:pt modelId="{BC3AF361-8141-4FFA-ABAE-E748A61C98FA}" type="parTrans" cxnId="{F481E83A-70E0-4F43-B38D-6CB516591F56}">
      <dgm:prSet/>
      <dgm:spPr/>
      <dgm:t>
        <a:bodyPr/>
        <a:lstStyle/>
        <a:p>
          <a:endParaRPr lang="sv-SE"/>
        </a:p>
      </dgm:t>
    </dgm:pt>
    <dgm:pt modelId="{EA97744A-095E-4D58-971F-30ED482B92C5}" type="sibTrans" cxnId="{F481E83A-70E0-4F43-B38D-6CB516591F56}">
      <dgm:prSet/>
      <dgm:spPr/>
      <dgm:t>
        <a:bodyPr/>
        <a:lstStyle/>
        <a:p>
          <a:endParaRPr lang="sv-SE"/>
        </a:p>
      </dgm:t>
    </dgm:pt>
    <dgm:pt modelId="{EAC953CA-B3C6-433B-B7F7-64553747B9C5}" type="pres">
      <dgm:prSet presAssocID="{6804C2DD-C7E7-4D8B-BC31-2702D25D8A34}" presName="compositeShape" presStyleCnt="0">
        <dgm:presLayoutVars>
          <dgm:chMax val="7"/>
          <dgm:dir/>
          <dgm:resizeHandles val="exact"/>
        </dgm:presLayoutVars>
      </dgm:prSet>
      <dgm:spPr/>
    </dgm:pt>
    <dgm:pt modelId="{42A048FC-18F3-434C-9B67-21BCDF0CAF88}" type="pres">
      <dgm:prSet presAssocID="{423EEAB4-F14A-47FB-B99F-ACF48BCE5099}" presName="circ1" presStyleLbl="vennNode1" presStyleIdx="0" presStyleCnt="3"/>
      <dgm:spPr/>
      <dgm:t>
        <a:bodyPr/>
        <a:lstStyle/>
        <a:p>
          <a:endParaRPr lang="sv-SE"/>
        </a:p>
      </dgm:t>
    </dgm:pt>
    <dgm:pt modelId="{AE42A700-E4B4-4A15-B605-7F69B4987A21}" type="pres">
      <dgm:prSet presAssocID="{423EEAB4-F14A-47FB-B99F-ACF48BCE5099}" presName="circ1Tx" presStyleLbl="revTx" presStyleIdx="0" presStyleCnt="0">
        <dgm:presLayoutVars>
          <dgm:chMax val="0"/>
          <dgm:chPref val="0"/>
          <dgm:bulletEnabled val="1"/>
        </dgm:presLayoutVars>
      </dgm:prSet>
      <dgm:spPr/>
      <dgm:t>
        <a:bodyPr/>
        <a:lstStyle/>
        <a:p>
          <a:endParaRPr lang="sv-SE"/>
        </a:p>
      </dgm:t>
    </dgm:pt>
    <dgm:pt modelId="{5D4E84E5-9EB8-4BB6-84B1-75ED538DD8AE}" type="pres">
      <dgm:prSet presAssocID="{F3A5367E-BEFD-47D5-BD6F-93A530748897}" presName="circ2" presStyleLbl="vennNode1" presStyleIdx="1" presStyleCnt="3"/>
      <dgm:spPr/>
      <dgm:t>
        <a:bodyPr/>
        <a:lstStyle/>
        <a:p>
          <a:endParaRPr lang="sv-SE"/>
        </a:p>
      </dgm:t>
    </dgm:pt>
    <dgm:pt modelId="{1AA5ACE4-22DB-4956-85E8-955BDA5FC08E}" type="pres">
      <dgm:prSet presAssocID="{F3A5367E-BEFD-47D5-BD6F-93A530748897}" presName="circ2Tx" presStyleLbl="revTx" presStyleIdx="0" presStyleCnt="0">
        <dgm:presLayoutVars>
          <dgm:chMax val="0"/>
          <dgm:chPref val="0"/>
          <dgm:bulletEnabled val="1"/>
        </dgm:presLayoutVars>
      </dgm:prSet>
      <dgm:spPr/>
      <dgm:t>
        <a:bodyPr/>
        <a:lstStyle/>
        <a:p>
          <a:endParaRPr lang="sv-SE"/>
        </a:p>
      </dgm:t>
    </dgm:pt>
    <dgm:pt modelId="{4D237F7B-D356-46B2-9C37-C79625065278}" type="pres">
      <dgm:prSet presAssocID="{0F92EC13-BF3F-45A1-BA71-B072FD00C19A}" presName="circ3" presStyleLbl="vennNode1" presStyleIdx="2" presStyleCnt="3"/>
      <dgm:spPr/>
      <dgm:t>
        <a:bodyPr/>
        <a:lstStyle/>
        <a:p>
          <a:endParaRPr lang="sv-SE"/>
        </a:p>
      </dgm:t>
    </dgm:pt>
    <dgm:pt modelId="{EC1D7850-E722-44C9-BFC7-A276C6A62A24}" type="pres">
      <dgm:prSet presAssocID="{0F92EC13-BF3F-45A1-BA71-B072FD00C19A}" presName="circ3Tx" presStyleLbl="revTx" presStyleIdx="0" presStyleCnt="0">
        <dgm:presLayoutVars>
          <dgm:chMax val="0"/>
          <dgm:chPref val="0"/>
          <dgm:bulletEnabled val="1"/>
        </dgm:presLayoutVars>
      </dgm:prSet>
      <dgm:spPr/>
      <dgm:t>
        <a:bodyPr/>
        <a:lstStyle/>
        <a:p>
          <a:endParaRPr lang="sv-SE"/>
        </a:p>
      </dgm:t>
    </dgm:pt>
  </dgm:ptLst>
  <dgm:cxnLst>
    <dgm:cxn modelId="{1BE4A786-59EF-4DF5-B0B2-ED91EAAFEA64}" type="presOf" srcId="{423EEAB4-F14A-47FB-B99F-ACF48BCE5099}" destId="{42A048FC-18F3-434C-9B67-21BCDF0CAF88}" srcOrd="0" destOrd="0" presId="urn:microsoft.com/office/officeart/2005/8/layout/venn1"/>
    <dgm:cxn modelId="{079ABF63-0D61-4C4D-8E99-A565FCF0AA0C}" type="presOf" srcId="{0F92EC13-BF3F-45A1-BA71-B072FD00C19A}" destId="{EC1D7850-E722-44C9-BFC7-A276C6A62A24}" srcOrd="1" destOrd="0" presId="urn:microsoft.com/office/officeart/2005/8/layout/venn1"/>
    <dgm:cxn modelId="{C0C62A64-DA1C-4BFC-8916-C6BE2EEC8B26}" type="presOf" srcId="{F3A5367E-BEFD-47D5-BD6F-93A530748897}" destId="{1AA5ACE4-22DB-4956-85E8-955BDA5FC08E}" srcOrd="1" destOrd="0" presId="urn:microsoft.com/office/officeart/2005/8/layout/venn1"/>
    <dgm:cxn modelId="{F481E83A-70E0-4F43-B38D-6CB516591F56}" srcId="{6804C2DD-C7E7-4D8B-BC31-2702D25D8A34}" destId="{0F92EC13-BF3F-45A1-BA71-B072FD00C19A}" srcOrd="2" destOrd="0" parTransId="{BC3AF361-8141-4FFA-ABAE-E748A61C98FA}" sibTransId="{EA97744A-095E-4D58-971F-30ED482B92C5}"/>
    <dgm:cxn modelId="{B0A85C26-8CFF-4C74-81CD-615D710E78DA}" srcId="{6804C2DD-C7E7-4D8B-BC31-2702D25D8A34}" destId="{F3A5367E-BEFD-47D5-BD6F-93A530748897}" srcOrd="1" destOrd="0" parTransId="{2C9729F6-CFD1-4495-88EB-D9960019D1CE}" sibTransId="{38C2677F-5854-4D18-9DA3-6DA74F190FBC}"/>
    <dgm:cxn modelId="{937832F6-B720-4650-ACE8-B1E4F2F2AECD}" type="presOf" srcId="{423EEAB4-F14A-47FB-B99F-ACF48BCE5099}" destId="{AE42A700-E4B4-4A15-B605-7F69B4987A21}" srcOrd="1" destOrd="0" presId="urn:microsoft.com/office/officeart/2005/8/layout/venn1"/>
    <dgm:cxn modelId="{DFCB6304-1329-4F70-9748-E0CE965C922D}" srcId="{6804C2DD-C7E7-4D8B-BC31-2702D25D8A34}" destId="{423EEAB4-F14A-47FB-B99F-ACF48BCE5099}" srcOrd="0" destOrd="0" parTransId="{1D7533C1-610C-498C-9E4B-C6D926E3BE69}" sibTransId="{A5FD1324-2DD2-462C-9DDE-331420D9E0A6}"/>
    <dgm:cxn modelId="{EA807F1E-6BD4-46F4-992E-A56EA4C5DE2F}" type="presOf" srcId="{F3A5367E-BEFD-47D5-BD6F-93A530748897}" destId="{5D4E84E5-9EB8-4BB6-84B1-75ED538DD8AE}" srcOrd="0" destOrd="0" presId="urn:microsoft.com/office/officeart/2005/8/layout/venn1"/>
    <dgm:cxn modelId="{56E094CB-68B0-4BF4-ADD9-E56F8ED8D146}" type="presOf" srcId="{0F92EC13-BF3F-45A1-BA71-B072FD00C19A}" destId="{4D237F7B-D356-46B2-9C37-C79625065278}" srcOrd="0" destOrd="0" presId="urn:microsoft.com/office/officeart/2005/8/layout/venn1"/>
    <dgm:cxn modelId="{D9AACFF5-364E-4790-99C8-3D2A90725759}" type="presOf" srcId="{6804C2DD-C7E7-4D8B-BC31-2702D25D8A34}" destId="{EAC953CA-B3C6-433B-B7F7-64553747B9C5}" srcOrd="0" destOrd="0" presId="urn:microsoft.com/office/officeart/2005/8/layout/venn1"/>
    <dgm:cxn modelId="{7A78CA4C-DBE7-4E04-8C72-8C2ABA54DFFE}" type="presParOf" srcId="{EAC953CA-B3C6-433B-B7F7-64553747B9C5}" destId="{42A048FC-18F3-434C-9B67-21BCDF0CAF88}" srcOrd="0" destOrd="0" presId="urn:microsoft.com/office/officeart/2005/8/layout/venn1"/>
    <dgm:cxn modelId="{3AF85AF7-93AB-4FFF-8E22-60D7E0C664A2}" type="presParOf" srcId="{EAC953CA-B3C6-433B-B7F7-64553747B9C5}" destId="{AE42A700-E4B4-4A15-B605-7F69B4987A21}" srcOrd="1" destOrd="0" presId="urn:microsoft.com/office/officeart/2005/8/layout/venn1"/>
    <dgm:cxn modelId="{5815DFD8-C6B8-4AD2-9181-849858D68CD2}" type="presParOf" srcId="{EAC953CA-B3C6-433B-B7F7-64553747B9C5}" destId="{5D4E84E5-9EB8-4BB6-84B1-75ED538DD8AE}" srcOrd="2" destOrd="0" presId="urn:microsoft.com/office/officeart/2005/8/layout/venn1"/>
    <dgm:cxn modelId="{F84500EF-C271-4070-BE46-28F18320C48A}" type="presParOf" srcId="{EAC953CA-B3C6-433B-B7F7-64553747B9C5}" destId="{1AA5ACE4-22DB-4956-85E8-955BDA5FC08E}" srcOrd="3" destOrd="0" presId="urn:microsoft.com/office/officeart/2005/8/layout/venn1"/>
    <dgm:cxn modelId="{F1687593-46E8-494E-9B68-ABEBDF9BE60B}" type="presParOf" srcId="{EAC953CA-B3C6-433B-B7F7-64553747B9C5}" destId="{4D237F7B-D356-46B2-9C37-C79625065278}" srcOrd="4" destOrd="0" presId="urn:microsoft.com/office/officeart/2005/8/layout/venn1"/>
    <dgm:cxn modelId="{9AF69828-0ADF-41EE-AABD-D0506E6777D0}" type="presParOf" srcId="{EAC953CA-B3C6-433B-B7F7-64553747B9C5}" destId="{EC1D7850-E722-44C9-BFC7-A276C6A62A2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48FC-18F3-434C-9B67-21BCDF0CAF88}">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sv-SE" sz="2100" kern="1200" dirty="0" smtClean="0"/>
            <a:t>Sektor samhälle</a:t>
          </a:r>
          <a:endParaRPr lang="sv-SE" sz="2100" kern="1200" dirty="0"/>
        </a:p>
      </dsp:txBody>
      <dsp:txXfrm>
        <a:off x="2153920" y="477519"/>
        <a:ext cx="1788160" cy="1097280"/>
      </dsp:txXfrm>
    </dsp:sp>
    <dsp:sp modelId="{5D4E84E5-9EB8-4BB6-84B1-75ED538DD8AE}">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sv-SE" sz="2100" kern="1200" dirty="0" smtClean="0"/>
            <a:t>Verksamhet Attraktiv</a:t>
          </a:r>
          <a:endParaRPr lang="sv-SE" sz="2100" kern="1200" dirty="0"/>
        </a:p>
      </dsp:txBody>
      <dsp:txXfrm>
        <a:off x="3454400" y="2204720"/>
        <a:ext cx="1463040" cy="1341120"/>
      </dsp:txXfrm>
    </dsp:sp>
    <dsp:sp modelId="{4D237F7B-D356-46B2-9C37-C79625065278}">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sv-SE" sz="2100" kern="1200" dirty="0" smtClean="0"/>
            <a:t>Verksamhet Växande</a:t>
          </a:r>
          <a:endParaRPr lang="sv-SE" sz="2100" kern="1200" dirty="0"/>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48FC-18F3-434C-9B67-21BCDF0CAF88}">
      <dsp:nvSpPr>
        <dsp:cNvPr id="0" name=""/>
        <dsp:cNvSpPr/>
      </dsp:nvSpPr>
      <dsp:spPr>
        <a:xfrm>
          <a:off x="565318" y="30518"/>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solidFill>
                <a:schemeClr val="bg1">
                  <a:lumMod val="50000"/>
                </a:schemeClr>
              </a:solidFill>
            </a:rPr>
            <a:t>Sektor samhälle</a:t>
          </a:r>
          <a:endParaRPr lang="sv-SE" sz="1300" kern="1200" dirty="0">
            <a:solidFill>
              <a:schemeClr val="bg1">
                <a:lumMod val="50000"/>
              </a:schemeClr>
            </a:solidFill>
          </a:endParaRPr>
        </a:p>
      </dsp:txBody>
      <dsp:txXfrm>
        <a:off x="760635" y="286871"/>
        <a:ext cx="1074241" cy="659193"/>
      </dsp:txXfrm>
    </dsp:sp>
    <dsp:sp modelId="{5D4E84E5-9EB8-4BB6-84B1-75ED538DD8AE}">
      <dsp:nvSpPr>
        <dsp:cNvPr id="0" name=""/>
        <dsp:cNvSpPr/>
      </dsp:nvSpPr>
      <dsp:spPr>
        <a:xfrm>
          <a:off x="1093894" y="946065"/>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solidFill>
                <a:schemeClr val="bg1">
                  <a:lumMod val="50000"/>
                </a:schemeClr>
              </a:solidFill>
            </a:rPr>
            <a:t>Verksamhet Attraktiv</a:t>
          </a:r>
          <a:endParaRPr lang="sv-SE" sz="1300" kern="1200" dirty="0">
            <a:solidFill>
              <a:schemeClr val="bg1">
                <a:lumMod val="50000"/>
              </a:schemeClr>
            </a:solidFill>
          </a:endParaRPr>
        </a:p>
      </dsp:txBody>
      <dsp:txXfrm>
        <a:off x="1541902" y="1324491"/>
        <a:ext cx="878925" cy="805681"/>
      </dsp:txXfrm>
    </dsp:sp>
    <dsp:sp modelId="{4D237F7B-D356-46B2-9C37-C79625065278}">
      <dsp:nvSpPr>
        <dsp:cNvPr id="0" name=""/>
        <dsp:cNvSpPr/>
      </dsp:nvSpPr>
      <dsp:spPr>
        <a:xfrm>
          <a:off x="36742" y="946065"/>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t>Verksamhet Växande</a:t>
          </a:r>
          <a:endParaRPr lang="sv-SE" sz="1300" kern="1200" dirty="0"/>
        </a:p>
      </dsp:txBody>
      <dsp:txXfrm>
        <a:off x="174685" y="1324491"/>
        <a:ext cx="878925" cy="805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48FC-18F3-434C-9B67-21BCDF0CAF88}">
      <dsp:nvSpPr>
        <dsp:cNvPr id="0" name=""/>
        <dsp:cNvSpPr/>
      </dsp:nvSpPr>
      <dsp:spPr>
        <a:xfrm>
          <a:off x="565318" y="30518"/>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solidFill>
                <a:schemeClr val="bg1">
                  <a:lumMod val="50000"/>
                </a:schemeClr>
              </a:solidFill>
            </a:rPr>
            <a:t>Sektor samhälle</a:t>
          </a:r>
          <a:endParaRPr lang="sv-SE" sz="1300" kern="1200" dirty="0">
            <a:solidFill>
              <a:schemeClr val="bg1">
                <a:lumMod val="50000"/>
              </a:schemeClr>
            </a:solidFill>
          </a:endParaRPr>
        </a:p>
      </dsp:txBody>
      <dsp:txXfrm>
        <a:off x="760635" y="286871"/>
        <a:ext cx="1074241" cy="659193"/>
      </dsp:txXfrm>
    </dsp:sp>
    <dsp:sp modelId="{5D4E84E5-9EB8-4BB6-84B1-75ED538DD8AE}">
      <dsp:nvSpPr>
        <dsp:cNvPr id="0" name=""/>
        <dsp:cNvSpPr/>
      </dsp:nvSpPr>
      <dsp:spPr>
        <a:xfrm>
          <a:off x="1093894" y="946065"/>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t>Verksamhet Attraktiv</a:t>
          </a:r>
          <a:endParaRPr lang="sv-SE" sz="1300" kern="1200" dirty="0"/>
        </a:p>
      </dsp:txBody>
      <dsp:txXfrm>
        <a:off x="1541902" y="1324491"/>
        <a:ext cx="878925" cy="805681"/>
      </dsp:txXfrm>
    </dsp:sp>
    <dsp:sp modelId="{4D237F7B-D356-46B2-9C37-C79625065278}">
      <dsp:nvSpPr>
        <dsp:cNvPr id="0" name=""/>
        <dsp:cNvSpPr/>
      </dsp:nvSpPr>
      <dsp:spPr>
        <a:xfrm>
          <a:off x="36742" y="946065"/>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solidFill>
                <a:schemeClr val="bg1">
                  <a:lumMod val="50000"/>
                </a:schemeClr>
              </a:solidFill>
            </a:rPr>
            <a:t>Verksamhet Växande</a:t>
          </a:r>
          <a:endParaRPr lang="sv-SE" sz="1300" kern="1200" dirty="0">
            <a:solidFill>
              <a:schemeClr val="bg1">
                <a:lumMod val="50000"/>
              </a:schemeClr>
            </a:solidFill>
          </a:endParaRPr>
        </a:p>
      </dsp:txBody>
      <dsp:txXfrm>
        <a:off x="174685" y="1324491"/>
        <a:ext cx="878925" cy="805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48FC-18F3-434C-9B67-21BCDF0CAF88}">
      <dsp:nvSpPr>
        <dsp:cNvPr id="0" name=""/>
        <dsp:cNvSpPr/>
      </dsp:nvSpPr>
      <dsp:spPr>
        <a:xfrm>
          <a:off x="565318" y="30518"/>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t>Sektor samhälle</a:t>
          </a:r>
          <a:endParaRPr lang="sv-SE" sz="1300" kern="1200" dirty="0"/>
        </a:p>
      </dsp:txBody>
      <dsp:txXfrm>
        <a:off x="760635" y="286871"/>
        <a:ext cx="1074241" cy="659193"/>
      </dsp:txXfrm>
    </dsp:sp>
    <dsp:sp modelId="{5D4E84E5-9EB8-4BB6-84B1-75ED538DD8AE}">
      <dsp:nvSpPr>
        <dsp:cNvPr id="0" name=""/>
        <dsp:cNvSpPr/>
      </dsp:nvSpPr>
      <dsp:spPr>
        <a:xfrm>
          <a:off x="1093894" y="946065"/>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solidFill>
                <a:schemeClr val="bg1">
                  <a:lumMod val="50000"/>
                </a:schemeClr>
              </a:solidFill>
            </a:rPr>
            <a:t>Verksamhet Attraktiv</a:t>
          </a:r>
          <a:endParaRPr lang="sv-SE" sz="1300" kern="1200" dirty="0">
            <a:solidFill>
              <a:schemeClr val="bg1">
                <a:lumMod val="50000"/>
              </a:schemeClr>
            </a:solidFill>
          </a:endParaRPr>
        </a:p>
      </dsp:txBody>
      <dsp:txXfrm>
        <a:off x="1541902" y="1324491"/>
        <a:ext cx="878925" cy="805681"/>
      </dsp:txXfrm>
    </dsp:sp>
    <dsp:sp modelId="{4D237F7B-D356-46B2-9C37-C79625065278}">
      <dsp:nvSpPr>
        <dsp:cNvPr id="0" name=""/>
        <dsp:cNvSpPr/>
      </dsp:nvSpPr>
      <dsp:spPr>
        <a:xfrm>
          <a:off x="36742" y="946065"/>
          <a:ext cx="1464875" cy="146487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sv-SE" sz="1300" kern="1200" dirty="0" smtClean="0">
              <a:solidFill>
                <a:schemeClr val="bg1">
                  <a:lumMod val="50000"/>
                </a:schemeClr>
              </a:solidFill>
            </a:rPr>
            <a:t>Verksamhet Växande</a:t>
          </a:r>
          <a:endParaRPr lang="sv-SE" sz="1300" kern="1200" dirty="0">
            <a:solidFill>
              <a:schemeClr val="bg1">
                <a:lumMod val="50000"/>
              </a:schemeClr>
            </a:solidFill>
          </a:endParaRPr>
        </a:p>
      </dsp:txBody>
      <dsp:txXfrm>
        <a:off x="174685" y="1324491"/>
        <a:ext cx="878925" cy="8056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5A2726C-FCD1-436F-BA70-7D1D3DE2FEBA}" type="datetimeFigureOut">
              <a:rPr lang="sv-SE" smtClean="0"/>
              <a:t>2020-11-03</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61F54DE-55A4-411C-A702-B339086EF718}" type="slidenum">
              <a:rPr lang="sv-SE" smtClean="0"/>
              <a:t>‹#›</a:t>
            </a:fld>
            <a:endParaRPr lang="sv-SE"/>
          </a:p>
        </p:txBody>
      </p:sp>
    </p:spTree>
    <p:extLst>
      <p:ext uri="{BB962C8B-B14F-4D97-AF65-F5344CB8AC3E}">
        <p14:creationId xmlns:p14="http://schemas.microsoft.com/office/powerpoint/2010/main" val="347079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E3E34F-DE91-4B1C-9B90-A4B36475E511}" type="datetimeFigureOut">
              <a:rPr lang="sv-SE" smtClean="0"/>
              <a:t>2020-11-03</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1FA1F9D-ACC5-45B9-BF8D-0B6FFD8A2300}" type="slidenum">
              <a:rPr lang="sv-SE" smtClean="0"/>
              <a:t>‹#›</a:t>
            </a:fld>
            <a:endParaRPr lang="sv-SE"/>
          </a:p>
        </p:txBody>
      </p:sp>
    </p:spTree>
    <p:extLst>
      <p:ext uri="{BB962C8B-B14F-4D97-AF65-F5344CB8AC3E}">
        <p14:creationId xmlns:p14="http://schemas.microsoft.com/office/powerpoint/2010/main" val="55605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Som ledare i en organisation</a:t>
            </a:r>
            <a:r>
              <a:rPr lang="sv-SE" baseline="0" dirty="0" smtClean="0"/>
              <a:t> där systematiskt förbättringsarbete är viktigt måste man dagligen påminna sig om att värdet av våra insatser skapas i mötet med kunden/den man är till för. </a:t>
            </a:r>
          </a:p>
          <a:p>
            <a:endParaRPr lang="sv-SE" baseline="0" dirty="0" smtClean="0"/>
          </a:p>
          <a:p>
            <a:r>
              <a:rPr lang="sv-SE" baseline="0" dirty="0" smtClean="0"/>
              <a:t>Därför kan man tänka sig att organisationsstrukturen kan liknas vid en upp-och-nervänd triangel där den horisontella sidan symboliserar gränssnittet där medarbetare och kund möts. </a:t>
            </a:r>
          </a:p>
          <a:p>
            <a:endParaRPr lang="sv-SE" baseline="0" dirty="0" smtClean="0"/>
          </a:p>
          <a:p>
            <a:r>
              <a:rPr lang="sv-SE" baseline="0" dirty="0" smtClean="0"/>
              <a:t>Under det gränssnittet finns ledning med det huvudsakliga syftet att stötta medarbetarens Förutsättningar, Förmåga och Attityd.</a:t>
            </a:r>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2</a:t>
            </a:fld>
            <a:endParaRPr lang="sv-SE"/>
          </a:p>
        </p:txBody>
      </p:sp>
    </p:spTree>
    <p:extLst>
      <p:ext uri="{BB962C8B-B14F-4D97-AF65-F5344CB8AC3E}">
        <p14:creationId xmlns:p14="http://schemas.microsoft.com/office/powerpoint/2010/main" val="317007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har vi idag ett återstående arbete att utföra – när det kommer till att resurs-sätta och ambitionsnivå-sätta dessa tematiska områden</a:t>
            </a:r>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11</a:t>
            </a:fld>
            <a:endParaRPr lang="sv-SE"/>
          </a:p>
        </p:txBody>
      </p:sp>
    </p:spTree>
    <p:extLst>
      <p:ext uri="{BB962C8B-B14F-4D97-AF65-F5344CB8AC3E}">
        <p14:creationId xmlns:p14="http://schemas.microsoft.com/office/powerpoint/2010/main" val="61658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Arbetet med Kommunens tillväxtstrategi bli viktig</a:t>
            </a:r>
            <a:r>
              <a:rPr lang="sv-SE" baseline="0" dirty="0" smtClean="0"/>
              <a:t> för samhällsutvecklingsarbetet. </a:t>
            </a:r>
          </a:p>
          <a:p>
            <a:endParaRPr lang="sv-SE" baseline="0" dirty="0" smtClean="0"/>
          </a:p>
          <a:p>
            <a:r>
              <a:rPr lang="sv-SE" baseline="0" dirty="0" smtClean="0"/>
              <a:t>Den kommer ge oss ledning i om, hur mycket, var och varför vi ska ha en viss samhällsutveckling i vår kommun. </a:t>
            </a:r>
          </a:p>
          <a:p>
            <a:endParaRPr lang="sv-SE" baseline="0" dirty="0" smtClean="0"/>
          </a:p>
          <a:p>
            <a:r>
              <a:rPr lang="sv-SE" baseline="0" dirty="0" smtClean="0"/>
              <a:t>Den syftar dessutom  -  och det är inte lika känt  - till att peka ut en ”framtidsbild av vad vi vill med kommunens utvecklingsarbete”. Detta har tydlig bäring på vårt attraktivitetsarbete och detta har en ambition att ersätta den vision kommunen har. </a:t>
            </a:r>
            <a:endParaRPr lang="sv-SE" dirty="0" smtClean="0"/>
          </a:p>
          <a:p>
            <a:endParaRPr lang="sv-SE" dirty="0" smtClean="0"/>
          </a:p>
          <a:p>
            <a:r>
              <a:rPr lang="sv-SE" dirty="0" smtClean="0"/>
              <a:t>Likt</a:t>
            </a:r>
            <a:r>
              <a:rPr lang="sv-SE" baseline="0" dirty="0" smtClean="0"/>
              <a:t> tidigare processer genomförs processen med tillägget till kommunens tillväxtstrategi mycket brett.</a:t>
            </a:r>
            <a:endParaRPr lang="sv-SE" dirty="0" smtClean="0"/>
          </a:p>
          <a:p>
            <a:endParaRPr lang="sv-SE" dirty="0" smtClean="0"/>
          </a:p>
          <a:p>
            <a:r>
              <a:rPr lang="sv-SE" dirty="0" smtClean="0"/>
              <a:t>Arbetet</a:t>
            </a:r>
            <a:r>
              <a:rPr lang="sv-SE" baseline="0" dirty="0" smtClean="0"/>
              <a:t> inom sektor samhälle kommer fokusera på intern och (framförallt) extern samverkan:</a:t>
            </a:r>
            <a:endParaRPr lang="sv-SE" dirty="0" smtClean="0"/>
          </a:p>
          <a:p>
            <a:endParaRPr lang="sv-SE" dirty="0" smtClean="0"/>
          </a:p>
          <a:p>
            <a:r>
              <a:rPr lang="sv-SE" dirty="0" smtClean="0"/>
              <a:t>Privat företag, ideella föreningar och privatpersoner</a:t>
            </a:r>
            <a:r>
              <a:rPr lang="sv-SE" baseline="0" dirty="0" smtClean="0"/>
              <a:t> vill bli involverade. I stor utsträckning – mycket större utsträckning än idag. Vi organiserar vårt arbete för att bättre kunna möta detta – där ledarnas och medarbetarnas planering och insatser ska marknadsföras som en del i själva arbetet. VI skapar bilden av Östhammars kommun medan vi jobbar  - hela tiden.</a:t>
            </a:r>
            <a:endParaRPr lang="sv-SE" dirty="0" smtClean="0"/>
          </a:p>
          <a:p>
            <a:endParaRPr lang="sv-SE" dirty="0" smtClean="0"/>
          </a:p>
          <a:p>
            <a:r>
              <a:rPr lang="sv-SE" dirty="0" smtClean="0"/>
              <a:t>När vi t.ex. handlar upp leverantörer för snöröjning eller stadsnät så vill vi få leverantörerna känna att</a:t>
            </a:r>
            <a:r>
              <a:rPr lang="sv-SE" baseline="0" dirty="0" smtClean="0"/>
              <a:t> tillsammans levererar välfärdstjänster till medborgare, fastighetsägare och företag i kommunen. Sektor Samhälle har ansvaret för dessa affärsrelationer.</a:t>
            </a:r>
            <a:br>
              <a:rPr lang="sv-SE" baseline="0" dirty="0" smtClean="0"/>
            </a:br>
            <a:endParaRPr lang="sv-SE" baseline="0" dirty="0" smtClean="0"/>
          </a:p>
          <a:p>
            <a:r>
              <a:rPr lang="sv-SE" baseline="0" dirty="0" smtClean="0"/>
              <a:t>Noterbart är att i några fall är ”underleverantören” personal från vårt verksamhetsstöd och i många fall anlitar vi ingen – utan vi utför jobbet själva </a:t>
            </a:r>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3</a:t>
            </a:fld>
            <a:endParaRPr lang="sv-SE"/>
          </a:p>
        </p:txBody>
      </p:sp>
    </p:spTree>
    <p:extLst>
      <p:ext uri="{BB962C8B-B14F-4D97-AF65-F5344CB8AC3E}">
        <p14:creationId xmlns:p14="http://schemas.microsoft.com/office/powerpoint/2010/main" val="16406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4</a:t>
            </a:fld>
            <a:endParaRPr lang="sv-SE"/>
          </a:p>
        </p:txBody>
      </p:sp>
    </p:spTree>
    <p:extLst>
      <p:ext uri="{BB962C8B-B14F-4D97-AF65-F5344CB8AC3E}">
        <p14:creationId xmlns:p14="http://schemas.microsoft.com/office/powerpoint/2010/main" val="332296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5</a:t>
            </a:fld>
            <a:endParaRPr lang="sv-SE"/>
          </a:p>
        </p:txBody>
      </p:sp>
    </p:spTree>
    <p:extLst>
      <p:ext uri="{BB962C8B-B14F-4D97-AF65-F5344CB8AC3E}">
        <p14:creationId xmlns:p14="http://schemas.microsoft.com/office/powerpoint/2010/main" val="371173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6</a:t>
            </a:fld>
            <a:endParaRPr lang="sv-SE"/>
          </a:p>
        </p:txBody>
      </p:sp>
    </p:spTree>
    <p:extLst>
      <p:ext uri="{BB962C8B-B14F-4D97-AF65-F5344CB8AC3E}">
        <p14:creationId xmlns:p14="http://schemas.microsoft.com/office/powerpoint/2010/main" val="68110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7</a:t>
            </a:fld>
            <a:endParaRPr lang="sv-SE"/>
          </a:p>
        </p:txBody>
      </p:sp>
    </p:spTree>
    <p:extLst>
      <p:ext uri="{BB962C8B-B14F-4D97-AF65-F5344CB8AC3E}">
        <p14:creationId xmlns:p14="http://schemas.microsoft.com/office/powerpoint/2010/main" val="20735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FA1F9D-ACC5-45B9-BF8D-0B6FFD8A2300}" type="slidenum">
              <a:rPr lang="sv-SE" smtClean="0"/>
              <a:t>8</a:t>
            </a:fld>
            <a:endParaRPr lang="sv-SE"/>
          </a:p>
        </p:txBody>
      </p:sp>
    </p:spTree>
    <p:extLst>
      <p:ext uri="{BB962C8B-B14F-4D97-AF65-F5344CB8AC3E}">
        <p14:creationId xmlns:p14="http://schemas.microsoft.com/office/powerpoint/2010/main" val="100376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700" b="0" u="none" dirty="0" smtClean="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A7F9B665-CE5E-4A0F-81D4-1559C019D8CC}" type="slidenum">
              <a:rPr lang="sv-SE" smtClean="0"/>
              <a:t>9</a:t>
            </a:fld>
            <a:endParaRPr lang="sv-SE"/>
          </a:p>
        </p:txBody>
      </p:sp>
    </p:spTree>
    <p:extLst>
      <p:ext uri="{BB962C8B-B14F-4D97-AF65-F5344CB8AC3E}">
        <p14:creationId xmlns:p14="http://schemas.microsoft.com/office/powerpoint/2010/main" val="229809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81FA1F9D-ACC5-45B9-BF8D-0B6FFD8A2300}" type="slidenum">
              <a:rPr lang="sv-SE" smtClean="0"/>
              <a:t>10</a:t>
            </a:fld>
            <a:endParaRPr lang="sv-SE"/>
          </a:p>
        </p:txBody>
      </p:sp>
    </p:spTree>
    <p:extLst>
      <p:ext uri="{BB962C8B-B14F-4D97-AF65-F5344CB8AC3E}">
        <p14:creationId xmlns:p14="http://schemas.microsoft.com/office/powerpoint/2010/main" val="701422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9"/>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23"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23" y="3631589"/>
            <a:ext cx="8693355" cy="1511913"/>
          </a:xfrm>
          <a:prstGeom prst="rect">
            <a:avLst/>
          </a:prstGeom>
        </p:spPr>
      </p:pic>
      <p:sp>
        <p:nvSpPr>
          <p:cNvPr id="2" name="Rektangel 1"/>
          <p:cNvSpPr/>
          <p:nvPr userDrawn="1"/>
        </p:nvSpPr>
        <p:spPr>
          <a:xfrm>
            <a:off x="0" y="4912237"/>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3" y="334276"/>
            <a:ext cx="184731" cy="369332"/>
          </a:xfrm>
          <a:prstGeom prst="rect">
            <a:avLst/>
          </a:prstGeom>
          <a:noFill/>
        </p:spPr>
        <p:txBody>
          <a:bodyPr wrap="none" rtlCol="0">
            <a:spAutoFit/>
          </a:bodyPr>
          <a:lstStyle/>
          <a:p>
            <a:endParaRPr lang="sv-SE" dirty="0"/>
          </a:p>
        </p:txBody>
      </p:sp>
      <p:sp>
        <p:nvSpPr>
          <p:cNvPr id="8" name="textruta 7"/>
          <p:cNvSpPr txBox="1"/>
          <p:nvPr userDrawn="1"/>
        </p:nvSpPr>
        <p:spPr>
          <a:xfrm>
            <a:off x="2466693" y="334276"/>
            <a:ext cx="184731"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23"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6"/>
            <a:ext cx="9144000" cy="1210171"/>
          </a:xfrm>
          <a:prstGeom prst="rect">
            <a:avLst/>
          </a:prstGeom>
        </p:spPr>
      </p:pic>
      <p:sp>
        <p:nvSpPr>
          <p:cNvPr id="9" name="Platshållare för text 7"/>
          <p:cNvSpPr>
            <a:spLocks noGrp="1"/>
          </p:cNvSpPr>
          <p:nvPr>
            <p:ph type="body" sz="quarter" idx="14" hasCustomPrompt="1"/>
          </p:nvPr>
        </p:nvSpPr>
        <p:spPr>
          <a:xfrm>
            <a:off x="544905"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4"/>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13" y="1573163"/>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3" y="334276"/>
            <a:ext cx="184731" cy="369332"/>
          </a:xfrm>
          <a:prstGeom prst="rect">
            <a:avLst/>
          </a:prstGeom>
          <a:noFill/>
        </p:spPr>
        <p:txBody>
          <a:bodyPr wrap="none" rtlCol="0">
            <a:spAutoFit/>
          </a:bodyPr>
          <a:lstStyle/>
          <a:p>
            <a:endParaRPr lang="sv-SE" dirty="0"/>
          </a:p>
        </p:txBody>
      </p:sp>
      <p:sp>
        <p:nvSpPr>
          <p:cNvPr id="8" name="textruta 7"/>
          <p:cNvSpPr txBox="1"/>
          <p:nvPr userDrawn="1"/>
        </p:nvSpPr>
        <p:spPr>
          <a:xfrm>
            <a:off x="2466693" y="334276"/>
            <a:ext cx="184731"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23"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6"/>
            <a:ext cx="9144000" cy="1210171"/>
          </a:xfrm>
          <a:prstGeom prst="rect">
            <a:avLst/>
          </a:prstGeom>
        </p:spPr>
      </p:pic>
      <p:sp>
        <p:nvSpPr>
          <p:cNvPr id="9" name="Platshållare för text 7"/>
          <p:cNvSpPr>
            <a:spLocks noGrp="1"/>
          </p:cNvSpPr>
          <p:nvPr>
            <p:ph type="body" sz="quarter" idx="14" hasCustomPrompt="1"/>
          </p:nvPr>
        </p:nvSpPr>
        <p:spPr>
          <a:xfrm>
            <a:off x="544905"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4"/>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12"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6"/>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23" y="3631589"/>
            <a:ext cx="8693355" cy="1511913"/>
          </a:xfrm>
          <a:prstGeom prst="rect">
            <a:avLst/>
          </a:prstGeom>
        </p:spPr>
      </p:pic>
      <p:sp>
        <p:nvSpPr>
          <p:cNvPr id="15" name="Rektangel 14"/>
          <p:cNvSpPr/>
          <p:nvPr userDrawn="1"/>
        </p:nvSpPr>
        <p:spPr>
          <a:xfrm>
            <a:off x="0" y="4912237"/>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9"/>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9"/>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5"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4"/>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6"/>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5"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4"/>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6"/>
            <a:ext cx="9144000" cy="1210171"/>
          </a:xfrm>
          <a:prstGeom prst="rect">
            <a:avLst/>
          </a:prstGeom>
        </p:spPr>
      </p:pic>
      <p:sp>
        <p:nvSpPr>
          <p:cNvPr id="11" name="Platshållare för text 10"/>
          <p:cNvSpPr>
            <a:spLocks noGrp="1"/>
          </p:cNvSpPr>
          <p:nvPr>
            <p:ph type="body" sz="quarter" idx="17" hasCustomPrompt="1"/>
          </p:nvPr>
        </p:nvSpPr>
        <p:spPr>
          <a:xfrm>
            <a:off x="536713" y="1573163"/>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6"/>
            <a:ext cx="9144000" cy="1210171"/>
          </a:xfrm>
          <a:prstGeom prst="rect">
            <a:avLst/>
          </a:prstGeom>
        </p:spPr>
      </p:pic>
      <p:sp>
        <p:nvSpPr>
          <p:cNvPr id="10" name="Platshållare för bild 15"/>
          <p:cNvSpPr>
            <a:spLocks noGrp="1"/>
          </p:cNvSpPr>
          <p:nvPr>
            <p:ph type="pic" sz="quarter" idx="20"/>
          </p:nvPr>
        </p:nvSpPr>
        <p:spPr>
          <a:xfrm>
            <a:off x="5555226" y="579404"/>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5"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11" y="710364"/>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8"/>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6"/>
            <a:ext cx="9144000" cy="1210171"/>
          </a:xfrm>
          <a:prstGeom prst="rect">
            <a:avLst/>
          </a:prstGeom>
        </p:spPr>
      </p:pic>
      <p:sp>
        <p:nvSpPr>
          <p:cNvPr id="10" name="Platshållare för bild 15"/>
          <p:cNvSpPr>
            <a:spLocks noGrp="1"/>
          </p:cNvSpPr>
          <p:nvPr>
            <p:ph type="pic" sz="quarter" idx="20"/>
          </p:nvPr>
        </p:nvSpPr>
        <p:spPr>
          <a:xfrm>
            <a:off x="5555226" y="579404"/>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5"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11" y="710364"/>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13"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7" y="1540389"/>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23" y="201047"/>
            <a:ext cx="8693355" cy="136470"/>
          </a:xfrm>
          <a:prstGeom prst="rect">
            <a:avLst/>
          </a:prstGeom>
        </p:spPr>
      </p:pic>
      <p:sp>
        <p:nvSpPr>
          <p:cNvPr id="9" name="Platshållare för text 10"/>
          <p:cNvSpPr>
            <a:spLocks noGrp="1"/>
          </p:cNvSpPr>
          <p:nvPr>
            <p:ph type="body" sz="quarter" idx="16" hasCustomPrompt="1"/>
          </p:nvPr>
        </p:nvSpPr>
        <p:spPr>
          <a:xfrm>
            <a:off x="520808" y="710364"/>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5"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smtClean="0"/>
              <a:t>Förhandlat i CSG 2 nov (första gången 19 okt)</a:t>
            </a:r>
            <a:endParaRPr lang="sv-SE" dirty="0"/>
          </a:p>
        </p:txBody>
      </p:sp>
      <p:sp>
        <p:nvSpPr>
          <p:cNvPr id="3" name="Platshållare för text 2"/>
          <p:cNvSpPr>
            <a:spLocks noGrp="1"/>
          </p:cNvSpPr>
          <p:nvPr>
            <p:ph type="body" sz="quarter" idx="13"/>
          </p:nvPr>
        </p:nvSpPr>
        <p:spPr/>
        <p:txBody>
          <a:bodyPr/>
          <a:lstStyle/>
          <a:p>
            <a:r>
              <a:rPr lang="sv-SE" sz="4800" dirty="0" smtClean="0"/>
              <a:t>Sektor Samhälle</a:t>
            </a:r>
            <a:endParaRPr lang="sv-SE" sz="4800" dirty="0"/>
          </a:p>
        </p:txBody>
      </p:sp>
      <p:sp>
        <p:nvSpPr>
          <p:cNvPr id="4" name="Rektangel 3"/>
          <p:cNvSpPr/>
          <p:nvPr/>
        </p:nvSpPr>
        <p:spPr>
          <a:xfrm>
            <a:off x="5424756" y="380144"/>
            <a:ext cx="3544584" cy="2876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Bilaga till p 75 CSG 20201102</a:t>
            </a:r>
            <a:endParaRPr lang="sv-SE" dirty="0">
              <a:solidFill>
                <a:schemeClr val="tx1"/>
              </a:solidFill>
            </a:endParaRPr>
          </a:p>
        </p:txBody>
      </p:sp>
    </p:spTree>
    <p:extLst>
      <p:ext uri="{BB962C8B-B14F-4D97-AF65-F5344CB8AC3E}">
        <p14:creationId xmlns:p14="http://schemas.microsoft.com/office/powerpoint/2010/main" val="113320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p:txBody>
          <a:bodyPr/>
          <a:lstStyle/>
          <a:p>
            <a:r>
              <a:rPr lang="sv-SE" dirty="0" smtClean="0"/>
              <a:t>Utestående punkter</a:t>
            </a:r>
            <a:endParaRPr lang="sv-SE" dirty="0"/>
          </a:p>
        </p:txBody>
      </p:sp>
      <p:sp>
        <p:nvSpPr>
          <p:cNvPr id="6" name="Platshållare för text 5"/>
          <p:cNvSpPr>
            <a:spLocks noGrp="1"/>
          </p:cNvSpPr>
          <p:nvPr>
            <p:ph type="body" sz="quarter" idx="17"/>
          </p:nvPr>
        </p:nvSpPr>
        <p:spPr>
          <a:xfrm>
            <a:off x="262561" y="1605154"/>
            <a:ext cx="8721183" cy="2204065"/>
          </a:xfrm>
        </p:spPr>
        <p:txBody>
          <a:bodyPr/>
          <a:lstStyle/>
          <a:p>
            <a:pPr marL="285750" indent="-285750">
              <a:buFont typeface="Arial" panose="020B0604020202020204" pitchFamily="34" charset="0"/>
              <a:buChar char="•"/>
            </a:pPr>
            <a:r>
              <a:rPr lang="sv-SE" dirty="0" smtClean="0"/>
              <a:t>Verksamhetens finansiering</a:t>
            </a:r>
            <a:endParaRPr lang="sv-SE" dirty="0"/>
          </a:p>
          <a:p>
            <a:pPr marL="285750" indent="-285750">
              <a:buFont typeface="Arial" panose="020B0604020202020204" pitchFamily="34" charset="0"/>
              <a:buChar char="•"/>
            </a:pPr>
            <a:r>
              <a:rPr lang="sv-SE" dirty="0" smtClean="0"/>
              <a:t>Kompetensöverföring – vissa arbetsuppgifter, särskilt kopplat till fastigheter, utförs idag av personal som kommer ha roller i Sektor Verksamhetsstöd</a:t>
            </a:r>
          </a:p>
          <a:p>
            <a:pPr marL="285750" indent="-285750">
              <a:buFont typeface="Arial" panose="020B0604020202020204" pitchFamily="34" charset="0"/>
              <a:buChar char="•"/>
            </a:pPr>
            <a:r>
              <a:rPr lang="sv-SE" dirty="0" smtClean="0"/>
              <a:t>Tydliggöra när sektor Samhälle är både praktisk utförare respektive när sektor Samhälle överlåter utförandet på verksamhetsstödet</a:t>
            </a:r>
          </a:p>
          <a:p>
            <a:pPr marL="285750" indent="-285750">
              <a:buFont typeface="Arial" panose="020B0604020202020204" pitchFamily="34" charset="0"/>
              <a:buChar char="•"/>
            </a:pPr>
            <a:r>
              <a:rPr lang="sv-SE" dirty="0" smtClean="0"/>
              <a:t>Faktureringsrutiner, som idag delvis är unika för varje enskild process</a:t>
            </a:r>
          </a:p>
        </p:txBody>
      </p:sp>
    </p:spTree>
    <p:extLst>
      <p:ext uri="{BB962C8B-B14F-4D97-AF65-F5344CB8AC3E}">
        <p14:creationId xmlns:p14="http://schemas.microsoft.com/office/powerpoint/2010/main" val="107676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p:txBody>
          <a:bodyPr/>
          <a:lstStyle/>
          <a:p>
            <a:r>
              <a:rPr lang="sv-SE" dirty="0" smtClean="0"/>
              <a:t>Tematiska områden</a:t>
            </a:r>
            <a:endParaRPr lang="sv-SE" dirty="0"/>
          </a:p>
        </p:txBody>
      </p:sp>
      <p:sp>
        <p:nvSpPr>
          <p:cNvPr id="6" name="Platshållare för text 5"/>
          <p:cNvSpPr>
            <a:spLocks noGrp="1"/>
          </p:cNvSpPr>
          <p:nvPr>
            <p:ph type="body" sz="quarter" idx="17"/>
          </p:nvPr>
        </p:nvSpPr>
        <p:spPr>
          <a:xfrm>
            <a:off x="262561" y="1444898"/>
            <a:ext cx="8881439" cy="2204065"/>
          </a:xfrm>
        </p:spPr>
        <p:txBody>
          <a:bodyPr/>
          <a:lstStyle/>
          <a:p>
            <a:pPr marL="285750" indent="-285750">
              <a:buFont typeface="Arial" panose="020B0604020202020204" pitchFamily="34" charset="0"/>
              <a:buChar char="•"/>
            </a:pPr>
            <a:r>
              <a:rPr lang="sv-SE" dirty="0" smtClean="0"/>
              <a:t>Tillväxtstrategi och regional utvecklingsstrategi		Växande</a:t>
            </a:r>
          </a:p>
          <a:p>
            <a:pPr marL="285750" indent="-285750">
              <a:buFont typeface="Arial" panose="020B0604020202020204" pitchFamily="34" charset="0"/>
              <a:buChar char="•"/>
            </a:pPr>
            <a:r>
              <a:rPr lang="sv-SE" dirty="0" smtClean="0"/>
              <a:t>Agenda 2030									Växande</a:t>
            </a:r>
          </a:p>
          <a:p>
            <a:pPr marL="285750" indent="-285750">
              <a:buFont typeface="Arial" panose="020B0604020202020204" pitchFamily="34" charset="0"/>
              <a:buChar char="•"/>
            </a:pPr>
            <a:r>
              <a:rPr lang="sv-SE" dirty="0" smtClean="0"/>
              <a:t>Folkhälsa										Attraktiv</a:t>
            </a:r>
          </a:p>
          <a:p>
            <a:pPr marL="285750" indent="-285750">
              <a:buFont typeface="Arial" panose="020B0604020202020204" pitchFamily="34" charset="0"/>
              <a:buChar char="•"/>
            </a:pPr>
            <a:r>
              <a:rPr lang="sv-SE" dirty="0" smtClean="0"/>
              <a:t>Integration										Attraktiv</a:t>
            </a:r>
          </a:p>
          <a:p>
            <a:pPr marL="285750" indent="-285750">
              <a:buFont typeface="Arial" panose="020B0604020202020204" pitchFamily="34" charset="0"/>
              <a:buChar char="•"/>
            </a:pPr>
            <a:r>
              <a:rPr lang="sv-SE" dirty="0" smtClean="0"/>
              <a:t>Trygghet										Attraktiv</a:t>
            </a:r>
          </a:p>
          <a:p>
            <a:endParaRPr lang="sv-SE" dirty="0"/>
          </a:p>
          <a:p>
            <a:r>
              <a:rPr lang="sv-SE" dirty="0" smtClean="0"/>
              <a:t>I uppdraget ligger bl.a. att samordna kommunens resurser inom området, omvärldsbevakning och sammankalla ”leverantörer” till områdena</a:t>
            </a:r>
          </a:p>
        </p:txBody>
      </p:sp>
    </p:spTree>
    <p:extLst>
      <p:ext uri="{BB962C8B-B14F-4D97-AF65-F5344CB8AC3E}">
        <p14:creationId xmlns:p14="http://schemas.microsoft.com/office/powerpoint/2010/main" val="270641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p:txBody>
          <a:bodyPr/>
          <a:lstStyle/>
          <a:p>
            <a:r>
              <a:rPr lang="sv-SE" dirty="0" smtClean="0"/>
              <a:t>Utgångpunkter</a:t>
            </a:r>
            <a:endParaRPr lang="sv-SE" dirty="0"/>
          </a:p>
        </p:txBody>
      </p:sp>
      <p:sp>
        <p:nvSpPr>
          <p:cNvPr id="6" name="Platshållare för text 5"/>
          <p:cNvSpPr>
            <a:spLocks noGrp="1"/>
          </p:cNvSpPr>
          <p:nvPr>
            <p:ph type="body" sz="quarter" idx="17"/>
          </p:nvPr>
        </p:nvSpPr>
        <p:spPr>
          <a:xfrm>
            <a:off x="262561" y="1605154"/>
            <a:ext cx="6006264" cy="2204065"/>
          </a:xfrm>
        </p:spPr>
        <p:txBody>
          <a:bodyPr/>
          <a:lstStyle/>
          <a:p>
            <a:pPr marL="285750" indent="-285750">
              <a:buFont typeface="Arial" panose="020B0604020202020204" pitchFamily="34" charset="0"/>
              <a:buChar char="•"/>
            </a:pPr>
            <a:r>
              <a:rPr lang="sv-SE" dirty="0" smtClean="0"/>
              <a:t>Personalen är vår viktigaste resurs och det ska märkas</a:t>
            </a:r>
          </a:p>
          <a:p>
            <a:pPr marL="285750" indent="-285750">
              <a:buFont typeface="Arial" panose="020B0604020202020204" pitchFamily="34" charset="0"/>
              <a:buChar char="•"/>
            </a:pPr>
            <a:r>
              <a:rPr lang="sv-SE" dirty="0" smtClean="0"/>
              <a:t>Lust, mening, tillsammans och stort fokus på nyttan för medborgare och företag</a:t>
            </a:r>
          </a:p>
          <a:p>
            <a:pPr marL="285750" indent="-285750">
              <a:buFont typeface="Arial" panose="020B0604020202020204" pitchFamily="34" charset="0"/>
              <a:buChar char="•"/>
            </a:pPr>
            <a:r>
              <a:rPr lang="sv-SE" dirty="0" smtClean="0"/>
              <a:t>Kommunens strategiska inriktningsområden med särskilt fokus på ”Attraktiv och Växande”</a:t>
            </a:r>
            <a:endParaRPr lang="sv-SE" dirty="0"/>
          </a:p>
          <a:p>
            <a:pPr marL="285750" indent="-285750">
              <a:buFont typeface="Arial" panose="020B0604020202020204" pitchFamily="34" charset="0"/>
              <a:buChar char="•"/>
            </a:pPr>
            <a:endParaRPr lang="sv-SE" dirty="0" smtClean="0"/>
          </a:p>
        </p:txBody>
      </p:sp>
      <p:sp>
        <p:nvSpPr>
          <p:cNvPr id="2" name="Likbent triangel 1"/>
          <p:cNvSpPr/>
          <p:nvPr/>
        </p:nvSpPr>
        <p:spPr>
          <a:xfrm rot="10800000">
            <a:off x="6268825" y="1167892"/>
            <a:ext cx="2300140" cy="1763844"/>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265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p:txBody>
          <a:bodyPr/>
          <a:lstStyle/>
          <a:p>
            <a:r>
              <a:rPr lang="sv-SE" dirty="0" smtClean="0"/>
              <a:t>Samverkan</a:t>
            </a:r>
            <a:endParaRPr lang="sv-SE" dirty="0"/>
          </a:p>
        </p:txBody>
      </p:sp>
      <p:sp>
        <p:nvSpPr>
          <p:cNvPr id="6" name="Platshållare för text 5"/>
          <p:cNvSpPr>
            <a:spLocks noGrp="1"/>
          </p:cNvSpPr>
          <p:nvPr>
            <p:ph type="body" sz="quarter" idx="17"/>
          </p:nvPr>
        </p:nvSpPr>
        <p:spPr>
          <a:xfrm>
            <a:off x="262561" y="1426045"/>
            <a:ext cx="8702330" cy="2204065"/>
          </a:xfrm>
        </p:spPr>
        <p:txBody>
          <a:bodyPr/>
          <a:lstStyle/>
          <a:p>
            <a:pPr marL="285750" indent="-285750">
              <a:buFont typeface="Arial" panose="020B0604020202020204" pitchFamily="34" charset="0"/>
              <a:buChar char="•"/>
            </a:pPr>
            <a:r>
              <a:rPr lang="sv-SE" dirty="0" smtClean="0"/>
              <a:t>En attraktivt och växande förutsätter en gemensam framtidsbild, ett gemensamt förhållningssätt och gemensamt språk. </a:t>
            </a:r>
            <a:br>
              <a:rPr lang="sv-SE" dirty="0" smtClean="0"/>
            </a:br>
            <a:r>
              <a:rPr lang="sv-SE" dirty="0" smtClean="0"/>
              <a:t/>
            </a:r>
            <a:br>
              <a:rPr lang="sv-SE" dirty="0" smtClean="0"/>
            </a:br>
            <a:r>
              <a:rPr lang="sv-SE" dirty="0" smtClean="0"/>
              <a:t>Detta är den viktigaste punkten och vi avser att fortsätta det arbete som inletts här inom ramen för Kommunens Tillväxtstrategi</a:t>
            </a:r>
            <a:br>
              <a:rPr lang="sv-SE" dirty="0" smtClean="0"/>
            </a:br>
            <a:endParaRPr lang="sv-SE" dirty="0" smtClean="0"/>
          </a:p>
          <a:p>
            <a:pPr marL="285750" indent="-285750">
              <a:buFont typeface="Arial" panose="020B0604020202020204" pitchFamily="34" charset="0"/>
              <a:buChar char="•"/>
            </a:pPr>
            <a:r>
              <a:rPr lang="sv-SE" dirty="0" smtClean="0"/>
              <a:t>Vi odlar och utvecklar våra relationer inom organisationen och utanför – exempel på prioriterade aktörer: leverantörer, föreningslivet, det lokala näringslivet, sektor bildning, sektor omsorg, sektor verksamhetsstöd, politiken</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smtClean="0"/>
          </a:p>
        </p:txBody>
      </p:sp>
    </p:spTree>
    <p:extLst>
      <p:ext uri="{BB962C8B-B14F-4D97-AF65-F5344CB8AC3E}">
        <p14:creationId xmlns:p14="http://schemas.microsoft.com/office/powerpoint/2010/main" val="103152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a:xfrm>
            <a:off x="520807" y="710364"/>
            <a:ext cx="7322293" cy="457528"/>
          </a:xfrm>
        </p:spPr>
        <p:txBody>
          <a:bodyPr/>
          <a:lstStyle/>
          <a:p>
            <a:r>
              <a:rPr lang="sv-SE" dirty="0" smtClean="0"/>
              <a:t>Förväntningar - Samhällsutveckling</a:t>
            </a:r>
            <a:endParaRPr lang="sv-SE" dirty="0"/>
          </a:p>
        </p:txBody>
      </p:sp>
      <p:sp>
        <p:nvSpPr>
          <p:cNvPr id="6" name="Platshållare för text 5"/>
          <p:cNvSpPr>
            <a:spLocks noGrp="1"/>
          </p:cNvSpPr>
          <p:nvPr>
            <p:ph type="body" sz="quarter" idx="17"/>
          </p:nvPr>
        </p:nvSpPr>
        <p:spPr>
          <a:xfrm>
            <a:off x="262561" y="1395167"/>
            <a:ext cx="8551501" cy="2070159"/>
          </a:xfrm>
        </p:spPr>
        <p:txBody>
          <a:bodyPr/>
          <a:lstStyle/>
          <a:p>
            <a:endParaRPr lang="sv-SE" dirty="0" smtClean="0"/>
          </a:p>
          <a:p>
            <a:r>
              <a:rPr lang="sv-SE" dirty="0" smtClean="0"/>
              <a:t>Organisatoriskt delar vi upp det i verksamhet med särskild koppling till Attraktiv kommun respektive Växande kommun. </a:t>
            </a:r>
          </a:p>
          <a:p>
            <a:endParaRPr lang="sv-SE" dirty="0" smtClean="0"/>
          </a:p>
          <a:p>
            <a:r>
              <a:rPr lang="sv-SE" dirty="0" smtClean="0"/>
              <a:t>Exempel inom Attraktiv kommun är Landsbygdsutveckling, Kulturverksamhet, Bibliotek, Fritidsverksamhet, Parkskötsel mm</a:t>
            </a:r>
          </a:p>
          <a:p>
            <a:r>
              <a:rPr lang="sv-SE" dirty="0" smtClean="0"/>
              <a:t>Exempel inom Växande kommun är Fastighetsutveckling, Infrastruktur, Exploatering, Avfallshantering, </a:t>
            </a:r>
            <a:endParaRPr lang="sv-SE" dirty="0"/>
          </a:p>
          <a:p>
            <a:pPr marL="285750" indent="-285750">
              <a:buFont typeface="Arial" panose="020B0604020202020204" pitchFamily="34" charset="0"/>
              <a:buChar char="•"/>
            </a:pPr>
            <a:endParaRPr lang="sv-SE" dirty="0" smtClean="0"/>
          </a:p>
        </p:txBody>
      </p:sp>
    </p:spTree>
    <p:extLst>
      <p:ext uri="{BB962C8B-B14F-4D97-AF65-F5344CB8AC3E}">
        <p14:creationId xmlns:p14="http://schemas.microsoft.com/office/powerpoint/2010/main" val="382516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p:txBody>
          <a:bodyPr/>
          <a:lstStyle/>
          <a:p>
            <a:r>
              <a:rPr lang="sv-SE" dirty="0" smtClean="0"/>
              <a:t>Organisering</a:t>
            </a:r>
            <a:endParaRPr lang="sv-SE" dirty="0"/>
          </a:p>
        </p:txBody>
      </p:sp>
      <p:graphicFrame>
        <p:nvGraphicFramePr>
          <p:cNvPr id="3" name="Diagram 2"/>
          <p:cNvGraphicFramePr/>
          <p:nvPr>
            <p:extLst>
              <p:ext uri="{D42A27DB-BD31-4B8C-83A1-F6EECF244321}">
                <p14:modId xmlns:p14="http://schemas.microsoft.com/office/powerpoint/2010/main" val="1781138334"/>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48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a:xfrm>
            <a:off x="520807" y="710364"/>
            <a:ext cx="8283827" cy="457528"/>
          </a:xfrm>
        </p:spPr>
        <p:txBody>
          <a:bodyPr/>
          <a:lstStyle/>
          <a:p>
            <a:r>
              <a:rPr lang="sv-SE" sz="2800" dirty="0" smtClean="0"/>
              <a:t>Skapa förutsättningar för en Växande kommun</a:t>
            </a:r>
            <a:endParaRPr lang="sv-SE" sz="2800" dirty="0"/>
          </a:p>
        </p:txBody>
      </p:sp>
      <p:sp>
        <p:nvSpPr>
          <p:cNvPr id="7" name="Platshållare för text 6"/>
          <p:cNvSpPr>
            <a:spLocks noGrp="1"/>
          </p:cNvSpPr>
          <p:nvPr>
            <p:ph type="body" sz="quarter" idx="18"/>
          </p:nvPr>
        </p:nvSpPr>
        <p:spPr>
          <a:xfrm>
            <a:off x="53062" y="1167892"/>
            <a:ext cx="6919652" cy="2204064"/>
          </a:xfrm>
        </p:spPr>
        <p:txBody>
          <a:bodyPr/>
          <a:lstStyle/>
          <a:p>
            <a:r>
              <a:rPr lang="sv-SE" sz="1400" dirty="0" smtClean="0"/>
              <a:t>Infrastruktur, med bl.a. kollektivtrafik, infrastrukturplanering, gator och vägar (</a:t>
            </a:r>
            <a:r>
              <a:rPr lang="sv-SE" sz="1400" dirty="0" err="1" smtClean="0"/>
              <a:t>inkl</a:t>
            </a:r>
            <a:r>
              <a:rPr lang="sv-SE" sz="1400" dirty="0" smtClean="0"/>
              <a:t> underhåll´, snöröjning sandupptagning), gång och cykelvägar, grävtillstånd, synpunktshantering och Stadsnät</a:t>
            </a:r>
          </a:p>
          <a:p>
            <a:r>
              <a:rPr lang="sv-SE" sz="1400" dirty="0" smtClean="0"/>
              <a:t>Fastighetsägare, med bl.a. upplåtelsehantering, tomtkön, vattenskyddsområden, fastigheter (ej verksamhetslokaler), skogsvård, vattenleder, </a:t>
            </a:r>
            <a:br>
              <a:rPr lang="sv-SE" sz="1400" dirty="0" smtClean="0"/>
            </a:br>
            <a:r>
              <a:rPr lang="sv-SE" sz="1400" dirty="0" smtClean="0"/>
              <a:t>lokalförsörjningsplan och säkerhetsklassning av dammar mm</a:t>
            </a:r>
          </a:p>
          <a:p>
            <a:r>
              <a:rPr lang="sv-SE" sz="1400" dirty="0" smtClean="0"/>
              <a:t>Exploatering, med bl.a. planering för exploatering, modell för</a:t>
            </a:r>
            <a:br>
              <a:rPr lang="sv-SE" sz="1400" dirty="0" smtClean="0"/>
            </a:br>
            <a:r>
              <a:rPr lang="sv-SE" sz="1400" dirty="0" smtClean="0"/>
              <a:t>investering och exploatering, marknadskommunikation, projekt-</a:t>
            </a:r>
            <a:br>
              <a:rPr lang="sv-SE" sz="1400" dirty="0" smtClean="0"/>
            </a:br>
            <a:r>
              <a:rPr lang="sv-SE" sz="1400" dirty="0" smtClean="0"/>
              <a:t>ledning vid markanvisning mm.</a:t>
            </a:r>
          </a:p>
          <a:p>
            <a:r>
              <a:rPr lang="sv-SE" sz="1400" dirty="0" smtClean="0"/>
              <a:t>Planverksamhet (</a:t>
            </a:r>
            <a:r>
              <a:rPr lang="sv-SE" sz="1400" dirty="0" err="1" smtClean="0"/>
              <a:t>inkl</a:t>
            </a:r>
            <a:r>
              <a:rPr lang="sv-SE" sz="1400" dirty="0"/>
              <a:t> </a:t>
            </a:r>
            <a:r>
              <a:rPr lang="sv-SE" sz="1400" dirty="0" smtClean="0"/>
              <a:t>ÖP och GIS), Avfallsverksamhet, Miljöstrategi (</a:t>
            </a:r>
            <a:r>
              <a:rPr lang="sv-SE" sz="1400" dirty="0" err="1" smtClean="0"/>
              <a:t>inkl</a:t>
            </a:r>
            <a:r>
              <a:rPr lang="sv-SE" sz="1400" dirty="0" smtClean="0"/>
              <a:t> Gräsöfonden, våtmarker) och Slutförvar</a:t>
            </a:r>
          </a:p>
          <a:p>
            <a:endParaRPr lang="sv-SE" sz="1400" dirty="0"/>
          </a:p>
        </p:txBody>
      </p:sp>
      <p:graphicFrame>
        <p:nvGraphicFramePr>
          <p:cNvPr id="3" name="Diagram 2"/>
          <p:cNvGraphicFramePr/>
          <p:nvPr>
            <p:extLst>
              <p:ext uri="{D42A27DB-BD31-4B8C-83A1-F6EECF244321}">
                <p14:modId xmlns:p14="http://schemas.microsoft.com/office/powerpoint/2010/main" val="3806788185"/>
              </p:ext>
            </p:extLst>
          </p:nvPr>
        </p:nvGraphicFramePr>
        <p:xfrm>
          <a:off x="6353664" y="1242900"/>
          <a:ext cx="2595513" cy="244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74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a:xfrm>
            <a:off x="520807" y="710364"/>
            <a:ext cx="8283827" cy="457528"/>
          </a:xfrm>
        </p:spPr>
        <p:txBody>
          <a:bodyPr/>
          <a:lstStyle/>
          <a:p>
            <a:r>
              <a:rPr lang="sv-SE" sz="2800" dirty="0" smtClean="0"/>
              <a:t>Skapa förutsättningar för en Attraktiv kommun</a:t>
            </a:r>
            <a:endParaRPr lang="sv-SE" sz="2800" dirty="0"/>
          </a:p>
        </p:txBody>
      </p:sp>
      <p:sp>
        <p:nvSpPr>
          <p:cNvPr id="7" name="Platshållare för text 6"/>
          <p:cNvSpPr>
            <a:spLocks noGrp="1"/>
          </p:cNvSpPr>
          <p:nvPr>
            <p:ph type="body" sz="quarter" idx="18"/>
          </p:nvPr>
        </p:nvSpPr>
        <p:spPr>
          <a:xfrm>
            <a:off x="310898" y="1477205"/>
            <a:ext cx="6099330" cy="2204064"/>
          </a:xfrm>
        </p:spPr>
        <p:txBody>
          <a:bodyPr/>
          <a:lstStyle/>
          <a:p>
            <a:r>
              <a:rPr lang="sv-SE" sz="1400" dirty="0" smtClean="0"/>
              <a:t>Fritid, friluftsliv och föreningsliv med bl.a. hamnar, campingplatser, parker, kommunala bad och skyddsjakt</a:t>
            </a:r>
          </a:p>
          <a:p>
            <a:r>
              <a:rPr lang="sv-SE" sz="1400" dirty="0" smtClean="0"/>
              <a:t>Landsbygdsutveckling med bl.a. dikesvård, fiberutbyggnad och vägsamfälligheter</a:t>
            </a:r>
          </a:p>
          <a:p>
            <a:r>
              <a:rPr lang="sv-SE" sz="1400" dirty="0" smtClean="0"/>
              <a:t>Näringslivsutveckling, med bl.a. besöksnäring och evenemang</a:t>
            </a:r>
          </a:p>
          <a:p>
            <a:r>
              <a:rPr lang="sv-SE" sz="1400" dirty="0" smtClean="0"/>
              <a:t>Bibliotek, Ung Fritid (inkl. ungdomsgårdar)</a:t>
            </a:r>
          </a:p>
          <a:p>
            <a:r>
              <a:rPr lang="sv-SE" sz="1400" dirty="0" smtClean="0"/>
              <a:t>Allmän kulturverksamhet och bidrag till föreningar</a:t>
            </a:r>
            <a:endParaRPr lang="sv-SE" sz="1400" dirty="0"/>
          </a:p>
        </p:txBody>
      </p:sp>
      <p:graphicFrame>
        <p:nvGraphicFramePr>
          <p:cNvPr id="3" name="Diagram 2"/>
          <p:cNvGraphicFramePr/>
          <p:nvPr>
            <p:extLst>
              <p:ext uri="{D42A27DB-BD31-4B8C-83A1-F6EECF244321}">
                <p14:modId xmlns:p14="http://schemas.microsoft.com/office/powerpoint/2010/main" val="252409742"/>
              </p:ext>
            </p:extLst>
          </p:nvPr>
        </p:nvGraphicFramePr>
        <p:xfrm>
          <a:off x="5957739" y="1239810"/>
          <a:ext cx="2595513" cy="244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08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r>
              <a:rPr lang="sv-SE" dirty="0" smtClean="0"/>
              <a:t>Sektor Samhälle</a:t>
            </a:r>
            <a:endParaRPr lang="sv-SE" dirty="0"/>
          </a:p>
        </p:txBody>
      </p:sp>
      <p:sp>
        <p:nvSpPr>
          <p:cNvPr id="5" name="Platshållare för text 4"/>
          <p:cNvSpPr>
            <a:spLocks noGrp="1"/>
          </p:cNvSpPr>
          <p:nvPr>
            <p:ph type="body" sz="quarter" idx="15"/>
          </p:nvPr>
        </p:nvSpPr>
        <p:spPr>
          <a:xfrm>
            <a:off x="520807" y="710364"/>
            <a:ext cx="8283827" cy="457528"/>
          </a:xfrm>
        </p:spPr>
        <p:txBody>
          <a:bodyPr/>
          <a:lstStyle/>
          <a:p>
            <a:r>
              <a:rPr lang="sv-SE" sz="2800" dirty="0" smtClean="0"/>
              <a:t>Skapa förutsättningar för Samhällsutveckling</a:t>
            </a:r>
            <a:endParaRPr lang="sv-SE" sz="2800" dirty="0"/>
          </a:p>
        </p:txBody>
      </p:sp>
      <p:sp>
        <p:nvSpPr>
          <p:cNvPr id="7" name="Platshållare för text 6"/>
          <p:cNvSpPr>
            <a:spLocks noGrp="1"/>
          </p:cNvSpPr>
          <p:nvPr>
            <p:ph type="body" sz="quarter" idx="18"/>
          </p:nvPr>
        </p:nvSpPr>
        <p:spPr>
          <a:xfrm>
            <a:off x="310898" y="1358507"/>
            <a:ext cx="5712830" cy="2204064"/>
          </a:xfrm>
        </p:spPr>
        <p:txBody>
          <a:bodyPr/>
          <a:lstStyle/>
          <a:p>
            <a:r>
              <a:rPr lang="sv-SE" sz="1400" dirty="0" smtClean="0"/>
              <a:t>Myndighetsutövning avseende bygglov (inkl. kart) och miljötillsyn</a:t>
            </a:r>
            <a:br>
              <a:rPr lang="sv-SE" sz="1400" dirty="0" smtClean="0"/>
            </a:br>
            <a:r>
              <a:rPr lang="sv-SE" sz="1400" dirty="0" smtClean="0"/>
              <a:t/>
            </a:r>
            <a:br>
              <a:rPr lang="sv-SE" sz="1400" dirty="0" smtClean="0"/>
            </a:br>
            <a:r>
              <a:rPr lang="sv-SE" sz="1400" i="1" dirty="0" smtClean="0"/>
              <a:t>Dessa myndighetsenheter placeras utanför Verksamhetsområdena eftersom de har en särställning, som tillsynsmyndighet. De bidrar och är avgörande både för kommunens attraktivitet och tillväxt – samtidigt har de ett överordnat tillsynsuppdrag över bl.a. delar av vår verksamhet.</a:t>
            </a:r>
            <a:r>
              <a:rPr lang="sv-SE" sz="1400" dirty="0" smtClean="0"/>
              <a:t/>
            </a:r>
            <a:br>
              <a:rPr lang="sv-SE" sz="1400" dirty="0" smtClean="0"/>
            </a:br>
            <a:endParaRPr lang="sv-SE" sz="1400" dirty="0" smtClean="0"/>
          </a:p>
          <a:p>
            <a:r>
              <a:rPr lang="sv-SE" sz="1400" dirty="0" smtClean="0"/>
              <a:t>Mervärdesavtalet (enskilda insatser placeras nära respektives verksamhet)</a:t>
            </a:r>
          </a:p>
          <a:p>
            <a:endParaRPr lang="sv-SE" sz="1400" dirty="0"/>
          </a:p>
        </p:txBody>
      </p:sp>
      <p:graphicFrame>
        <p:nvGraphicFramePr>
          <p:cNvPr id="3" name="Diagram 2"/>
          <p:cNvGraphicFramePr/>
          <p:nvPr>
            <p:extLst>
              <p:ext uri="{D42A27DB-BD31-4B8C-83A1-F6EECF244321}">
                <p14:modId xmlns:p14="http://schemas.microsoft.com/office/powerpoint/2010/main" val="456174949"/>
              </p:ext>
            </p:extLst>
          </p:nvPr>
        </p:nvGraphicFramePr>
        <p:xfrm>
          <a:off x="5957739" y="1239810"/>
          <a:ext cx="2595513" cy="244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77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bject 11"/>
          <p:cNvSpPr/>
          <p:nvPr/>
        </p:nvSpPr>
        <p:spPr>
          <a:xfrm flipH="1">
            <a:off x="4080751" y="824350"/>
            <a:ext cx="62190" cy="27811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15" name="object 42"/>
          <p:cNvSpPr/>
          <p:nvPr/>
        </p:nvSpPr>
        <p:spPr>
          <a:xfrm flipV="1">
            <a:off x="4531612" y="573981"/>
            <a:ext cx="3154029" cy="139354"/>
          </a:xfrm>
          <a:custGeom>
            <a:avLst/>
            <a:gdLst/>
            <a:ahLst/>
            <a:cxnLst/>
            <a:rect l="l" t="t" r="r" b="b"/>
            <a:pathLst>
              <a:path w="8006080">
                <a:moveTo>
                  <a:pt x="0" y="0"/>
                </a:moveTo>
                <a:lnTo>
                  <a:pt x="8005775" y="0"/>
                </a:lnTo>
              </a:path>
            </a:pathLst>
          </a:custGeom>
          <a:ln w="50800">
            <a:solidFill>
              <a:srgbClr val="C6C6C6"/>
            </a:solidFill>
          </a:ln>
        </p:spPr>
        <p:txBody>
          <a:bodyPr wrap="square" lIns="0" tIns="0" rIns="0" bIns="0" rtlCol="0"/>
          <a:lstStyle/>
          <a:p>
            <a:endParaRPr dirty="0"/>
          </a:p>
        </p:txBody>
      </p:sp>
      <p:sp>
        <p:nvSpPr>
          <p:cNvPr id="92" name="object 11"/>
          <p:cNvSpPr/>
          <p:nvPr/>
        </p:nvSpPr>
        <p:spPr>
          <a:xfrm flipH="1">
            <a:off x="4076507" y="1799551"/>
            <a:ext cx="34289" cy="599861"/>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40" name="object 11"/>
          <p:cNvSpPr/>
          <p:nvPr/>
        </p:nvSpPr>
        <p:spPr>
          <a:xfrm flipH="1">
            <a:off x="4068887" y="2394186"/>
            <a:ext cx="34289" cy="599861"/>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60" name="object 11"/>
          <p:cNvSpPr/>
          <p:nvPr/>
        </p:nvSpPr>
        <p:spPr>
          <a:xfrm flipH="1">
            <a:off x="157716" y="1819073"/>
            <a:ext cx="42239" cy="1222850"/>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20" name="object 11"/>
          <p:cNvSpPr/>
          <p:nvPr/>
        </p:nvSpPr>
        <p:spPr>
          <a:xfrm rot="5400000" flipH="1">
            <a:off x="291912" y="2204817"/>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42" name="object 10"/>
          <p:cNvSpPr/>
          <p:nvPr/>
        </p:nvSpPr>
        <p:spPr>
          <a:xfrm flipH="1">
            <a:off x="4549736" y="1083339"/>
            <a:ext cx="88029" cy="275660"/>
          </a:xfrm>
          <a:custGeom>
            <a:avLst/>
            <a:gdLst/>
            <a:ahLst/>
            <a:cxnLst/>
            <a:rect l="l" t="t" r="r" b="b"/>
            <a:pathLst>
              <a:path h="290194">
                <a:moveTo>
                  <a:pt x="0" y="0"/>
                </a:moveTo>
                <a:lnTo>
                  <a:pt x="0" y="289994"/>
                </a:lnTo>
              </a:path>
            </a:pathLst>
          </a:custGeom>
          <a:ln w="50800">
            <a:solidFill>
              <a:srgbClr val="C6C6C6"/>
            </a:solidFill>
          </a:ln>
        </p:spPr>
        <p:txBody>
          <a:bodyPr wrap="square" lIns="0" tIns="0" rIns="0" bIns="0" rtlCol="0"/>
          <a:lstStyle/>
          <a:p>
            <a:endParaRPr dirty="0"/>
          </a:p>
        </p:txBody>
      </p:sp>
      <p:sp>
        <p:nvSpPr>
          <p:cNvPr id="6" name="Platshållare för text 3"/>
          <p:cNvSpPr>
            <a:spLocks noGrp="1"/>
          </p:cNvSpPr>
          <p:nvPr>
            <p:ph type="body" sz="quarter" idx="14"/>
          </p:nvPr>
        </p:nvSpPr>
        <p:spPr>
          <a:xfrm>
            <a:off x="501602" y="389502"/>
            <a:ext cx="6427809" cy="214022"/>
          </a:xfrm>
        </p:spPr>
        <p:txBody>
          <a:bodyPr>
            <a:normAutofit fontScale="62500" lnSpcReduction="20000"/>
          </a:bodyPr>
          <a:lstStyle/>
          <a:p>
            <a:r>
              <a:rPr lang="sv-SE" dirty="0" smtClean="0"/>
              <a:t>Östhammars kommun</a:t>
            </a:r>
            <a:endParaRPr lang="sv-SE" dirty="0"/>
          </a:p>
        </p:txBody>
      </p:sp>
      <p:sp>
        <p:nvSpPr>
          <p:cNvPr id="84" name="textruta 83"/>
          <p:cNvSpPr txBox="1"/>
          <p:nvPr/>
        </p:nvSpPr>
        <p:spPr>
          <a:xfrm>
            <a:off x="7954120" y="373326"/>
            <a:ext cx="1256306" cy="323165"/>
          </a:xfrm>
          <a:prstGeom prst="rect">
            <a:avLst/>
          </a:prstGeom>
          <a:noFill/>
        </p:spPr>
        <p:txBody>
          <a:bodyPr wrap="square" rtlCol="0">
            <a:spAutoFit/>
          </a:bodyPr>
          <a:lstStyle/>
          <a:p>
            <a:r>
              <a:rPr lang="sv-SE" sz="900" i="1" baseline="30000" dirty="0"/>
              <a:t>Gäller från 1 januari 2021</a:t>
            </a:r>
          </a:p>
          <a:p>
            <a:endParaRPr lang="sv-SE" sz="900" dirty="0"/>
          </a:p>
        </p:txBody>
      </p:sp>
      <p:sp>
        <p:nvSpPr>
          <p:cNvPr id="39" name="object 42"/>
          <p:cNvSpPr/>
          <p:nvPr/>
        </p:nvSpPr>
        <p:spPr>
          <a:xfrm flipV="1">
            <a:off x="696517" y="966077"/>
            <a:ext cx="3941249" cy="126495"/>
          </a:xfrm>
          <a:custGeom>
            <a:avLst/>
            <a:gdLst/>
            <a:ahLst/>
            <a:cxnLst/>
            <a:rect l="l" t="t" r="r" b="b"/>
            <a:pathLst>
              <a:path w="8006080">
                <a:moveTo>
                  <a:pt x="0" y="0"/>
                </a:moveTo>
                <a:lnTo>
                  <a:pt x="8005775" y="0"/>
                </a:lnTo>
              </a:path>
            </a:pathLst>
          </a:custGeom>
          <a:ln w="50800">
            <a:solidFill>
              <a:srgbClr val="C6C6C6"/>
            </a:solidFill>
          </a:ln>
        </p:spPr>
        <p:txBody>
          <a:bodyPr wrap="square" lIns="0" tIns="0" rIns="0" bIns="0" rtlCol="0"/>
          <a:lstStyle/>
          <a:p>
            <a:endParaRPr dirty="0"/>
          </a:p>
        </p:txBody>
      </p:sp>
      <p:sp>
        <p:nvSpPr>
          <p:cNvPr id="41" name="object 11"/>
          <p:cNvSpPr/>
          <p:nvPr/>
        </p:nvSpPr>
        <p:spPr>
          <a:xfrm flipH="1">
            <a:off x="668989" y="1101917"/>
            <a:ext cx="45719" cy="23871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44" name="object 11"/>
          <p:cNvSpPr/>
          <p:nvPr/>
        </p:nvSpPr>
        <p:spPr>
          <a:xfrm flipH="1">
            <a:off x="4575575" y="1069669"/>
            <a:ext cx="62190" cy="27811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45" name="object 84"/>
          <p:cNvSpPr/>
          <p:nvPr/>
        </p:nvSpPr>
        <p:spPr>
          <a:xfrm>
            <a:off x="131447" y="1338492"/>
            <a:ext cx="1169168"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46" name="object 90"/>
          <p:cNvSpPr txBox="1"/>
          <p:nvPr/>
        </p:nvSpPr>
        <p:spPr>
          <a:xfrm>
            <a:off x="215059" y="1417453"/>
            <a:ext cx="1059026" cy="40844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Attraktiv kommun</a:t>
            </a:r>
            <a:endParaRPr lang="sv-SE" sz="750" i="1" dirty="0">
              <a:latin typeface="Arial"/>
              <a:cs typeface="Arial"/>
            </a:endParaRPr>
          </a:p>
          <a:p>
            <a:pPr indent="-26669" algn="ctr">
              <a:spcBef>
                <a:spcPts val="35"/>
              </a:spcBef>
            </a:pPr>
            <a:endParaRPr lang="sv-SE" sz="750" i="1" dirty="0">
              <a:latin typeface="Arial"/>
              <a:cs typeface="Arial"/>
            </a:endParaRPr>
          </a:p>
          <a:p>
            <a:pPr indent="-26669" algn="ctr">
              <a:lnSpc>
                <a:spcPct val="150000"/>
              </a:lnSpc>
              <a:spcBef>
                <a:spcPts val="35"/>
              </a:spcBef>
            </a:pPr>
            <a:r>
              <a:rPr lang="sv-SE" sz="750" i="1" dirty="0" smtClean="0">
                <a:latin typeface="Arial"/>
                <a:cs typeface="Arial"/>
              </a:rPr>
              <a:t>E Dahm</a:t>
            </a:r>
            <a:endParaRPr lang="sv-SE" sz="750" i="1" dirty="0">
              <a:latin typeface="Arial"/>
              <a:cs typeface="Arial"/>
            </a:endParaRPr>
          </a:p>
        </p:txBody>
      </p:sp>
      <p:sp>
        <p:nvSpPr>
          <p:cNvPr id="72" name="object 84"/>
          <p:cNvSpPr/>
          <p:nvPr/>
        </p:nvSpPr>
        <p:spPr>
          <a:xfrm>
            <a:off x="4054270" y="1343977"/>
            <a:ext cx="1169168"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101" name="object 90"/>
          <p:cNvSpPr txBox="1"/>
          <p:nvPr/>
        </p:nvSpPr>
        <p:spPr>
          <a:xfrm>
            <a:off x="4154689" y="1415592"/>
            <a:ext cx="968329" cy="40844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Växande </a:t>
            </a:r>
            <a:r>
              <a:rPr lang="sv-SE" sz="750" b="1" dirty="0" err="1" smtClean="0">
                <a:latin typeface="Arial"/>
                <a:cs typeface="Arial"/>
              </a:rPr>
              <a:t>kommunt</a:t>
            </a:r>
            <a:endParaRPr lang="sv-SE" sz="750" b="1" dirty="0">
              <a:latin typeface="Arial"/>
              <a:cs typeface="Arial"/>
            </a:endParaRPr>
          </a:p>
          <a:p>
            <a:pPr indent="-26669" algn="ctr">
              <a:spcBef>
                <a:spcPts val="35"/>
              </a:spcBef>
            </a:pPr>
            <a:endParaRPr lang="sv-SE" sz="750" i="1" dirty="0">
              <a:latin typeface="Arial"/>
              <a:cs typeface="Arial"/>
            </a:endParaRPr>
          </a:p>
          <a:p>
            <a:pPr indent="-26669" algn="ctr">
              <a:lnSpc>
                <a:spcPct val="150000"/>
              </a:lnSpc>
              <a:spcBef>
                <a:spcPts val="35"/>
              </a:spcBef>
            </a:pPr>
            <a:r>
              <a:rPr lang="sv-SE" sz="750" i="1" dirty="0" smtClean="0">
                <a:latin typeface="Arial"/>
                <a:cs typeface="Arial"/>
              </a:rPr>
              <a:t>M Berggren</a:t>
            </a:r>
            <a:endParaRPr lang="sv-SE" sz="750" i="1" dirty="0">
              <a:latin typeface="Arial"/>
              <a:cs typeface="Arial"/>
            </a:endParaRPr>
          </a:p>
        </p:txBody>
      </p:sp>
      <p:sp>
        <p:nvSpPr>
          <p:cNvPr id="48" name="object 94"/>
          <p:cNvSpPr/>
          <p:nvPr/>
        </p:nvSpPr>
        <p:spPr>
          <a:xfrm>
            <a:off x="3138672" y="459051"/>
            <a:ext cx="2886318" cy="504358"/>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no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49" name="object 95"/>
          <p:cNvSpPr txBox="1"/>
          <p:nvPr/>
        </p:nvSpPr>
        <p:spPr>
          <a:xfrm>
            <a:off x="3537356" y="509452"/>
            <a:ext cx="2097045" cy="427040"/>
          </a:xfrm>
          <a:prstGeom prst="rect">
            <a:avLst/>
          </a:prstGeom>
        </p:spPr>
        <p:txBody>
          <a:bodyPr vert="horz" wrap="square" lIns="0" tIns="4445" rIns="0" bIns="0" rtlCol="0">
            <a:spAutoFit/>
          </a:bodyPr>
          <a:lstStyle/>
          <a:p>
            <a:pPr indent="-26669" algn="ctr">
              <a:spcBef>
                <a:spcPts val="50"/>
              </a:spcBef>
            </a:pPr>
            <a:r>
              <a:rPr lang="sv-SE" sz="1200" b="1" dirty="0">
                <a:latin typeface="Arial" panose="020B0604020202020204" pitchFamily="34" charset="0"/>
                <a:cs typeface="Arial" panose="020B0604020202020204" pitchFamily="34" charset="0"/>
              </a:rPr>
              <a:t>Sektor samhälle</a:t>
            </a:r>
          </a:p>
          <a:p>
            <a:pPr indent="-26669" algn="ctr">
              <a:lnSpc>
                <a:spcPct val="150000"/>
              </a:lnSpc>
              <a:spcBef>
                <a:spcPts val="50"/>
              </a:spcBef>
            </a:pPr>
            <a:r>
              <a:rPr lang="sv-SE" sz="975" i="1" dirty="0">
                <a:latin typeface="Arial" panose="020B0604020202020204" pitchFamily="34" charset="0"/>
                <a:cs typeface="Arial" panose="020B0604020202020204" pitchFamily="34" charset="0"/>
              </a:rPr>
              <a:t>Ulf Andersson</a:t>
            </a:r>
          </a:p>
        </p:txBody>
      </p:sp>
      <p:sp>
        <p:nvSpPr>
          <p:cNvPr id="62" name="object 84"/>
          <p:cNvSpPr/>
          <p:nvPr/>
        </p:nvSpPr>
        <p:spPr>
          <a:xfrm>
            <a:off x="361950" y="2090967"/>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63" name="object 90"/>
          <p:cNvSpPr txBox="1"/>
          <p:nvPr/>
        </p:nvSpPr>
        <p:spPr>
          <a:xfrm>
            <a:off x="381001" y="2133331"/>
            <a:ext cx="921659" cy="119905"/>
          </a:xfrm>
          <a:prstGeom prst="rect">
            <a:avLst/>
          </a:prstGeom>
        </p:spPr>
        <p:txBody>
          <a:bodyPr vert="horz" wrap="square" lIns="0" tIns="4445" rIns="0" bIns="0" rtlCol="0">
            <a:spAutoFit/>
          </a:bodyPr>
          <a:lstStyle/>
          <a:p>
            <a:pPr indent="-26669" algn="ctr">
              <a:spcBef>
                <a:spcPts val="35"/>
              </a:spcBef>
            </a:pPr>
            <a:r>
              <a:rPr lang="sv-SE" sz="750" b="1" dirty="0">
                <a:latin typeface="Arial"/>
                <a:cs typeface="Arial"/>
              </a:rPr>
              <a:t>Fritid</a:t>
            </a:r>
          </a:p>
        </p:txBody>
      </p:sp>
      <p:sp>
        <p:nvSpPr>
          <p:cNvPr id="123" name="object 11"/>
          <p:cNvSpPr/>
          <p:nvPr/>
        </p:nvSpPr>
        <p:spPr>
          <a:xfrm rot="5400000" flipH="1">
            <a:off x="291912" y="2859822"/>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24" name="object 84"/>
          <p:cNvSpPr/>
          <p:nvPr/>
        </p:nvSpPr>
        <p:spPr>
          <a:xfrm>
            <a:off x="361950" y="2745972"/>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125" name="object 90"/>
          <p:cNvSpPr txBox="1"/>
          <p:nvPr/>
        </p:nvSpPr>
        <p:spPr>
          <a:xfrm>
            <a:off x="381001" y="2788336"/>
            <a:ext cx="921659" cy="119905"/>
          </a:xfrm>
          <a:prstGeom prst="rect">
            <a:avLst/>
          </a:prstGeom>
        </p:spPr>
        <p:txBody>
          <a:bodyPr vert="horz" wrap="square" lIns="0" tIns="4445" rIns="0" bIns="0" rtlCol="0">
            <a:spAutoFit/>
          </a:bodyPr>
          <a:lstStyle/>
          <a:p>
            <a:pPr indent="-26669" algn="ctr">
              <a:spcBef>
                <a:spcPts val="35"/>
              </a:spcBef>
            </a:pPr>
            <a:r>
              <a:rPr lang="sv-SE" sz="750" b="1" dirty="0">
                <a:latin typeface="Arial"/>
                <a:cs typeface="Arial"/>
              </a:rPr>
              <a:t>Bibliotek</a:t>
            </a:r>
          </a:p>
        </p:txBody>
      </p:sp>
      <p:sp>
        <p:nvSpPr>
          <p:cNvPr id="141" name="object 11"/>
          <p:cNvSpPr/>
          <p:nvPr/>
        </p:nvSpPr>
        <p:spPr>
          <a:xfrm rot="5400000" flipH="1">
            <a:off x="4172707" y="2841244"/>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42" name="object 84"/>
          <p:cNvSpPr/>
          <p:nvPr/>
        </p:nvSpPr>
        <p:spPr>
          <a:xfrm>
            <a:off x="4303384" y="2764551"/>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143" name="object 90"/>
          <p:cNvSpPr txBox="1"/>
          <p:nvPr/>
        </p:nvSpPr>
        <p:spPr>
          <a:xfrm>
            <a:off x="4270729" y="2908064"/>
            <a:ext cx="921659" cy="119905"/>
          </a:xfrm>
          <a:prstGeom prst="rect">
            <a:avLst/>
          </a:prstGeom>
        </p:spPr>
        <p:txBody>
          <a:bodyPr vert="horz" wrap="square" lIns="0" tIns="4445" rIns="0" bIns="0" rtlCol="0">
            <a:spAutoFit/>
          </a:bodyPr>
          <a:lstStyle/>
          <a:p>
            <a:pPr indent="-26669" algn="ctr">
              <a:spcBef>
                <a:spcPts val="35"/>
              </a:spcBef>
            </a:pPr>
            <a:r>
              <a:rPr lang="sv-SE" sz="750" b="1" dirty="0">
                <a:latin typeface="Arial"/>
                <a:cs typeface="Arial"/>
              </a:rPr>
              <a:t>Avfall</a:t>
            </a:r>
          </a:p>
        </p:txBody>
      </p:sp>
      <p:sp>
        <p:nvSpPr>
          <p:cNvPr id="162" name="object 11"/>
          <p:cNvSpPr/>
          <p:nvPr/>
        </p:nvSpPr>
        <p:spPr>
          <a:xfrm rot="5400000" flipH="1">
            <a:off x="4214295" y="2213827"/>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63" name="object 84"/>
          <p:cNvSpPr/>
          <p:nvPr/>
        </p:nvSpPr>
        <p:spPr>
          <a:xfrm>
            <a:off x="4284333" y="2099977"/>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164" name="object 90"/>
          <p:cNvSpPr txBox="1"/>
          <p:nvPr/>
        </p:nvSpPr>
        <p:spPr>
          <a:xfrm>
            <a:off x="4303384" y="2142342"/>
            <a:ext cx="921659" cy="119905"/>
          </a:xfrm>
          <a:prstGeom prst="rect">
            <a:avLst/>
          </a:prstGeom>
        </p:spPr>
        <p:txBody>
          <a:bodyPr vert="horz" wrap="square" lIns="0" tIns="4445" rIns="0" bIns="0" rtlCol="0">
            <a:spAutoFit/>
          </a:bodyPr>
          <a:lstStyle/>
          <a:p>
            <a:pPr indent="-26669" algn="ctr">
              <a:spcBef>
                <a:spcPts val="35"/>
              </a:spcBef>
            </a:pPr>
            <a:r>
              <a:rPr lang="sv-SE" sz="750" b="1" dirty="0">
                <a:latin typeface="Arial"/>
                <a:cs typeface="Arial"/>
              </a:rPr>
              <a:t>Plan</a:t>
            </a:r>
          </a:p>
        </p:txBody>
      </p:sp>
      <p:sp>
        <p:nvSpPr>
          <p:cNvPr id="88" name="object 11"/>
          <p:cNvSpPr/>
          <p:nvPr/>
        </p:nvSpPr>
        <p:spPr>
          <a:xfrm rot="5400000" flipH="1">
            <a:off x="291912" y="3513883"/>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89" name="object 84"/>
          <p:cNvSpPr/>
          <p:nvPr/>
        </p:nvSpPr>
        <p:spPr>
          <a:xfrm>
            <a:off x="361950" y="3400032"/>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90" name="object 90"/>
          <p:cNvSpPr txBox="1"/>
          <p:nvPr/>
        </p:nvSpPr>
        <p:spPr>
          <a:xfrm>
            <a:off x="381001" y="3442397"/>
            <a:ext cx="921659" cy="119905"/>
          </a:xfrm>
          <a:prstGeom prst="rect">
            <a:avLst/>
          </a:prstGeom>
        </p:spPr>
        <p:txBody>
          <a:bodyPr vert="horz" wrap="square" lIns="0" tIns="4445" rIns="0" bIns="0" rtlCol="0">
            <a:spAutoFit/>
          </a:bodyPr>
          <a:lstStyle/>
          <a:p>
            <a:pPr indent="-26669" algn="ctr">
              <a:spcBef>
                <a:spcPts val="35"/>
              </a:spcBef>
            </a:pPr>
            <a:r>
              <a:rPr lang="sv-SE" sz="750" b="1" dirty="0">
                <a:latin typeface="Arial"/>
                <a:cs typeface="Arial"/>
              </a:rPr>
              <a:t>Ung fritid</a:t>
            </a:r>
          </a:p>
        </p:txBody>
      </p:sp>
      <p:sp>
        <p:nvSpPr>
          <p:cNvPr id="91" name="object 11"/>
          <p:cNvSpPr/>
          <p:nvPr/>
        </p:nvSpPr>
        <p:spPr>
          <a:xfrm flipH="1">
            <a:off x="157716" y="2477539"/>
            <a:ext cx="42239" cy="1222850"/>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19" name="object 11"/>
          <p:cNvSpPr/>
          <p:nvPr/>
        </p:nvSpPr>
        <p:spPr>
          <a:xfrm rot="5400000" flipH="1">
            <a:off x="6550302" y="2213827"/>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21" name="object 84"/>
          <p:cNvSpPr/>
          <p:nvPr/>
        </p:nvSpPr>
        <p:spPr>
          <a:xfrm>
            <a:off x="6620340" y="2099977"/>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122" name="object 90"/>
          <p:cNvSpPr txBox="1"/>
          <p:nvPr/>
        </p:nvSpPr>
        <p:spPr>
          <a:xfrm>
            <a:off x="6639390" y="2142342"/>
            <a:ext cx="921659" cy="293029"/>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Bygg (</a:t>
            </a:r>
            <a:r>
              <a:rPr lang="sv-SE" sz="750" b="1" dirty="0" err="1" smtClean="0">
                <a:latin typeface="Arial"/>
                <a:cs typeface="Arial"/>
              </a:rPr>
              <a:t>inkl</a:t>
            </a:r>
            <a:r>
              <a:rPr lang="sv-SE" sz="750" b="1" dirty="0" smtClean="0">
                <a:latin typeface="Arial"/>
                <a:cs typeface="Arial"/>
              </a:rPr>
              <a:t> kart)</a:t>
            </a:r>
            <a:endParaRPr lang="sv-SE" sz="750" b="1" dirty="0">
              <a:latin typeface="Arial"/>
              <a:cs typeface="Arial"/>
            </a:endParaRPr>
          </a:p>
          <a:p>
            <a:pPr indent="-26669" algn="ctr">
              <a:lnSpc>
                <a:spcPct val="150000"/>
              </a:lnSpc>
              <a:spcBef>
                <a:spcPts val="35"/>
              </a:spcBef>
            </a:pPr>
            <a:r>
              <a:rPr lang="sv-SE" sz="750" i="1" dirty="0" smtClean="0">
                <a:latin typeface="Arial"/>
                <a:cs typeface="Arial"/>
              </a:rPr>
              <a:t>M Dahlberg</a:t>
            </a:r>
            <a:endParaRPr sz="750" dirty="0">
              <a:latin typeface="Arial"/>
              <a:cs typeface="Arial"/>
            </a:endParaRPr>
          </a:p>
        </p:txBody>
      </p:sp>
      <p:sp>
        <p:nvSpPr>
          <p:cNvPr id="168" name="object 11"/>
          <p:cNvSpPr/>
          <p:nvPr/>
        </p:nvSpPr>
        <p:spPr>
          <a:xfrm flipH="1">
            <a:off x="7634093" y="713336"/>
            <a:ext cx="34289" cy="1700364"/>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69" name="object 11"/>
          <p:cNvSpPr/>
          <p:nvPr/>
        </p:nvSpPr>
        <p:spPr>
          <a:xfrm rot="5400000" flipH="1">
            <a:off x="7771883" y="2220971"/>
            <a:ext cx="69634" cy="253547"/>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170" name="object 84"/>
          <p:cNvSpPr/>
          <p:nvPr/>
        </p:nvSpPr>
        <p:spPr>
          <a:xfrm>
            <a:off x="7841921" y="2107121"/>
            <a:ext cx="948190" cy="513724"/>
          </a:xfrm>
          <a:custGeom>
            <a:avLst/>
            <a:gdLst/>
            <a:ahLst/>
            <a:cxnLst/>
            <a:rect l="l" t="t" r="r" b="b"/>
            <a:pathLst>
              <a:path w="823595" h="716914">
                <a:moveTo>
                  <a:pt x="670839" y="0"/>
                </a:moveTo>
                <a:lnTo>
                  <a:pt x="152400" y="0"/>
                </a:lnTo>
                <a:lnTo>
                  <a:pt x="64293" y="2381"/>
                </a:lnTo>
                <a:lnTo>
                  <a:pt x="19050" y="19050"/>
                </a:lnTo>
                <a:lnTo>
                  <a:pt x="2381" y="64293"/>
                </a:lnTo>
                <a:lnTo>
                  <a:pt x="0" y="152400"/>
                </a:lnTo>
                <a:lnTo>
                  <a:pt x="0" y="564349"/>
                </a:lnTo>
                <a:lnTo>
                  <a:pt x="2381" y="652456"/>
                </a:lnTo>
                <a:lnTo>
                  <a:pt x="19050" y="697699"/>
                </a:lnTo>
                <a:lnTo>
                  <a:pt x="64293" y="714368"/>
                </a:lnTo>
                <a:lnTo>
                  <a:pt x="152400" y="716749"/>
                </a:lnTo>
                <a:lnTo>
                  <a:pt x="670839" y="716749"/>
                </a:lnTo>
                <a:lnTo>
                  <a:pt x="758945" y="714368"/>
                </a:lnTo>
                <a:lnTo>
                  <a:pt x="804189" y="697699"/>
                </a:lnTo>
                <a:lnTo>
                  <a:pt x="820858" y="652456"/>
                </a:lnTo>
                <a:lnTo>
                  <a:pt x="823239" y="564349"/>
                </a:lnTo>
                <a:lnTo>
                  <a:pt x="823239" y="152400"/>
                </a:lnTo>
                <a:lnTo>
                  <a:pt x="820858" y="64293"/>
                </a:lnTo>
                <a:lnTo>
                  <a:pt x="804189" y="19050"/>
                </a:lnTo>
                <a:lnTo>
                  <a:pt x="758945" y="2381"/>
                </a:lnTo>
                <a:lnTo>
                  <a:pt x="670839" y="0"/>
                </a:lnTo>
                <a:close/>
              </a:path>
            </a:pathLst>
          </a:custGeom>
          <a:solidFill>
            <a:srgbClr val="FFD13F"/>
          </a:solidFill>
          <a:ln>
            <a:solidFill>
              <a:schemeClr val="tx1"/>
            </a:solidFill>
          </a:ln>
        </p:spPr>
        <p:style>
          <a:lnRef idx="1">
            <a:schemeClr val="dk1"/>
          </a:lnRef>
          <a:fillRef idx="2">
            <a:schemeClr val="dk1"/>
          </a:fillRef>
          <a:effectRef idx="1">
            <a:schemeClr val="dk1"/>
          </a:effectRef>
          <a:fontRef idx="minor">
            <a:schemeClr val="dk1"/>
          </a:fontRef>
        </p:style>
        <p:txBody>
          <a:bodyPr wrap="square" lIns="0" tIns="0" rIns="0" bIns="0" rtlCol="0"/>
          <a:lstStyle/>
          <a:p>
            <a:endParaRPr dirty="0"/>
          </a:p>
        </p:txBody>
      </p:sp>
      <p:sp>
        <p:nvSpPr>
          <p:cNvPr id="171" name="object 90"/>
          <p:cNvSpPr txBox="1"/>
          <p:nvPr/>
        </p:nvSpPr>
        <p:spPr>
          <a:xfrm>
            <a:off x="7860971" y="2149485"/>
            <a:ext cx="921659" cy="293029"/>
          </a:xfrm>
          <a:prstGeom prst="rect">
            <a:avLst/>
          </a:prstGeom>
        </p:spPr>
        <p:txBody>
          <a:bodyPr vert="horz" wrap="square" lIns="0" tIns="4445" rIns="0" bIns="0" rtlCol="0">
            <a:spAutoFit/>
          </a:bodyPr>
          <a:lstStyle/>
          <a:p>
            <a:pPr indent="-26669" algn="ctr">
              <a:spcBef>
                <a:spcPts val="35"/>
              </a:spcBef>
            </a:pPr>
            <a:r>
              <a:rPr lang="sv-SE" sz="750" b="1" dirty="0">
                <a:latin typeface="Arial"/>
                <a:cs typeface="Arial"/>
              </a:rPr>
              <a:t>Miljö</a:t>
            </a:r>
          </a:p>
          <a:p>
            <a:pPr indent="-26669" algn="ctr">
              <a:lnSpc>
                <a:spcPct val="150000"/>
              </a:lnSpc>
              <a:spcBef>
                <a:spcPts val="35"/>
              </a:spcBef>
            </a:pPr>
            <a:r>
              <a:rPr lang="sv-SE" sz="750" i="1" dirty="0" smtClean="0">
                <a:latin typeface="Arial"/>
                <a:cs typeface="Arial"/>
              </a:rPr>
              <a:t>J Nilsson</a:t>
            </a:r>
            <a:endParaRPr lang="sv-SE" sz="750" i="1" dirty="0">
              <a:latin typeface="Arial"/>
              <a:cs typeface="Arial"/>
            </a:endParaRPr>
          </a:p>
        </p:txBody>
      </p:sp>
      <p:sp>
        <p:nvSpPr>
          <p:cNvPr id="172" name="object 11"/>
          <p:cNvSpPr/>
          <p:nvPr/>
        </p:nvSpPr>
        <p:spPr>
          <a:xfrm flipH="1">
            <a:off x="6433943" y="700477"/>
            <a:ext cx="34289" cy="1700364"/>
          </a:xfrm>
          <a:custGeom>
            <a:avLst/>
            <a:gdLst/>
            <a:ahLst/>
            <a:cxnLst/>
            <a:rect l="l" t="t" r="r" b="b"/>
            <a:pathLst>
              <a:path h="111760">
                <a:moveTo>
                  <a:pt x="0" y="0"/>
                </a:moveTo>
                <a:lnTo>
                  <a:pt x="0" y="111337"/>
                </a:lnTo>
              </a:path>
            </a:pathLst>
          </a:custGeom>
          <a:ln w="50800">
            <a:solidFill>
              <a:srgbClr val="C6C6C6"/>
            </a:solidFill>
          </a:ln>
        </p:spPr>
        <p:txBody>
          <a:bodyPr wrap="square" lIns="0" tIns="0" rIns="0" bIns="0" rtlCol="0"/>
          <a:lstStyle/>
          <a:p>
            <a:endParaRPr dirty="0"/>
          </a:p>
        </p:txBody>
      </p:sp>
      <p:sp>
        <p:nvSpPr>
          <p:cNvPr id="47" name="object 90"/>
          <p:cNvSpPr txBox="1"/>
          <p:nvPr/>
        </p:nvSpPr>
        <p:spPr>
          <a:xfrm>
            <a:off x="361950" y="2382561"/>
            <a:ext cx="921659" cy="11990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D Andersson</a:t>
            </a:r>
            <a:endParaRPr lang="sv-SE" sz="750" b="1" dirty="0">
              <a:latin typeface="Arial"/>
              <a:cs typeface="Arial"/>
            </a:endParaRPr>
          </a:p>
        </p:txBody>
      </p:sp>
      <p:sp>
        <p:nvSpPr>
          <p:cNvPr id="50" name="object 90"/>
          <p:cNvSpPr txBox="1"/>
          <p:nvPr/>
        </p:nvSpPr>
        <p:spPr>
          <a:xfrm>
            <a:off x="361950" y="3036730"/>
            <a:ext cx="921659" cy="11990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B </a:t>
            </a:r>
            <a:r>
              <a:rPr lang="sv-SE" sz="750" b="1" dirty="0" err="1" smtClean="0">
                <a:latin typeface="Arial"/>
                <a:cs typeface="Arial"/>
              </a:rPr>
              <a:t>Gräähs</a:t>
            </a:r>
            <a:endParaRPr lang="sv-SE" sz="750" b="1" dirty="0">
              <a:latin typeface="Arial"/>
              <a:cs typeface="Arial"/>
            </a:endParaRPr>
          </a:p>
        </p:txBody>
      </p:sp>
      <p:sp>
        <p:nvSpPr>
          <p:cNvPr id="51" name="object 90"/>
          <p:cNvSpPr txBox="1"/>
          <p:nvPr/>
        </p:nvSpPr>
        <p:spPr>
          <a:xfrm>
            <a:off x="375215" y="3656894"/>
            <a:ext cx="921659" cy="11990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L Söderqvist</a:t>
            </a:r>
            <a:endParaRPr lang="sv-SE" sz="750" b="1" dirty="0">
              <a:latin typeface="Arial"/>
              <a:cs typeface="Arial"/>
            </a:endParaRPr>
          </a:p>
        </p:txBody>
      </p:sp>
      <p:sp>
        <p:nvSpPr>
          <p:cNvPr id="52" name="object 90"/>
          <p:cNvSpPr txBox="1"/>
          <p:nvPr/>
        </p:nvSpPr>
        <p:spPr>
          <a:xfrm>
            <a:off x="4284333" y="2375418"/>
            <a:ext cx="921659" cy="11990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C W Johansson</a:t>
            </a:r>
            <a:endParaRPr lang="sv-SE" sz="750" b="1" dirty="0">
              <a:latin typeface="Arial"/>
              <a:cs typeface="Arial"/>
            </a:endParaRPr>
          </a:p>
        </p:txBody>
      </p:sp>
      <p:sp>
        <p:nvSpPr>
          <p:cNvPr id="53" name="object 90"/>
          <p:cNvSpPr txBox="1"/>
          <p:nvPr/>
        </p:nvSpPr>
        <p:spPr>
          <a:xfrm>
            <a:off x="4284332" y="3056986"/>
            <a:ext cx="921659" cy="119905"/>
          </a:xfrm>
          <a:prstGeom prst="rect">
            <a:avLst/>
          </a:prstGeom>
        </p:spPr>
        <p:txBody>
          <a:bodyPr vert="horz" wrap="square" lIns="0" tIns="4445" rIns="0" bIns="0" rtlCol="0">
            <a:spAutoFit/>
          </a:bodyPr>
          <a:lstStyle/>
          <a:p>
            <a:pPr indent="-26669" algn="ctr">
              <a:spcBef>
                <a:spcPts val="35"/>
              </a:spcBef>
            </a:pPr>
            <a:r>
              <a:rPr lang="sv-SE" sz="750" b="1" dirty="0" smtClean="0">
                <a:latin typeface="Arial"/>
                <a:cs typeface="Arial"/>
              </a:rPr>
              <a:t>M Olsson</a:t>
            </a:r>
            <a:endParaRPr lang="sv-SE" sz="750" b="1" dirty="0">
              <a:latin typeface="Arial"/>
              <a:cs typeface="Arial"/>
            </a:endParaRPr>
          </a:p>
        </p:txBody>
      </p:sp>
    </p:spTree>
    <p:extLst>
      <p:ext uri="{BB962C8B-B14F-4D97-AF65-F5344CB8AC3E}">
        <p14:creationId xmlns:p14="http://schemas.microsoft.com/office/powerpoint/2010/main" val="4171141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9490</TotalTime>
  <Words>959</Words>
  <Application>Microsoft Office PowerPoint</Application>
  <PresentationFormat>Bildspel på skärmen (16:9)</PresentationFormat>
  <Paragraphs>120</Paragraphs>
  <Slides>11</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Kraft, Birgitta</cp:lastModifiedBy>
  <cp:revision>245</cp:revision>
  <cp:lastPrinted>2019-10-06T11:53:40Z</cp:lastPrinted>
  <dcterms:created xsi:type="dcterms:W3CDTF">2015-12-21T10:33:10Z</dcterms:created>
  <dcterms:modified xsi:type="dcterms:W3CDTF">2020-11-03T11:35:31Z</dcterms:modified>
</cp:coreProperties>
</file>