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3"/>
  </p:notesMasterIdLst>
  <p:handoutMasterIdLst>
    <p:handoutMasterId r:id="rId14"/>
  </p:handoutMasterIdLst>
  <p:sldIdLst>
    <p:sldId id="306" r:id="rId2"/>
    <p:sldId id="325" r:id="rId3"/>
    <p:sldId id="332" r:id="rId4"/>
    <p:sldId id="335" r:id="rId5"/>
    <p:sldId id="333" r:id="rId6"/>
    <p:sldId id="337" r:id="rId7"/>
    <p:sldId id="336" r:id="rId8"/>
    <p:sldId id="339" r:id="rId9"/>
    <p:sldId id="340" r:id="rId10"/>
    <p:sldId id="334" r:id="rId11"/>
    <p:sldId id="338" r:id="rId12"/>
  </p:sldIdLst>
  <p:sldSz cx="9144000" cy="5143500" type="screen16x9"/>
  <p:notesSz cx="6797675" cy="99266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68428" autoAdjust="0"/>
  </p:normalViewPr>
  <p:slideViewPr>
    <p:cSldViewPr snapToGrid="0" snapToObjects="1">
      <p:cViewPr varScale="1">
        <p:scale>
          <a:sx n="99" d="100"/>
          <a:sy n="99" d="100"/>
        </p:scale>
        <p:origin x="187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04C2DD-C7E7-4D8B-BC31-2702D25D8A3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23EEAB4-F14A-47FB-B99F-ACF48BCE5099}">
      <dgm:prSet phldrT="[Text]"/>
      <dgm:spPr/>
      <dgm:t>
        <a:bodyPr/>
        <a:lstStyle/>
        <a:p>
          <a:r>
            <a:rPr lang="sv-SE" dirty="0" smtClean="0"/>
            <a:t>Sektor samhälle</a:t>
          </a:r>
          <a:endParaRPr lang="sv-SE" dirty="0"/>
        </a:p>
      </dgm:t>
    </dgm:pt>
    <dgm:pt modelId="{1D7533C1-610C-498C-9E4B-C6D926E3BE69}" type="parTrans" cxnId="{DFCB6304-1329-4F70-9748-E0CE965C922D}">
      <dgm:prSet/>
      <dgm:spPr/>
      <dgm:t>
        <a:bodyPr/>
        <a:lstStyle/>
        <a:p>
          <a:endParaRPr lang="sv-SE"/>
        </a:p>
      </dgm:t>
    </dgm:pt>
    <dgm:pt modelId="{A5FD1324-2DD2-462C-9DDE-331420D9E0A6}" type="sibTrans" cxnId="{DFCB6304-1329-4F70-9748-E0CE965C922D}">
      <dgm:prSet/>
      <dgm:spPr/>
      <dgm:t>
        <a:bodyPr/>
        <a:lstStyle/>
        <a:p>
          <a:endParaRPr lang="sv-SE"/>
        </a:p>
      </dgm:t>
    </dgm:pt>
    <dgm:pt modelId="{F3A5367E-BEFD-47D5-BD6F-93A530748897}">
      <dgm:prSet phldrT="[Text]"/>
      <dgm:spPr/>
      <dgm:t>
        <a:bodyPr/>
        <a:lstStyle/>
        <a:p>
          <a:r>
            <a:rPr lang="sv-SE" dirty="0" smtClean="0"/>
            <a:t>Verksamhet Attraktiv</a:t>
          </a:r>
          <a:endParaRPr lang="sv-SE" dirty="0"/>
        </a:p>
      </dgm:t>
    </dgm:pt>
    <dgm:pt modelId="{2C9729F6-CFD1-4495-88EB-D9960019D1CE}" type="parTrans" cxnId="{B0A85C26-8CFF-4C74-81CD-615D710E78DA}">
      <dgm:prSet/>
      <dgm:spPr/>
      <dgm:t>
        <a:bodyPr/>
        <a:lstStyle/>
        <a:p>
          <a:endParaRPr lang="sv-SE"/>
        </a:p>
      </dgm:t>
    </dgm:pt>
    <dgm:pt modelId="{38C2677F-5854-4D18-9DA3-6DA74F190FBC}" type="sibTrans" cxnId="{B0A85C26-8CFF-4C74-81CD-615D710E78DA}">
      <dgm:prSet/>
      <dgm:spPr/>
      <dgm:t>
        <a:bodyPr/>
        <a:lstStyle/>
        <a:p>
          <a:endParaRPr lang="sv-SE"/>
        </a:p>
      </dgm:t>
    </dgm:pt>
    <dgm:pt modelId="{0F92EC13-BF3F-45A1-BA71-B072FD00C19A}">
      <dgm:prSet phldrT="[Text]"/>
      <dgm:spPr/>
      <dgm:t>
        <a:bodyPr/>
        <a:lstStyle/>
        <a:p>
          <a:r>
            <a:rPr lang="sv-SE" dirty="0" smtClean="0"/>
            <a:t>Verksamhet Växande</a:t>
          </a:r>
          <a:endParaRPr lang="sv-SE" dirty="0"/>
        </a:p>
      </dgm:t>
    </dgm:pt>
    <dgm:pt modelId="{BC3AF361-8141-4FFA-ABAE-E748A61C98FA}" type="parTrans" cxnId="{F481E83A-70E0-4F43-B38D-6CB516591F56}">
      <dgm:prSet/>
      <dgm:spPr/>
      <dgm:t>
        <a:bodyPr/>
        <a:lstStyle/>
        <a:p>
          <a:endParaRPr lang="sv-SE"/>
        </a:p>
      </dgm:t>
    </dgm:pt>
    <dgm:pt modelId="{EA97744A-095E-4D58-971F-30ED482B92C5}" type="sibTrans" cxnId="{F481E83A-70E0-4F43-B38D-6CB516591F56}">
      <dgm:prSet/>
      <dgm:spPr/>
      <dgm:t>
        <a:bodyPr/>
        <a:lstStyle/>
        <a:p>
          <a:endParaRPr lang="sv-SE"/>
        </a:p>
      </dgm:t>
    </dgm:pt>
    <dgm:pt modelId="{EAC953CA-B3C6-433B-B7F7-64553747B9C5}" type="pres">
      <dgm:prSet presAssocID="{6804C2DD-C7E7-4D8B-BC31-2702D25D8A34}" presName="compositeShape" presStyleCnt="0">
        <dgm:presLayoutVars>
          <dgm:chMax val="7"/>
          <dgm:dir/>
          <dgm:resizeHandles val="exact"/>
        </dgm:presLayoutVars>
      </dgm:prSet>
      <dgm:spPr/>
    </dgm:pt>
    <dgm:pt modelId="{42A048FC-18F3-434C-9B67-21BCDF0CAF88}" type="pres">
      <dgm:prSet presAssocID="{423EEAB4-F14A-47FB-B99F-ACF48BCE5099}" presName="circ1" presStyleLbl="vennNode1" presStyleIdx="0" presStyleCnt="3"/>
      <dgm:spPr/>
      <dgm:t>
        <a:bodyPr/>
        <a:lstStyle/>
        <a:p>
          <a:endParaRPr lang="sv-SE"/>
        </a:p>
      </dgm:t>
    </dgm:pt>
    <dgm:pt modelId="{AE42A700-E4B4-4A15-B605-7F69B4987A21}" type="pres">
      <dgm:prSet presAssocID="{423EEAB4-F14A-47FB-B99F-ACF48BCE509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D4E84E5-9EB8-4BB6-84B1-75ED538DD8AE}" type="pres">
      <dgm:prSet presAssocID="{F3A5367E-BEFD-47D5-BD6F-93A530748897}" presName="circ2" presStyleLbl="vennNode1" presStyleIdx="1" presStyleCnt="3"/>
      <dgm:spPr/>
      <dgm:t>
        <a:bodyPr/>
        <a:lstStyle/>
        <a:p>
          <a:endParaRPr lang="sv-SE"/>
        </a:p>
      </dgm:t>
    </dgm:pt>
    <dgm:pt modelId="{1AA5ACE4-22DB-4956-85E8-955BDA5FC08E}" type="pres">
      <dgm:prSet presAssocID="{F3A5367E-BEFD-47D5-BD6F-93A53074889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D237F7B-D356-46B2-9C37-C79625065278}" type="pres">
      <dgm:prSet presAssocID="{0F92EC13-BF3F-45A1-BA71-B072FD00C19A}" presName="circ3" presStyleLbl="vennNode1" presStyleIdx="2" presStyleCnt="3"/>
      <dgm:spPr/>
      <dgm:t>
        <a:bodyPr/>
        <a:lstStyle/>
        <a:p>
          <a:endParaRPr lang="sv-SE"/>
        </a:p>
      </dgm:t>
    </dgm:pt>
    <dgm:pt modelId="{EC1D7850-E722-44C9-BFC7-A276C6A62A24}" type="pres">
      <dgm:prSet presAssocID="{0F92EC13-BF3F-45A1-BA71-B072FD00C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BE4A786-59EF-4DF5-B0B2-ED91EAAFEA64}" type="presOf" srcId="{423EEAB4-F14A-47FB-B99F-ACF48BCE5099}" destId="{42A048FC-18F3-434C-9B67-21BCDF0CAF88}" srcOrd="0" destOrd="0" presId="urn:microsoft.com/office/officeart/2005/8/layout/venn1"/>
    <dgm:cxn modelId="{079ABF63-0D61-4C4D-8E99-A565FCF0AA0C}" type="presOf" srcId="{0F92EC13-BF3F-45A1-BA71-B072FD00C19A}" destId="{EC1D7850-E722-44C9-BFC7-A276C6A62A24}" srcOrd="1" destOrd="0" presId="urn:microsoft.com/office/officeart/2005/8/layout/venn1"/>
    <dgm:cxn modelId="{C0C62A64-DA1C-4BFC-8916-C6BE2EEC8B26}" type="presOf" srcId="{F3A5367E-BEFD-47D5-BD6F-93A530748897}" destId="{1AA5ACE4-22DB-4956-85E8-955BDA5FC08E}" srcOrd="1" destOrd="0" presId="urn:microsoft.com/office/officeart/2005/8/layout/venn1"/>
    <dgm:cxn modelId="{F481E83A-70E0-4F43-B38D-6CB516591F56}" srcId="{6804C2DD-C7E7-4D8B-BC31-2702D25D8A34}" destId="{0F92EC13-BF3F-45A1-BA71-B072FD00C19A}" srcOrd="2" destOrd="0" parTransId="{BC3AF361-8141-4FFA-ABAE-E748A61C98FA}" sibTransId="{EA97744A-095E-4D58-971F-30ED482B92C5}"/>
    <dgm:cxn modelId="{B0A85C26-8CFF-4C74-81CD-615D710E78DA}" srcId="{6804C2DD-C7E7-4D8B-BC31-2702D25D8A34}" destId="{F3A5367E-BEFD-47D5-BD6F-93A530748897}" srcOrd="1" destOrd="0" parTransId="{2C9729F6-CFD1-4495-88EB-D9960019D1CE}" sibTransId="{38C2677F-5854-4D18-9DA3-6DA74F190FBC}"/>
    <dgm:cxn modelId="{937832F6-B720-4650-ACE8-B1E4F2F2AECD}" type="presOf" srcId="{423EEAB4-F14A-47FB-B99F-ACF48BCE5099}" destId="{AE42A700-E4B4-4A15-B605-7F69B4987A21}" srcOrd="1" destOrd="0" presId="urn:microsoft.com/office/officeart/2005/8/layout/venn1"/>
    <dgm:cxn modelId="{DFCB6304-1329-4F70-9748-E0CE965C922D}" srcId="{6804C2DD-C7E7-4D8B-BC31-2702D25D8A34}" destId="{423EEAB4-F14A-47FB-B99F-ACF48BCE5099}" srcOrd="0" destOrd="0" parTransId="{1D7533C1-610C-498C-9E4B-C6D926E3BE69}" sibTransId="{A5FD1324-2DD2-462C-9DDE-331420D9E0A6}"/>
    <dgm:cxn modelId="{EA807F1E-6BD4-46F4-992E-A56EA4C5DE2F}" type="presOf" srcId="{F3A5367E-BEFD-47D5-BD6F-93A530748897}" destId="{5D4E84E5-9EB8-4BB6-84B1-75ED538DD8AE}" srcOrd="0" destOrd="0" presId="urn:microsoft.com/office/officeart/2005/8/layout/venn1"/>
    <dgm:cxn modelId="{56E094CB-68B0-4BF4-ADD9-E56F8ED8D146}" type="presOf" srcId="{0F92EC13-BF3F-45A1-BA71-B072FD00C19A}" destId="{4D237F7B-D356-46B2-9C37-C79625065278}" srcOrd="0" destOrd="0" presId="urn:microsoft.com/office/officeart/2005/8/layout/venn1"/>
    <dgm:cxn modelId="{D9AACFF5-364E-4790-99C8-3D2A90725759}" type="presOf" srcId="{6804C2DD-C7E7-4D8B-BC31-2702D25D8A34}" destId="{EAC953CA-B3C6-433B-B7F7-64553747B9C5}" srcOrd="0" destOrd="0" presId="urn:microsoft.com/office/officeart/2005/8/layout/venn1"/>
    <dgm:cxn modelId="{7A78CA4C-DBE7-4E04-8C72-8C2ABA54DFFE}" type="presParOf" srcId="{EAC953CA-B3C6-433B-B7F7-64553747B9C5}" destId="{42A048FC-18F3-434C-9B67-21BCDF0CAF88}" srcOrd="0" destOrd="0" presId="urn:microsoft.com/office/officeart/2005/8/layout/venn1"/>
    <dgm:cxn modelId="{3AF85AF7-93AB-4FFF-8E22-60D7E0C664A2}" type="presParOf" srcId="{EAC953CA-B3C6-433B-B7F7-64553747B9C5}" destId="{AE42A700-E4B4-4A15-B605-7F69B4987A21}" srcOrd="1" destOrd="0" presId="urn:microsoft.com/office/officeart/2005/8/layout/venn1"/>
    <dgm:cxn modelId="{5815DFD8-C6B8-4AD2-9181-849858D68CD2}" type="presParOf" srcId="{EAC953CA-B3C6-433B-B7F7-64553747B9C5}" destId="{5D4E84E5-9EB8-4BB6-84B1-75ED538DD8AE}" srcOrd="2" destOrd="0" presId="urn:microsoft.com/office/officeart/2005/8/layout/venn1"/>
    <dgm:cxn modelId="{F84500EF-C271-4070-BE46-28F18320C48A}" type="presParOf" srcId="{EAC953CA-B3C6-433B-B7F7-64553747B9C5}" destId="{1AA5ACE4-22DB-4956-85E8-955BDA5FC08E}" srcOrd="3" destOrd="0" presId="urn:microsoft.com/office/officeart/2005/8/layout/venn1"/>
    <dgm:cxn modelId="{F1687593-46E8-494E-9B68-ABEBDF9BE60B}" type="presParOf" srcId="{EAC953CA-B3C6-433B-B7F7-64553747B9C5}" destId="{4D237F7B-D356-46B2-9C37-C79625065278}" srcOrd="4" destOrd="0" presId="urn:microsoft.com/office/officeart/2005/8/layout/venn1"/>
    <dgm:cxn modelId="{9AF69828-0ADF-41EE-AABD-D0506E6777D0}" type="presParOf" srcId="{EAC953CA-B3C6-433B-B7F7-64553747B9C5}" destId="{EC1D7850-E722-44C9-BFC7-A276C6A62A2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Sektor samhälle</a:t>
          </a:r>
          <a:endParaRPr lang="sv-SE" sz="2100" kern="1200" dirty="0"/>
        </a:p>
      </dsp:txBody>
      <dsp:txXfrm>
        <a:off x="2153920" y="477519"/>
        <a:ext cx="1788160" cy="1097280"/>
      </dsp:txXfrm>
    </dsp:sp>
    <dsp:sp modelId="{5D4E84E5-9EB8-4BB6-84B1-75ED538DD8AE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Verksamhet Attraktiv</a:t>
          </a:r>
          <a:endParaRPr lang="sv-SE" sz="2100" kern="1200" dirty="0"/>
        </a:p>
      </dsp:txBody>
      <dsp:txXfrm>
        <a:off x="3454400" y="2204720"/>
        <a:ext cx="1463040" cy="1341120"/>
      </dsp:txXfrm>
    </dsp:sp>
    <dsp:sp modelId="{4D237F7B-D356-46B2-9C37-C79625065278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100" kern="1200" dirty="0" smtClean="0"/>
            <a:t>Verksamhet Växande</a:t>
          </a:r>
          <a:endParaRPr lang="sv-SE" sz="2100" kern="1200" dirty="0"/>
        </a:p>
      </dsp:txBody>
      <dsp:txXfrm>
        <a:off x="1178560" y="2204720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565318" y="30518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Sektor samhälle</a:t>
          </a:r>
          <a:endParaRPr lang="sv-SE" sz="1300" kern="1200" dirty="0"/>
        </a:p>
      </dsp:txBody>
      <dsp:txXfrm>
        <a:off x="760635" y="286871"/>
        <a:ext cx="1074241" cy="659193"/>
      </dsp:txXfrm>
    </dsp:sp>
    <dsp:sp modelId="{5D4E84E5-9EB8-4BB6-84B1-75ED538DD8AE}">
      <dsp:nvSpPr>
        <dsp:cNvPr id="0" name=""/>
        <dsp:cNvSpPr/>
      </dsp:nvSpPr>
      <dsp:spPr>
        <a:xfrm>
          <a:off x="1093894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Attraktiv</a:t>
          </a:r>
          <a:endParaRPr lang="sv-SE" sz="1300" kern="1200" dirty="0"/>
        </a:p>
      </dsp:txBody>
      <dsp:txXfrm>
        <a:off x="1541902" y="1324491"/>
        <a:ext cx="878925" cy="805681"/>
      </dsp:txXfrm>
    </dsp:sp>
    <dsp:sp modelId="{4D237F7B-D356-46B2-9C37-C79625065278}">
      <dsp:nvSpPr>
        <dsp:cNvPr id="0" name=""/>
        <dsp:cNvSpPr/>
      </dsp:nvSpPr>
      <dsp:spPr>
        <a:xfrm>
          <a:off x="36742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Växande</a:t>
          </a:r>
          <a:endParaRPr lang="sv-SE" sz="1300" kern="1200" dirty="0"/>
        </a:p>
      </dsp:txBody>
      <dsp:txXfrm>
        <a:off x="174685" y="1324491"/>
        <a:ext cx="878925" cy="8056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565318" y="30518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Sektor samhälle</a:t>
          </a:r>
          <a:endParaRPr lang="sv-SE" sz="1300" kern="1200" dirty="0"/>
        </a:p>
      </dsp:txBody>
      <dsp:txXfrm>
        <a:off x="760635" y="286871"/>
        <a:ext cx="1074241" cy="659193"/>
      </dsp:txXfrm>
    </dsp:sp>
    <dsp:sp modelId="{5D4E84E5-9EB8-4BB6-84B1-75ED538DD8AE}">
      <dsp:nvSpPr>
        <dsp:cNvPr id="0" name=""/>
        <dsp:cNvSpPr/>
      </dsp:nvSpPr>
      <dsp:spPr>
        <a:xfrm>
          <a:off x="1093894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Attraktiv</a:t>
          </a:r>
          <a:endParaRPr lang="sv-SE" sz="1300" kern="1200" dirty="0"/>
        </a:p>
      </dsp:txBody>
      <dsp:txXfrm>
        <a:off x="1541902" y="1324491"/>
        <a:ext cx="878925" cy="805681"/>
      </dsp:txXfrm>
    </dsp:sp>
    <dsp:sp modelId="{4D237F7B-D356-46B2-9C37-C79625065278}">
      <dsp:nvSpPr>
        <dsp:cNvPr id="0" name=""/>
        <dsp:cNvSpPr/>
      </dsp:nvSpPr>
      <dsp:spPr>
        <a:xfrm>
          <a:off x="36742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Växande</a:t>
          </a:r>
          <a:endParaRPr lang="sv-SE" sz="1300" kern="1200" dirty="0"/>
        </a:p>
      </dsp:txBody>
      <dsp:txXfrm>
        <a:off x="174685" y="1324491"/>
        <a:ext cx="878925" cy="805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048FC-18F3-434C-9B67-21BCDF0CAF88}">
      <dsp:nvSpPr>
        <dsp:cNvPr id="0" name=""/>
        <dsp:cNvSpPr/>
      </dsp:nvSpPr>
      <dsp:spPr>
        <a:xfrm>
          <a:off x="565318" y="30518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Sektor samhälle</a:t>
          </a:r>
          <a:endParaRPr lang="sv-SE" sz="1300" kern="1200" dirty="0"/>
        </a:p>
      </dsp:txBody>
      <dsp:txXfrm>
        <a:off x="760635" y="286871"/>
        <a:ext cx="1074241" cy="659193"/>
      </dsp:txXfrm>
    </dsp:sp>
    <dsp:sp modelId="{5D4E84E5-9EB8-4BB6-84B1-75ED538DD8AE}">
      <dsp:nvSpPr>
        <dsp:cNvPr id="0" name=""/>
        <dsp:cNvSpPr/>
      </dsp:nvSpPr>
      <dsp:spPr>
        <a:xfrm>
          <a:off x="1093894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Attraktiv</a:t>
          </a:r>
          <a:endParaRPr lang="sv-SE" sz="1300" kern="1200" dirty="0"/>
        </a:p>
      </dsp:txBody>
      <dsp:txXfrm>
        <a:off x="1541902" y="1324491"/>
        <a:ext cx="878925" cy="805681"/>
      </dsp:txXfrm>
    </dsp:sp>
    <dsp:sp modelId="{4D237F7B-D356-46B2-9C37-C79625065278}">
      <dsp:nvSpPr>
        <dsp:cNvPr id="0" name=""/>
        <dsp:cNvSpPr/>
      </dsp:nvSpPr>
      <dsp:spPr>
        <a:xfrm>
          <a:off x="36742" y="946065"/>
          <a:ext cx="1464875" cy="1464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Verksamhet Växande</a:t>
          </a:r>
          <a:endParaRPr lang="sv-SE" sz="1300" kern="1200" dirty="0"/>
        </a:p>
      </dsp:txBody>
      <dsp:txXfrm>
        <a:off x="174685" y="1324491"/>
        <a:ext cx="878925" cy="805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2726C-FCD1-436F-BA70-7D1D3DE2FEBA}" type="datetimeFigureOut">
              <a:rPr lang="sv-SE" smtClean="0"/>
              <a:t>2020-10-26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54DE-55A4-411C-A702-B339086EF71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79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34F-DE91-4B1C-9B90-A4B36475E511}" type="datetimeFigureOut">
              <a:rPr lang="sv-SE" smtClean="0"/>
              <a:t>2020-10-26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A1F9D-ACC5-45B9-BF8D-0B6FFD8A23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605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76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58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När vi t.ex. handlar upp leverantörer för snöröjning eller stadsnät så vill vi få leverantörerna känna att</a:t>
            </a:r>
            <a:r>
              <a:rPr lang="sv-SE" baseline="0" dirty="0" smtClean="0"/>
              <a:t> tillsammans levererar välfärdstjänster till medborgare, fastighetsägare och företag i kommunen. Sektor Samhälle har ansvaret för dessa affärsrelationer.</a:t>
            </a:r>
            <a:br>
              <a:rPr lang="sv-SE" baseline="0" dirty="0" smtClean="0"/>
            </a:br>
            <a:r>
              <a:rPr lang="sv-SE" baseline="0" dirty="0" smtClean="0"/>
              <a:t>Noterbart är att i några fall är ”underleverantören” personal från vårt verksamhetsstöd och i många fall anlitar vi ingen – utan vi utför jobbet själva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06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400" dirty="0" smtClean="0"/>
              <a:t>Ledningsgruppen tog ett beslut om förslag</a:t>
            </a:r>
            <a:r>
              <a:rPr lang="sv-SE" sz="1400" baseline="0" dirty="0" smtClean="0"/>
              <a:t> till </a:t>
            </a:r>
            <a:r>
              <a:rPr lang="sv-SE" sz="1400" dirty="0" smtClean="0"/>
              <a:t>en organisation 19 maj – den klubbades sedan efter samverkan</a:t>
            </a:r>
          </a:p>
          <a:p>
            <a:endParaRPr lang="sv-SE" sz="1400" dirty="0" smtClean="0"/>
          </a:p>
          <a:p>
            <a:r>
              <a:rPr lang="sv-SE" sz="1400" dirty="0" smtClean="0"/>
              <a:t>Organisationen</a:t>
            </a:r>
            <a:r>
              <a:rPr lang="sv-SE" sz="1400" baseline="0" dirty="0" smtClean="0"/>
              <a:t> innehöll tre verksamheter. Av flera skäl kommer vi i dagsläget inte kunna fullfölja den ambitionen</a:t>
            </a:r>
          </a:p>
          <a:p>
            <a:endParaRPr lang="sv-SE" sz="1400" baseline="0" dirty="0" smtClean="0"/>
          </a:p>
          <a:p>
            <a:r>
              <a:rPr lang="sv-SE" sz="1400" baseline="0" dirty="0" smtClean="0"/>
              <a:t>I den nya organisationen kommer vår samverkan med andra aktörer vara viktig. Var och en har en helt avgörande roll i det </a:t>
            </a:r>
          </a:p>
          <a:p>
            <a:endParaRPr lang="sv-SE" sz="1400" baseline="0" dirty="0" smtClean="0"/>
          </a:p>
          <a:p>
            <a:r>
              <a:rPr lang="sv-SE" sz="1400" baseline="0" dirty="0" smtClean="0"/>
              <a:t>Jag vill mycket gärna ta med mig mina erfarenheter från sen omorganisation som gjorde 2019.</a:t>
            </a:r>
          </a:p>
          <a:p>
            <a:endParaRPr lang="sv-SE" sz="1400" baseline="0" dirty="0" smtClean="0"/>
          </a:p>
          <a:p>
            <a:r>
              <a:rPr lang="sv-SE" sz="1400" baseline="0" dirty="0" smtClean="0"/>
              <a:t>Människor som gör jobbet – därför är l</a:t>
            </a:r>
            <a:r>
              <a:rPr lang="sv-SE" baseline="0" dirty="0" smtClean="0"/>
              <a:t>ust, mening, tillsammans och stort fokus på nyttan för medborgare och företag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baseline="0" dirty="0" smtClean="0"/>
          </a:p>
          <a:p>
            <a:r>
              <a:rPr lang="sv-SE" baseline="0" dirty="0" smtClean="0"/>
              <a:t>Vårt förslag kommer istället bli en sektor med två verksamheter. Det förslaget kommer upp till ledningsgruppen på tisdag</a:t>
            </a:r>
          </a:p>
          <a:p>
            <a:endParaRPr lang="sv-SE" baseline="0" dirty="0" smtClean="0"/>
          </a:p>
          <a:p>
            <a:r>
              <a:rPr lang="sv-SE" dirty="0" smtClean="0"/>
              <a:t>En verksamhet med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966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173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Inom synpunktshanteringen ligger en</a:t>
            </a:r>
            <a:r>
              <a:rPr lang="sv-SE" baseline="0" dirty="0" smtClean="0"/>
              <a:t> stor mängd ärenden som kommer in via </a:t>
            </a:r>
            <a:r>
              <a:rPr lang="sv-SE" baseline="0" dirty="0" err="1" smtClean="0"/>
              <a:t>Artvice</a:t>
            </a:r>
            <a:endParaRPr lang="sv-SE" baseline="0" dirty="0" smtClean="0"/>
          </a:p>
          <a:p>
            <a:r>
              <a:rPr lang="sv-SE" baseline="0" dirty="0" smtClean="0"/>
              <a:t>Grävtillstånd och marktillstånd uppgår idag till ca 200 </a:t>
            </a:r>
            <a:r>
              <a:rPr lang="sv-SE" baseline="0" dirty="0" err="1" smtClean="0"/>
              <a:t>st</a:t>
            </a:r>
            <a:r>
              <a:rPr lang="sv-SE" baseline="0" dirty="0" smtClean="0"/>
              <a:t> och ianspråktar mycket resurser</a:t>
            </a:r>
          </a:p>
          <a:p>
            <a:r>
              <a:rPr lang="sv-SE" dirty="0" smtClean="0"/>
              <a:t>Inom arbeten med t.ex. gatu- och vägunderhåll inkluderar detta även kontakter med entreprenörerna, uppföljning och slutbesiktning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10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Flera av dessa insatser har tidigare</a:t>
            </a:r>
            <a:r>
              <a:rPr lang="sv-SE" baseline="0" dirty="0" smtClean="0"/>
              <a:t> haft en teknisk utgångspunkt – utgångspunkten avser vi att förskjuta mot det som vi uppfattar är politikens viljeinriktning. Att skapa förutsättningar för en Attraktiv kommun.</a:t>
            </a:r>
          </a:p>
          <a:p>
            <a:r>
              <a:rPr lang="sv-SE" baseline="0" dirty="0" smtClean="0"/>
              <a:t>En viktig del i detta arbete kommer även fortsättningsvis vår kommunikation att vara. Vi genomför nu webbsändningar där vi berättar om detta och de har idag en hyggligt stor spridning – den senaste Elin gjorde i torsdags har haft mer än 1.500 visningar.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5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760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700" b="1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Lista över ansvarsområden</a:t>
            </a:r>
          </a:p>
          <a:p>
            <a:pPr algn="l"/>
            <a:endParaRPr lang="sv-SE" sz="7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Beredning, uppföljning och redovisning av insatser inom ramen för Mervärdesavtalet</a:t>
            </a:r>
            <a:endParaRPr lang="sv-SE" sz="7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sz="700" b="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sz="7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Attraktivitet: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Allmän kulturverksamhet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Evenemang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Finskt förvaltningsområde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Näringslivs-</a:t>
            </a:r>
            <a:r>
              <a:rPr lang="sv-SE" sz="7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och </a:t>
            </a: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landsbygdsutveckling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Stöd för evenemang och kultur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Besöksnäring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Kultur i vården och i skolan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Offentlig konst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Friluftsliv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Hälsoutveckling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Föreningsliv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Anläggningsverksamhet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Biblioteksverksamhet och digitalisering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Ungdomsverksamhet</a:t>
            </a: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</a:t>
            </a:r>
            <a:r>
              <a:rPr lang="sv-SE" sz="700" b="0" u="non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AnderssonLouise</a:t>
            </a:r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700" b="0" u="non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SöderqvistBarbro</a:t>
            </a:r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700" b="0" u="none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Gräähs</a:t>
            </a:r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Mark- och fastighet: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Utveckling av gator och parker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Mark- och</a:t>
            </a:r>
            <a:r>
              <a:rPr lang="sv-SE" sz="7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fastigheter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Lokalförsörjningsplan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Stadsnät och fiberutbyggnad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Offentliga anläggningar</a:t>
            </a:r>
            <a:endParaRPr lang="sv-SE" sz="70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Renhållning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Drift av avfallsanläggningar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Utveckling av avfallshantering</a:t>
            </a: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Tillväxt: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Miljöstrategi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VA-planering/samordning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Slutförvar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Kollektivtrafik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Infrastruktur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 för kollektivtrafik och infrastruktur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Projektledning för beviljade projekt inom Mervärdesavtalet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Strategi för regional utveckling av kommunal tillväxt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b="0" u="non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Ö</a:t>
            </a: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versiktsplanering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Detaljplanering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Kartverksamhet</a:t>
            </a:r>
            <a:endParaRPr lang="sv-SE" sz="7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Förhandsbesked</a:t>
            </a:r>
          </a:p>
          <a:p>
            <a:pPr algn="l"/>
            <a:endParaRPr lang="sv-SE" sz="700" b="0" u="none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Bygglov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Byggtillsyn</a:t>
            </a:r>
          </a:p>
          <a:p>
            <a:pPr algn="l"/>
            <a:endParaRPr lang="sv-SE" sz="7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sv-SE" sz="700" b="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Miljö: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Miljöskydd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Hälsoskydd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Serveringstillstånd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Livsmedelsskydd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Strandskydd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v-SE" sz="7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Enskilda avlopp</a:t>
            </a:r>
            <a:endParaRPr lang="sv-SE" sz="700" b="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9B665-CE5E-4A0F-81D4-1559C019D8C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09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Exempel på arbetsuppgifter som idag ligger</a:t>
            </a:r>
            <a:r>
              <a:rPr lang="sv-SE" baseline="0" dirty="0" smtClean="0"/>
              <a:t> på Lasse och som kommer flyttas över: skogsbruksplan, hamnar och vatten</a:t>
            </a:r>
          </a:p>
          <a:p>
            <a:r>
              <a:rPr lang="sv-SE" baseline="0" dirty="0" smtClean="0"/>
              <a:t>Exempel på arbetsuppgifter som idag ligger på Andreas och som flyttas över: hyreskontrakt med externa hyresgäster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A1F9D-ACC5-45B9-BF8D-0B6FFD8A230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42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9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3631589"/>
            <a:ext cx="8693355" cy="1511913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4912237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49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13" y="1573163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32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466693" y="334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20812" y="1573161"/>
            <a:ext cx="6451901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587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229419" y="221226"/>
            <a:ext cx="8693354" cy="136945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9" y="1590686"/>
            <a:ext cx="8693354" cy="72463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842768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62387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3631589"/>
            <a:ext cx="8693355" cy="1511913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912237"/>
            <a:ext cx="9144000" cy="231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59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48241" cy="51435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652739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9788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9189029" cy="5166433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533120"/>
            <a:ext cx="9144000" cy="34885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600" spc="5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52739"/>
            <a:ext cx="9144000" cy="67318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2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1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573161"/>
            <a:ext cx="6435570" cy="2204064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702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13" y="1573163"/>
            <a:ext cx="6436001" cy="2204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06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4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11" y="710364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537140" y="1327358"/>
            <a:ext cx="4771600" cy="2618263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51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3106"/>
            <a:ext cx="9144000" cy="121017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5555226" y="579404"/>
            <a:ext cx="3039810" cy="336621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476383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20811" y="710364"/>
            <a:ext cx="4788611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536713" y="1327341"/>
            <a:ext cx="4772031" cy="261827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64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630907" y="1540389"/>
            <a:ext cx="7890387" cy="33611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3" y="201047"/>
            <a:ext cx="8693355" cy="13647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20808" y="710364"/>
            <a:ext cx="6451902" cy="457528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3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544905" y="452704"/>
            <a:ext cx="6427809" cy="2140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1" spc="10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672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78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57" r:id="rId3"/>
    <p:sldLayoutId id="2147483659" r:id="rId4"/>
    <p:sldLayoutId id="2147483668" r:id="rId5"/>
    <p:sldLayoutId id="2147483672" r:id="rId6"/>
    <p:sldLayoutId id="2147483669" r:id="rId7"/>
    <p:sldLayoutId id="2147483673" r:id="rId8"/>
    <p:sldLayoutId id="2147483671" r:id="rId9"/>
    <p:sldLayoutId id="2147483670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Kommunens ledningsgrupp 6 okt 2020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sz="4800" dirty="0" smtClean="0"/>
              <a:t>Sektor Samhälle</a:t>
            </a:r>
            <a:endParaRPr lang="sv-SE" sz="4800" dirty="0"/>
          </a:p>
        </p:txBody>
      </p:sp>
      <p:sp>
        <p:nvSpPr>
          <p:cNvPr id="4" name="textruta 3"/>
          <p:cNvSpPr txBox="1"/>
          <p:nvPr/>
        </p:nvSpPr>
        <p:spPr>
          <a:xfrm>
            <a:off x="5573027" y="375385"/>
            <a:ext cx="342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Bilaga till p 65 CSG 20201012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3200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Utestående punkter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605154"/>
            <a:ext cx="8721183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Verksamhetens finansiering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Kompetensöverföring – vissa arbetsuppgifter, särskilt kopplat till fastigheter, utförs idag av personal som kommer ha roller i Sektor Verksamhetsstöd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Tydliggöra när sektor Samhälle är både praktisk utförare respektive när sektor Samhälle överlåter utförandet på verksamhetsstödet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Faktureringsrutiner, som idag delvis är unika för varje enskild process</a:t>
            </a:r>
          </a:p>
        </p:txBody>
      </p:sp>
    </p:spTree>
    <p:extLst>
      <p:ext uri="{BB962C8B-B14F-4D97-AF65-F5344CB8AC3E}">
        <p14:creationId xmlns:p14="http://schemas.microsoft.com/office/powerpoint/2010/main" val="107676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Tematiska områden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444898"/>
            <a:ext cx="8881439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Tillväxtstrategi och regional utvecklingsstrategi		Växande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Agenda 2030									Växande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Folkhälsa										Attraktiv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Integration										Attraktiv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Trygghet										Attraktiv</a:t>
            </a:r>
          </a:p>
          <a:p>
            <a:endParaRPr lang="sv-SE" dirty="0"/>
          </a:p>
          <a:p>
            <a:r>
              <a:rPr lang="sv-SE" dirty="0" smtClean="0"/>
              <a:t>I uppdraget ligger bl.a. att samordna kommunens resurser inom området, omvärldsbevakning och sammankalla ”leverantörer” till områdena</a:t>
            </a:r>
          </a:p>
        </p:txBody>
      </p:sp>
    </p:spTree>
    <p:extLst>
      <p:ext uri="{BB962C8B-B14F-4D97-AF65-F5344CB8AC3E}">
        <p14:creationId xmlns:p14="http://schemas.microsoft.com/office/powerpoint/2010/main" val="2706419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Utgångpunkter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605154"/>
            <a:ext cx="6006264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Personalen är vår viktigaste resurs och det ska märkas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Lust, mening, tillsammans och stort fokus på nyttan för medborgare och företag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Kommunens strategiska inriktningsområden med särskilt fokus på ”Attraktiv och Växande”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2" name="Likbent triangel 1"/>
          <p:cNvSpPr/>
          <p:nvPr/>
        </p:nvSpPr>
        <p:spPr>
          <a:xfrm rot="10800000">
            <a:off x="6268825" y="1167892"/>
            <a:ext cx="2300140" cy="176384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65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Samverkan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426045"/>
            <a:ext cx="8702330" cy="220406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En attraktivt och växande förutsätter en gemensam framtidsbild, ett gemensamt förhållningssätt och gemensamt språk.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Detta är den viktigaste punkten och vi avser att fortsätta det arbete som inletts här inom ramen för Kommunens Tillväxtstrategi</a:t>
            </a:r>
            <a:br>
              <a:rPr lang="sv-SE" dirty="0" smtClean="0"/>
            </a:b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Vi odlar och utvecklar våra relationer inom organisationen och utanför – exempel på prioriterade aktörer: leverantörer, föreningslivet, det lokala näringslivet, sektor bildning, sektor omsorg, sektor verksamhetsstöd, politiken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03152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7322293" cy="457528"/>
          </a:xfrm>
        </p:spPr>
        <p:txBody>
          <a:bodyPr/>
          <a:lstStyle/>
          <a:p>
            <a:r>
              <a:rPr lang="sv-SE" dirty="0" smtClean="0"/>
              <a:t>Förväntningar - Samhällsutveckling</a:t>
            </a:r>
            <a:endParaRPr lang="sv-SE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7"/>
          </p:nvPr>
        </p:nvSpPr>
        <p:spPr>
          <a:xfrm>
            <a:off x="262561" y="1395167"/>
            <a:ext cx="8551501" cy="2070159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smtClean="0"/>
              <a:t>Organisatoriskt delar vi upp det i verksamhet med särskild koppling till Attraktiv kommun respektive Växande kommun. </a:t>
            </a:r>
          </a:p>
          <a:p>
            <a:endParaRPr lang="sv-SE" dirty="0" smtClean="0"/>
          </a:p>
          <a:p>
            <a:r>
              <a:rPr lang="sv-SE" dirty="0" smtClean="0"/>
              <a:t>Exempel inom Attraktiv kommun är Landsbygdsutveckling, Kulturverksamhet, Bibliotek, Fritidsverksamhet, Parkskötsel mm</a:t>
            </a:r>
          </a:p>
          <a:p>
            <a:r>
              <a:rPr lang="sv-SE" dirty="0" smtClean="0"/>
              <a:t>Exempel inom Växande kommun är Fastighetsutveckling, Infrastruktur, Exploatering, Avfallshantering,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2516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smtClean="0"/>
              <a:t>Organisering</a:t>
            </a:r>
            <a:endParaRPr lang="sv-SE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81138334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48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8283827" cy="457528"/>
          </a:xfrm>
        </p:spPr>
        <p:txBody>
          <a:bodyPr/>
          <a:lstStyle/>
          <a:p>
            <a:r>
              <a:rPr lang="sv-SE" sz="2800" dirty="0" smtClean="0"/>
              <a:t>Skapa förutsättningar för en Växande kommun</a:t>
            </a:r>
            <a:endParaRPr lang="sv-SE" sz="2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53062" y="1242900"/>
            <a:ext cx="6919652" cy="2204064"/>
          </a:xfrm>
        </p:spPr>
        <p:txBody>
          <a:bodyPr/>
          <a:lstStyle/>
          <a:p>
            <a:r>
              <a:rPr lang="sv-SE" sz="1400" dirty="0" smtClean="0"/>
              <a:t>Infrastruktur, med bl.a. kollektivtrafik, infrastrukturplanering, gator och vägar (</a:t>
            </a:r>
            <a:r>
              <a:rPr lang="sv-SE" sz="1400" dirty="0" err="1" smtClean="0"/>
              <a:t>inkl</a:t>
            </a:r>
            <a:r>
              <a:rPr lang="sv-SE" sz="1400" dirty="0" smtClean="0"/>
              <a:t> underhåll), gång och cykelvägar, grävtillstånd, synpunktshantering och Stadsnät</a:t>
            </a:r>
          </a:p>
          <a:p>
            <a:r>
              <a:rPr lang="sv-SE" sz="1400" dirty="0" smtClean="0"/>
              <a:t>Fastighetsägare, med bl.a. upplåtelsehantering, tomtkön, vattenskyddsområden, fastigheter (ej verksamhetslokaler), skogsvård, vattenleder, </a:t>
            </a:r>
            <a:br>
              <a:rPr lang="sv-SE" sz="1400" dirty="0" smtClean="0"/>
            </a:br>
            <a:r>
              <a:rPr lang="sv-SE" sz="1400" dirty="0" smtClean="0"/>
              <a:t>lokalförsörjningsplan och säkerhetsklassning av dammar mm</a:t>
            </a:r>
          </a:p>
          <a:p>
            <a:r>
              <a:rPr lang="sv-SE" sz="1400" dirty="0" smtClean="0"/>
              <a:t>Exploatering, med bl.a. planering för exploatering, modell för</a:t>
            </a:r>
            <a:br>
              <a:rPr lang="sv-SE" sz="1400" dirty="0" smtClean="0"/>
            </a:br>
            <a:r>
              <a:rPr lang="sv-SE" sz="1400" dirty="0" smtClean="0"/>
              <a:t>investering och exploatering, marknadskommunikation, projekt-</a:t>
            </a:r>
            <a:br>
              <a:rPr lang="sv-SE" sz="1400" dirty="0" smtClean="0"/>
            </a:br>
            <a:r>
              <a:rPr lang="sv-SE" sz="1400" dirty="0" smtClean="0"/>
              <a:t>ledning vid markanvisning mm.</a:t>
            </a:r>
          </a:p>
          <a:p>
            <a:r>
              <a:rPr lang="sv-SE" sz="1400" dirty="0" smtClean="0"/>
              <a:t>Planverksamhet (</a:t>
            </a:r>
            <a:r>
              <a:rPr lang="sv-SE" sz="1400" dirty="0" err="1" smtClean="0"/>
              <a:t>inkl</a:t>
            </a:r>
            <a:r>
              <a:rPr lang="sv-SE" sz="1400" dirty="0"/>
              <a:t> </a:t>
            </a:r>
            <a:r>
              <a:rPr lang="sv-SE" sz="1400" dirty="0" smtClean="0"/>
              <a:t>ÖP Kart/GIS), Avfallsverksamhet (inkl. snöröjning </a:t>
            </a:r>
            <a:br>
              <a:rPr lang="sv-SE" sz="1400" dirty="0" smtClean="0"/>
            </a:br>
            <a:r>
              <a:rPr lang="sv-SE" sz="1400" dirty="0" smtClean="0"/>
              <a:t>sandupptagning), Miljöstrategi (</a:t>
            </a:r>
            <a:r>
              <a:rPr lang="sv-SE" sz="1400" dirty="0" err="1" smtClean="0"/>
              <a:t>inkl</a:t>
            </a:r>
            <a:r>
              <a:rPr lang="sv-SE" sz="1400" dirty="0" smtClean="0"/>
              <a:t> Gräsöfonden, våtmarker) och Slutförvar</a:t>
            </a:r>
          </a:p>
          <a:p>
            <a:endParaRPr lang="sv-SE" sz="1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913424"/>
              </p:ext>
            </p:extLst>
          </p:nvPr>
        </p:nvGraphicFramePr>
        <p:xfrm>
          <a:off x="6353664" y="1242900"/>
          <a:ext cx="2595513" cy="244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874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8283827" cy="457528"/>
          </a:xfrm>
        </p:spPr>
        <p:txBody>
          <a:bodyPr/>
          <a:lstStyle/>
          <a:p>
            <a:r>
              <a:rPr lang="sv-SE" sz="2800" dirty="0" smtClean="0"/>
              <a:t>Skapa förutsättningar för en Attraktiv kommun</a:t>
            </a:r>
            <a:endParaRPr lang="sv-SE" sz="2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310898" y="1477205"/>
            <a:ext cx="6099330" cy="2204064"/>
          </a:xfrm>
        </p:spPr>
        <p:txBody>
          <a:bodyPr/>
          <a:lstStyle/>
          <a:p>
            <a:r>
              <a:rPr lang="sv-SE" sz="1400" dirty="0" smtClean="0"/>
              <a:t>Fritid, friluftsliv och föreningsliv med bl.a. hamnar, campingplatser, parker, kommunala bad och skyddsjakt</a:t>
            </a:r>
          </a:p>
          <a:p>
            <a:r>
              <a:rPr lang="sv-SE" sz="1400" dirty="0" smtClean="0"/>
              <a:t>Landsbygdsutveckling med bl.a. dikesvård, fiberutbyggnad och vägsamfälligheter</a:t>
            </a:r>
          </a:p>
          <a:p>
            <a:r>
              <a:rPr lang="sv-SE" sz="1400" dirty="0" smtClean="0"/>
              <a:t>Näringslivsutveckling, med bl.a. besöksnäring och evenemang</a:t>
            </a:r>
          </a:p>
          <a:p>
            <a:r>
              <a:rPr lang="sv-SE" sz="1400" dirty="0" smtClean="0"/>
              <a:t>Bibliotek, Ung Fritid (inkl. ungdomsgårdar)</a:t>
            </a:r>
          </a:p>
          <a:p>
            <a:r>
              <a:rPr lang="sv-SE" sz="1400" dirty="0" smtClean="0"/>
              <a:t>Allmän kulturverksamhet och bidrag till föreningar</a:t>
            </a:r>
            <a:endParaRPr lang="sv-SE" sz="1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3756047"/>
              </p:ext>
            </p:extLst>
          </p:nvPr>
        </p:nvGraphicFramePr>
        <p:xfrm>
          <a:off x="5957739" y="1239810"/>
          <a:ext cx="2595513" cy="244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908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Sektor Samhälle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5"/>
          </p:nvPr>
        </p:nvSpPr>
        <p:spPr>
          <a:xfrm>
            <a:off x="520807" y="710364"/>
            <a:ext cx="8283827" cy="457528"/>
          </a:xfrm>
        </p:spPr>
        <p:txBody>
          <a:bodyPr/>
          <a:lstStyle/>
          <a:p>
            <a:r>
              <a:rPr lang="sv-SE" sz="2800" dirty="0" smtClean="0"/>
              <a:t>Skapa förutsättningar för Samhällsutveckling</a:t>
            </a:r>
            <a:endParaRPr lang="sv-SE" sz="2800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8"/>
          </p:nvPr>
        </p:nvSpPr>
        <p:spPr>
          <a:xfrm>
            <a:off x="310898" y="1358507"/>
            <a:ext cx="5712830" cy="2204064"/>
          </a:xfrm>
        </p:spPr>
        <p:txBody>
          <a:bodyPr/>
          <a:lstStyle/>
          <a:p>
            <a:r>
              <a:rPr lang="sv-SE" sz="1400" dirty="0" smtClean="0"/>
              <a:t>Myndighetsutövning avseende bygglov och miljötillsyn</a:t>
            </a:r>
            <a:br>
              <a:rPr lang="sv-SE" sz="1400" dirty="0" smtClean="0"/>
            </a:b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i="1" dirty="0" smtClean="0"/>
              <a:t>Dessa myndighetsenheter placeras utanför Verksamhetsområdena eftersom de har en särställning, som tillsynsmyndighet. De bidrar och är avgörande både för kommunens attraktivitet och tillväxt – samtidigt har de ett överordnat tillsynsuppdrag över bl.a. delar av vår verksamhet.</a:t>
            </a:r>
            <a:r>
              <a:rPr lang="sv-SE" sz="1400" dirty="0" smtClean="0"/>
              <a:t/>
            </a:r>
            <a:br>
              <a:rPr lang="sv-SE" sz="1400" dirty="0" smtClean="0"/>
            </a:br>
            <a:endParaRPr lang="sv-SE" sz="1400" dirty="0" smtClean="0"/>
          </a:p>
          <a:p>
            <a:r>
              <a:rPr lang="sv-SE" sz="1400" dirty="0" smtClean="0"/>
              <a:t>Mervärdesavtalet (enskilda insatser placeras nära respektives verksamhet)</a:t>
            </a:r>
          </a:p>
          <a:p>
            <a:endParaRPr lang="sv-SE" sz="14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5957739" y="1239810"/>
          <a:ext cx="2595513" cy="2441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277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object 11"/>
          <p:cNvSpPr/>
          <p:nvPr/>
        </p:nvSpPr>
        <p:spPr>
          <a:xfrm flipH="1">
            <a:off x="4080751" y="824350"/>
            <a:ext cx="62190" cy="27811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42"/>
          <p:cNvSpPr/>
          <p:nvPr/>
        </p:nvSpPr>
        <p:spPr>
          <a:xfrm flipV="1">
            <a:off x="4531612" y="573981"/>
            <a:ext cx="3154029" cy="139354"/>
          </a:xfrm>
          <a:custGeom>
            <a:avLst/>
            <a:gdLst/>
            <a:ahLst/>
            <a:cxnLst/>
            <a:rect l="l" t="t" r="r" b="b"/>
            <a:pathLst>
              <a:path w="8006080">
                <a:moveTo>
                  <a:pt x="0" y="0"/>
                </a:moveTo>
                <a:lnTo>
                  <a:pt x="8005775" y="0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11"/>
          <p:cNvSpPr/>
          <p:nvPr/>
        </p:nvSpPr>
        <p:spPr>
          <a:xfrm flipH="1">
            <a:off x="4076507" y="1799551"/>
            <a:ext cx="34289" cy="599861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0" name="object 11"/>
          <p:cNvSpPr/>
          <p:nvPr/>
        </p:nvSpPr>
        <p:spPr>
          <a:xfrm flipH="1">
            <a:off x="4068887" y="2394186"/>
            <a:ext cx="34289" cy="599861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11"/>
          <p:cNvSpPr/>
          <p:nvPr/>
        </p:nvSpPr>
        <p:spPr>
          <a:xfrm flipH="1">
            <a:off x="157716" y="1819073"/>
            <a:ext cx="42239" cy="122285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1"/>
          <p:cNvSpPr/>
          <p:nvPr/>
        </p:nvSpPr>
        <p:spPr>
          <a:xfrm rot="5400000" flipH="1">
            <a:off x="291912" y="2204817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0"/>
          <p:cNvSpPr/>
          <p:nvPr/>
        </p:nvSpPr>
        <p:spPr>
          <a:xfrm flipH="1">
            <a:off x="4549736" y="1083339"/>
            <a:ext cx="88029" cy="275660"/>
          </a:xfrm>
          <a:custGeom>
            <a:avLst/>
            <a:gdLst/>
            <a:ahLst/>
            <a:cxnLst/>
            <a:rect l="l" t="t" r="r" b="b"/>
            <a:pathLst>
              <a:path h="290194">
                <a:moveTo>
                  <a:pt x="0" y="0"/>
                </a:moveTo>
                <a:lnTo>
                  <a:pt x="0" y="289994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501602" y="389502"/>
            <a:ext cx="6427809" cy="214022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Östhammars kommun</a:t>
            </a:r>
            <a:endParaRPr lang="sv-SE" dirty="0"/>
          </a:p>
        </p:txBody>
      </p:sp>
      <p:sp>
        <p:nvSpPr>
          <p:cNvPr id="84" name="textruta 83"/>
          <p:cNvSpPr txBox="1"/>
          <p:nvPr/>
        </p:nvSpPr>
        <p:spPr>
          <a:xfrm>
            <a:off x="7954120" y="373326"/>
            <a:ext cx="12563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i="1" baseline="30000" dirty="0"/>
              <a:t>Gäller från 1 januari 2021</a:t>
            </a:r>
          </a:p>
          <a:p>
            <a:endParaRPr lang="sv-SE" sz="900" dirty="0"/>
          </a:p>
        </p:txBody>
      </p:sp>
      <p:sp>
        <p:nvSpPr>
          <p:cNvPr id="39" name="object 42"/>
          <p:cNvSpPr/>
          <p:nvPr/>
        </p:nvSpPr>
        <p:spPr>
          <a:xfrm flipV="1">
            <a:off x="696517" y="966077"/>
            <a:ext cx="3941249" cy="126495"/>
          </a:xfrm>
          <a:custGeom>
            <a:avLst/>
            <a:gdLst/>
            <a:ahLst/>
            <a:cxnLst/>
            <a:rect l="l" t="t" r="r" b="b"/>
            <a:pathLst>
              <a:path w="8006080">
                <a:moveTo>
                  <a:pt x="0" y="0"/>
                </a:moveTo>
                <a:lnTo>
                  <a:pt x="8005775" y="0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11"/>
          <p:cNvSpPr/>
          <p:nvPr/>
        </p:nvSpPr>
        <p:spPr>
          <a:xfrm flipH="1">
            <a:off x="668989" y="1101917"/>
            <a:ext cx="45719" cy="23871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1"/>
          <p:cNvSpPr/>
          <p:nvPr/>
        </p:nvSpPr>
        <p:spPr>
          <a:xfrm flipH="1">
            <a:off x="4575575" y="1069669"/>
            <a:ext cx="62190" cy="27811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84"/>
          <p:cNvSpPr/>
          <p:nvPr/>
        </p:nvSpPr>
        <p:spPr>
          <a:xfrm>
            <a:off x="131447" y="1338492"/>
            <a:ext cx="1169168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90"/>
          <p:cNvSpPr txBox="1"/>
          <p:nvPr/>
        </p:nvSpPr>
        <p:spPr>
          <a:xfrm>
            <a:off x="215059" y="1417453"/>
            <a:ext cx="1059026" cy="40844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Attraktivitet</a:t>
            </a:r>
            <a:endParaRPr lang="sv-SE" sz="750" i="1" dirty="0">
              <a:latin typeface="Arial"/>
              <a:cs typeface="Arial"/>
            </a:endParaRPr>
          </a:p>
          <a:p>
            <a:pPr indent="-26669" algn="ctr">
              <a:spcBef>
                <a:spcPts val="35"/>
              </a:spcBef>
            </a:pPr>
            <a:endParaRPr lang="sv-SE" sz="750" i="1" dirty="0">
              <a:latin typeface="Arial"/>
              <a:cs typeface="Arial"/>
            </a:endParaRP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E Dahm</a:t>
            </a:r>
            <a:endParaRPr lang="sv-SE" sz="750" i="1" dirty="0">
              <a:latin typeface="Arial"/>
              <a:cs typeface="Arial"/>
            </a:endParaRPr>
          </a:p>
        </p:txBody>
      </p:sp>
      <p:sp>
        <p:nvSpPr>
          <p:cNvPr id="72" name="object 84"/>
          <p:cNvSpPr/>
          <p:nvPr/>
        </p:nvSpPr>
        <p:spPr>
          <a:xfrm>
            <a:off x="4054270" y="1343977"/>
            <a:ext cx="1169168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90"/>
          <p:cNvSpPr txBox="1"/>
          <p:nvPr/>
        </p:nvSpPr>
        <p:spPr>
          <a:xfrm>
            <a:off x="4154689" y="1415592"/>
            <a:ext cx="968329" cy="40844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Tillväxt</a:t>
            </a:r>
          </a:p>
          <a:p>
            <a:pPr indent="-26669" algn="ctr">
              <a:spcBef>
                <a:spcPts val="35"/>
              </a:spcBef>
            </a:pPr>
            <a:endParaRPr lang="sv-SE" sz="750" i="1" dirty="0">
              <a:latin typeface="Arial"/>
              <a:cs typeface="Arial"/>
            </a:endParaRP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M Berggren</a:t>
            </a:r>
            <a:endParaRPr lang="sv-SE" sz="750" i="1" dirty="0">
              <a:latin typeface="Arial"/>
              <a:cs typeface="Arial"/>
            </a:endParaRPr>
          </a:p>
        </p:txBody>
      </p:sp>
      <p:sp>
        <p:nvSpPr>
          <p:cNvPr id="48" name="object 94"/>
          <p:cNvSpPr/>
          <p:nvPr/>
        </p:nvSpPr>
        <p:spPr>
          <a:xfrm>
            <a:off x="3138672" y="459051"/>
            <a:ext cx="2886318" cy="504358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95"/>
          <p:cNvSpPr txBox="1"/>
          <p:nvPr/>
        </p:nvSpPr>
        <p:spPr>
          <a:xfrm>
            <a:off x="3537356" y="509452"/>
            <a:ext cx="2097045" cy="42704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50"/>
              </a:spcBef>
            </a:pPr>
            <a:r>
              <a:rPr lang="sv-SE" sz="1200" b="1" dirty="0">
                <a:latin typeface="Arial" panose="020B0604020202020204" pitchFamily="34" charset="0"/>
                <a:cs typeface="Arial" panose="020B0604020202020204" pitchFamily="34" charset="0"/>
              </a:rPr>
              <a:t>Sektor samhälle</a:t>
            </a:r>
          </a:p>
          <a:p>
            <a:pPr indent="-26669" algn="ctr">
              <a:lnSpc>
                <a:spcPct val="150000"/>
              </a:lnSpc>
              <a:spcBef>
                <a:spcPts val="50"/>
              </a:spcBef>
            </a:pPr>
            <a:r>
              <a:rPr lang="sv-SE" sz="975" i="1" dirty="0">
                <a:latin typeface="Arial" panose="020B0604020202020204" pitchFamily="34" charset="0"/>
                <a:cs typeface="Arial" panose="020B0604020202020204" pitchFamily="34" charset="0"/>
              </a:rPr>
              <a:t>Ulf Andersson</a:t>
            </a:r>
          </a:p>
        </p:txBody>
      </p:sp>
      <p:sp>
        <p:nvSpPr>
          <p:cNvPr id="62" name="object 84"/>
          <p:cNvSpPr/>
          <p:nvPr/>
        </p:nvSpPr>
        <p:spPr>
          <a:xfrm>
            <a:off x="361950" y="2090967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90"/>
          <p:cNvSpPr txBox="1"/>
          <p:nvPr/>
        </p:nvSpPr>
        <p:spPr>
          <a:xfrm>
            <a:off x="381001" y="2133331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Fritid</a:t>
            </a:r>
          </a:p>
        </p:txBody>
      </p:sp>
      <p:sp>
        <p:nvSpPr>
          <p:cNvPr id="123" name="object 11"/>
          <p:cNvSpPr/>
          <p:nvPr/>
        </p:nvSpPr>
        <p:spPr>
          <a:xfrm rot="5400000" flipH="1">
            <a:off x="291912" y="2859822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84"/>
          <p:cNvSpPr/>
          <p:nvPr/>
        </p:nvSpPr>
        <p:spPr>
          <a:xfrm>
            <a:off x="361950" y="2745972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90"/>
          <p:cNvSpPr txBox="1"/>
          <p:nvPr/>
        </p:nvSpPr>
        <p:spPr>
          <a:xfrm>
            <a:off x="381001" y="2788336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Bibliotek</a:t>
            </a:r>
          </a:p>
        </p:txBody>
      </p:sp>
      <p:sp>
        <p:nvSpPr>
          <p:cNvPr id="141" name="object 11"/>
          <p:cNvSpPr/>
          <p:nvPr/>
        </p:nvSpPr>
        <p:spPr>
          <a:xfrm rot="5400000" flipH="1">
            <a:off x="4172707" y="2841244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2" name="object 84"/>
          <p:cNvSpPr/>
          <p:nvPr/>
        </p:nvSpPr>
        <p:spPr>
          <a:xfrm>
            <a:off x="4303384" y="2764551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90"/>
          <p:cNvSpPr txBox="1"/>
          <p:nvPr/>
        </p:nvSpPr>
        <p:spPr>
          <a:xfrm>
            <a:off x="4270729" y="2908064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Avfall</a:t>
            </a:r>
          </a:p>
        </p:txBody>
      </p:sp>
      <p:sp>
        <p:nvSpPr>
          <p:cNvPr id="162" name="object 11"/>
          <p:cNvSpPr/>
          <p:nvPr/>
        </p:nvSpPr>
        <p:spPr>
          <a:xfrm rot="5400000" flipH="1">
            <a:off x="4214295" y="2213827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3" name="object 84"/>
          <p:cNvSpPr/>
          <p:nvPr/>
        </p:nvSpPr>
        <p:spPr>
          <a:xfrm>
            <a:off x="4284333" y="2099977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4" name="object 90"/>
          <p:cNvSpPr txBox="1"/>
          <p:nvPr/>
        </p:nvSpPr>
        <p:spPr>
          <a:xfrm>
            <a:off x="4303384" y="2142342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Plan</a:t>
            </a:r>
          </a:p>
        </p:txBody>
      </p:sp>
      <p:sp>
        <p:nvSpPr>
          <p:cNvPr id="88" name="object 11"/>
          <p:cNvSpPr/>
          <p:nvPr/>
        </p:nvSpPr>
        <p:spPr>
          <a:xfrm rot="5400000" flipH="1">
            <a:off x="291912" y="3513883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4"/>
          <p:cNvSpPr/>
          <p:nvPr/>
        </p:nvSpPr>
        <p:spPr>
          <a:xfrm>
            <a:off x="361950" y="3400032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 txBox="1"/>
          <p:nvPr/>
        </p:nvSpPr>
        <p:spPr>
          <a:xfrm>
            <a:off x="381001" y="3442397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Ung fritid</a:t>
            </a:r>
          </a:p>
        </p:txBody>
      </p:sp>
      <p:sp>
        <p:nvSpPr>
          <p:cNvPr id="91" name="object 11"/>
          <p:cNvSpPr/>
          <p:nvPr/>
        </p:nvSpPr>
        <p:spPr>
          <a:xfrm flipH="1">
            <a:off x="157716" y="2477539"/>
            <a:ext cx="42239" cy="122285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"/>
          <p:cNvSpPr/>
          <p:nvPr/>
        </p:nvSpPr>
        <p:spPr>
          <a:xfrm rot="5400000" flipH="1">
            <a:off x="6550302" y="2213827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84"/>
          <p:cNvSpPr/>
          <p:nvPr/>
        </p:nvSpPr>
        <p:spPr>
          <a:xfrm>
            <a:off x="6620340" y="2099977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90"/>
          <p:cNvSpPr txBox="1"/>
          <p:nvPr/>
        </p:nvSpPr>
        <p:spPr>
          <a:xfrm>
            <a:off x="6639390" y="2142342"/>
            <a:ext cx="921659" cy="2930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Bygg</a:t>
            </a: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M Dahlberg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168" name="object 11"/>
          <p:cNvSpPr/>
          <p:nvPr/>
        </p:nvSpPr>
        <p:spPr>
          <a:xfrm flipH="1">
            <a:off x="7634093" y="713336"/>
            <a:ext cx="34289" cy="1700364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9" name="object 11"/>
          <p:cNvSpPr/>
          <p:nvPr/>
        </p:nvSpPr>
        <p:spPr>
          <a:xfrm rot="5400000" flipH="1">
            <a:off x="7771883" y="2220971"/>
            <a:ext cx="69634" cy="25354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0" name="object 84"/>
          <p:cNvSpPr/>
          <p:nvPr/>
        </p:nvSpPr>
        <p:spPr>
          <a:xfrm>
            <a:off x="7841921" y="2107121"/>
            <a:ext cx="948190" cy="513724"/>
          </a:xfrm>
          <a:custGeom>
            <a:avLst/>
            <a:gdLst/>
            <a:ahLst/>
            <a:cxnLst/>
            <a:rect l="l" t="t" r="r" b="b"/>
            <a:pathLst>
              <a:path w="823595" h="716914">
                <a:moveTo>
                  <a:pt x="670839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64349"/>
                </a:lnTo>
                <a:lnTo>
                  <a:pt x="2381" y="652456"/>
                </a:lnTo>
                <a:lnTo>
                  <a:pt x="19050" y="697699"/>
                </a:lnTo>
                <a:lnTo>
                  <a:pt x="64293" y="714368"/>
                </a:lnTo>
                <a:lnTo>
                  <a:pt x="152400" y="716749"/>
                </a:lnTo>
                <a:lnTo>
                  <a:pt x="670839" y="716749"/>
                </a:lnTo>
                <a:lnTo>
                  <a:pt x="758945" y="714368"/>
                </a:lnTo>
                <a:lnTo>
                  <a:pt x="804189" y="697699"/>
                </a:lnTo>
                <a:lnTo>
                  <a:pt x="820858" y="652456"/>
                </a:lnTo>
                <a:lnTo>
                  <a:pt x="823239" y="564349"/>
                </a:lnTo>
                <a:lnTo>
                  <a:pt x="823239" y="152400"/>
                </a:lnTo>
                <a:lnTo>
                  <a:pt x="820858" y="64293"/>
                </a:lnTo>
                <a:lnTo>
                  <a:pt x="804189" y="19050"/>
                </a:lnTo>
                <a:lnTo>
                  <a:pt x="758945" y="2381"/>
                </a:lnTo>
                <a:lnTo>
                  <a:pt x="670839" y="0"/>
                </a:lnTo>
                <a:close/>
              </a:path>
            </a:pathLst>
          </a:cu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1" name="object 90"/>
          <p:cNvSpPr txBox="1"/>
          <p:nvPr/>
        </p:nvSpPr>
        <p:spPr>
          <a:xfrm>
            <a:off x="7860971" y="2149485"/>
            <a:ext cx="921659" cy="2930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>
                <a:latin typeface="Arial"/>
                <a:cs typeface="Arial"/>
              </a:rPr>
              <a:t>Miljö</a:t>
            </a:r>
          </a:p>
          <a:p>
            <a:pPr indent="-26669" algn="ctr">
              <a:lnSpc>
                <a:spcPct val="150000"/>
              </a:lnSpc>
              <a:spcBef>
                <a:spcPts val="35"/>
              </a:spcBef>
            </a:pPr>
            <a:r>
              <a:rPr lang="sv-SE" sz="750" i="1" dirty="0" smtClean="0">
                <a:latin typeface="Arial"/>
                <a:cs typeface="Arial"/>
              </a:rPr>
              <a:t>J Nilsson</a:t>
            </a:r>
            <a:endParaRPr lang="sv-SE" sz="750" i="1" dirty="0">
              <a:latin typeface="Arial"/>
              <a:cs typeface="Arial"/>
            </a:endParaRPr>
          </a:p>
        </p:txBody>
      </p:sp>
      <p:sp>
        <p:nvSpPr>
          <p:cNvPr id="172" name="object 11"/>
          <p:cNvSpPr/>
          <p:nvPr/>
        </p:nvSpPr>
        <p:spPr>
          <a:xfrm flipH="1">
            <a:off x="6433943" y="700477"/>
            <a:ext cx="34289" cy="1700364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37"/>
                </a:lnTo>
              </a:path>
            </a:pathLst>
          </a:custGeom>
          <a:ln w="50800">
            <a:solidFill>
              <a:srgbClr val="C6C6C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90"/>
          <p:cNvSpPr txBox="1"/>
          <p:nvPr/>
        </p:nvSpPr>
        <p:spPr>
          <a:xfrm>
            <a:off x="361950" y="2382561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D Andersson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0" name="object 90"/>
          <p:cNvSpPr txBox="1"/>
          <p:nvPr/>
        </p:nvSpPr>
        <p:spPr>
          <a:xfrm>
            <a:off x="361950" y="3036730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B </a:t>
            </a:r>
            <a:r>
              <a:rPr lang="sv-SE" sz="750" b="1" dirty="0" err="1" smtClean="0">
                <a:latin typeface="Arial"/>
                <a:cs typeface="Arial"/>
              </a:rPr>
              <a:t>Gräähs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1" name="object 90"/>
          <p:cNvSpPr txBox="1"/>
          <p:nvPr/>
        </p:nvSpPr>
        <p:spPr>
          <a:xfrm>
            <a:off x="375215" y="3656894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L Söderqvist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2" name="object 90"/>
          <p:cNvSpPr txBox="1"/>
          <p:nvPr/>
        </p:nvSpPr>
        <p:spPr>
          <a:xfrm>
            <a:off x="4284333" y="2375418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C W Johansson</a:t>
            </a:r>
            <a:endParaRPr lang="sv-SE" sz="750" b="1" dirty="0">
              <a:latin typeface="Arial"/>
              <a:cs typeface="Arial"/>
            </a:endParaRPr>
          </a:p>
        </p:txBody>
      </p:sp>
      <p:sp>
        <p:nvSpPr>
          <p:cNvPr id="53" name="object 90"/>
          <p:cNvSpPr txBox="1"/>
          <p:nvPr/>
        </p:nvSpPr>
        <p:spPr>
          <a:xfrm>
            <a:off x="4284332" y="3056986"/>
            <a:ext cx="921659" cy="11990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indent="-26669" algn="ctr">
              <a:spcBef>
                <a:spcPts val="35"/>
              </a:spcBef>
            </a:pPr>
            <a:r>
              <a:rPr lang="sv-SE" sz="750" b="1" dirty="0" smtClean="0">
                <a:latin typeface="Arial"/>
                <a:cs typeface="Arial"/>
              </a:rPr>
              <a:t>M Olsson</a:t>
            </a:r>
            <a:endParaRPr lang="sv-SE" sz="75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1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8822</TotalTime>
  <Words>1073</Words>
  <Application>Microsoft Office PowerPoint</Application>
  <PresentationFormat>Bildspel på skärmen (16:9)</PresentationFormat>
  <Paragraphs>187</Paragraphs>
  <Slides>11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Calibri</vt:lpstr>
      <vt:lpstr>Kapitel röd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Daniel Lundvall</dc:creator>
  <cp:lastModifiedBy>Kraft, Birgitta</cp:lastModifiedBy>
  <cp:revision>233</cp:revision>
  <cp:lastPrinted>2019-10-06T11:53:40Z</cp:lastPrinted>
  <dcterms:created xsi:type="dcterms:W3CDTF">2015-12-21T10:33:10Z</dcterms:created>
  <dcterms:modified xsi:type="dcterms:W3CDTF">2020-10-26T08:39:37Z</dcterms:modified>
</cp:coreProperties>
</file>