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0"/>
  </p:notesMasterIdLst>
  <p:sldIdLst>
    <p:sldId id="256" r:id="rId2"/>
    <p:sldId id="271" r:id="rId3"/>
    <p:sldId id="267" r:id="rId4"/>
    <p:sldId id="260" r:id="rId5"/>
    <p:sldId id="269" r:id="rId6"/>
    <p:sldId id="270" r:id="rId7"/>
    <p:sldId id="272" r:id="rId8"/>
    <p:sldId id="268" r:id="rId9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78331" autoAdjust="0"/>
  </p:normalViewPr>
  <p:slideViewPr>
    <p:cSldViewPr snapToGrid="0" snapToObjects="1">
      <p:cViewPr varScale="1">
        <p:scale>
          <a:sx n="110" d="100"/>
          <a:sy n="110" d="100"/>
        </p:scale>
        <p:origin x="99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9EEE3-A8C1-41C4-B537-F9EB95540E71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00F7C-B023-4897-9F18-8177F7BC97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61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Fysisk arbetsmiljö:</a:t>
            </a:r>
            <a:r>
              <a:rPr lang="sv-SE" baseline="0" dirty="0" smtClean="0"/>
              <a:t> fastnar på tekniska lösningar. Mental blockering. Mer information?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0F7C-B023-4897-9F18-8177F7BC972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38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Händelser per status, Östhammars kommun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Händelseperiod: 2019-06-05- 2020-06-05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Händelsetyp: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Riskobservation,Tillbud,Olycksfall,Färdolycksfall,Arbetssjukdom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Enhet syftar på: händelseenhet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Skadad person/Rapportör: Alla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Olyckor till försäkringskassan: som inträffat senaste året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Delaktighet: info och problemlösning på APT mm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0F7C-B023-4897-9F18-8177F7BC972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74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Tips</a:t>
            </a:r>
            <a:r>
              <a:rPr lang="sv-SE" baseline="0" dirty="0" smtClean="0"/>
              <a:t> från flera enhet om struktur för samarbete mellan chef - </a:t>
            </a:r>
            <a:r>
              <a:rPr lang="sv-SE" baseline="0" dirty="0" err="1" smtClean="0"/>
              <a:t>skyddsombu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0F7C-B023-4897-9F18-8177F7BC972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78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0F7C-B023-4897-9F18-8177F7BC972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64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Tips</a:t>
            </a:r>
            <a:r>
              <a:rPr lang="sv-SE" baseline="0" dirty="0" smtClean="0"/>
              <a:t> från flera enhet om struktur för samarbete mellan chef - </a:t>
            </a:r>
            <a:r>
              <a:rPr lang="sv-SE" baseline="0" dirty="0" err="1" smtClean="0"/>
              <a:t>skyddsombu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0F7C-B023-4897-9F18-8177F7BC972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51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Händelsetyp: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Riskobservation,Tillbud,Olycksfall,Färdolycksfall,Arbetssjukdom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Enhet syftar på: händelseenhet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Händelseperiod: 2019-06-11- 2020-06-11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Skadad person/Rapportör: Alla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Händelser per händelsetyp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00F7C-B023-4897-9F18-8177F7BC972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54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Analys kommunnivå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Årlig uppföljning av SAM 2020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096000" y="348342"/>
            <a:ext cx="2281646" cy="174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chemeClr val="tx1"/>
                </a:solidFill>
              </a:rPr>
              <a:t>Bilaga till p 55 CSG 20200914</a:t>
            </a:r>
            <a:endParaRPr lang="sv-S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Brister i arbetsmiljöarbetet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669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520807" y="464072"/>
            <a:ext cx="8185311" cy="1203742"/>
          </a:xfrm>
        </p:spPr>
        <p:txBody>
          <a:bodyPr/>
          <a:lstStyle/>
          <a:p>
            <a:r>
              <a:rPr lang="sv-SE" dirty="0" smtClean="0"/>
              <a:t>Policy och mål</a:t>
            </a:r>
          </a:p>
          <a:p>
            <a:r>
              <a:rPr lang="sv-SE" dirty="0" smtClean="0"/>
              <a:t>Bortom fysisk arbetsmiljö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05046" y="1796716"/>
            <a:ext cx="369916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Arbetsmiljöpolicy inte känd</a:t>
            </a:r>
            <a:endParaRPr lang="sv-SE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5790023" y="2491099"/>
            <a:ext cx="240191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tx1"/>
                </a:solidFill>
              </a:rPr>
              <a:t>Arbetsmiljöpolicyn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79269" y="2691154"/>
            <a:ext cx="392657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tx1"/>
                </a:solidFill>
              </a:rPr>
              <a:t>Mål för enhetens organisatoriska arbetsmiljö saknas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790023" y="3023010"/>
            <a:ext cx="240191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OSA-enkäten*</a:t>
            </a:r>
            <a:endParaRPr lang="sv-SE" sz="2000" dirty="0"/>
          </a:p>
        </p:txBody>
      </p:sp>
      <p:sp>
        <p:nvSpPr>
          <p:cNvPr id="10" name="textruta 9"/>
          <p:cNvSpPr txBox="1"/>
          <p:nvPr/>
        </p:nvSpPr>
        <p:spPr>
          <a:xfrm>
            <a:off x="5790022" y="3556098"/>
            <a:ext cx="313644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Översikt olyckor/tillbud</a:t>
            </a:r>
          </a:p>
          <a:p>
            <a:r>
              <a:rPr lang="sv-SE" sz="2000" dirty="0" smtClean="0"/>
              <a:t>(mer </a:t>
            </a:r>
            <a:r>
              <a:rPr lang="sv-SE" sz="2000" dirty="0" smtClean="0">
                <a:solidFill>
                  <a:schemeClr val="tx1"/>
                </a:solidFill>
              </a:rPr>
              <a:t>OSA</a:t>
            </a:r>
            <a:r>
              <a:rPr lang="sv-SE" sz="2000" dirty="0" smtClean="0"/>
              <a:t>!? / fler tillbud?)</a:t>
            </a:r>
            <a:endParaRPr lang="sv-SE" sz="2000" dirty="0"/>
          </a:p>
        </p:txBody>
      </p:sp>
      <p:sp>
        <p:nvSpPr>
          <p:cNvPr id="14" name="textruta 13"/>
          <p:cNvSpPr txBox="1"/>
          <p:nvPr/>
        </p:nvSpPr>
        <p:spPr>
          <a:xfrm>
            <a:off x="520807" y="3946421"/>
            <a:ext cx="439003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tx1"/>
                </a:solidFill>
              </a:rPr>
              <a:t>Förebyggande arbete underordnat. Stort fokus på fysisk arbetsmiljö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18" name="Vänster klammerparentes 17"/>
          <p:cNvSpPr/>
          <p:nvPr/>
        </p:nvSpPr>
        <p:spPr>
          <a:xfrm>
            <a:off x="5381212" y="2342027"/>
            <a:ext cx="311113" cy="1796602"/>
          </a:xfrm>
          <a:prstGeom prst="leftBrace">
            <a:avLst>
              <a:gd name="adj1" fmla="val 8333"/>
              <a:gd name="adj2" fmla="val 50358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0" name="Högerpil 19"/>
          <p:cNvSpPr/>
          <p:nvPr/>
        </p:nvSpPr>
        <p:spPr>
          <a:xfrm rot="5400000">
            <a:off x="2321225" y="2405151"/>
            <a:ext cx="328411" cy="1520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1" name="Högerpil 20"/>
          <p:cNvSpPr/>
          <p:nvPr/>
        </p:nvSpPr>
        <p:spPr>
          <a:xfrm rot="5400000">
            <a:off x="2321227" y="3592697"/>
            <a:ext cx="328411" cy="1520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3" name="textruta 12"/>
          <p:cNvSpPr txBox="1"/>
          <p:nvPr/>
        </p:nvSpPr>
        <p:spPr>
          <a:xfrm>
            <a:off x="6326763" y="4600275"/>
            <a:ext cx="240191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/>
              <a:t>* BoU, </a:t>
            </a:r>
            <a:r>
              <a:rPr lang="sv-SE" sz="1600" dirty="0" err="1" smtClean="0"/>
              <a:t>Soc</a:t>
            </a:r>
            <a:r>
              <a:rPr lang="sv-SE" sz="1600" dirty="0" smtClean="0"/>
              <a:t>, SHB </a:t>
            </a:r>
            <a:r>
              <a:rPr lang="sv-SE" sz="1600" dirty="0" err="1" smtClean="0"/>
              <a:t>mfl</a:t>
            </a:r>
            <a:r>
              <a:rPr lang="sv-SE" sz="1600" dirty="0" smtClean="0"/>
              <a:t>.</a:t>
            </a:r>
            <a:endParaRPr lang="sv-SE" sz="1600" dirty="0"/>
          </a:p>
        </p:txBody>
      </p:sp>
      <p:sp>
        <p:nvSpPr>
          <p:cNvPr id="2" name="textruta 1"/>
          <p:cNvSpPr txBox="1"/>
          <p:nvPr/>
        </p:nvSpPr>
        <p:spPr>
          <a:xfrm>
            <a:off x="5956663" y="1910280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Möjliga åtgärder: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6778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8" grpId="0" animBg="1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520807" y="464072"/>
            <a:ext cx="8185311" cy="695027"/>
          </a:xfrm>
        </p:spPr>
        <p:txBody>
          <a:bodyPr/>
          <a:lstStyle/>
          <a:p>
            <a:r>
              <a:rPr lang="sv-SE" dirty="0" smtClean="0"/>
              <a:t>Dokumentera arbetsmiljöarbetet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338883" y="3002670"/>
            <a:ext cx="354169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Delaktighet och förtroende</a:t>
            </a:r>
            <a:endParaRPr lang="sv-SE" sz="2000" dirty="0"/>
          </a:p>
        </p:txBody>
      </p:sp>
      <p:sp>
        <p:nvSpPr>
          <p:cNvPr id="7" name="textruta 6"/>
          <p:cNvSpPr txBox="1"/>
          <p:nvPr/>
        </p:nvSpPr>
        <p:spPr>
          <a:xfrm>
            <a:off x="1338883" y="3657417"/>
            <a:ext cx="381500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Lärande och måluppföljning</a:t>
            </a:r>
            <a:endParaRPr lang="sv-SE" sz="2000" dirty="0"/>
          </a:p>
        </p:txBody>
      </p:sp>
      <p:sp>
        <p:nvSpPr>
          <p:cNvPr id="14" name="textruta 13"/>
          <p:cNvSpPr txBox="1"/>
          <p:nvPr/>
        </p:nvSpPr>
        <p:spPr>
          <a:xfrm>
            <a:off x="1347961" y="4320040"/>
            <a:ext cx="125392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tx1"/>
                </a:solidFill>
              </a:rPr>
              <a:t>Lagkrav</a:t>
            </a:r>
            <a:endParaRPr lang="sv-SE" sz="2000" dirty="0">
              <a:solidFill>
                <a:schemeClr val="tx1"/>
              </a:solidFill>
            </a:endParaRP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3"/>
          <a:srcRect l="46834"/>
          <a:stretch/>
        </p:blipFill>
        <p:spPr>
          <a:xfrm>
            <a:off x="265692" y="1030024"/>
            <a:ext cx="6206112" cy="1606749"/>
          </a:xfrm>
          <a:prstGeom prst="rect">
            <a:avLst/>
          </a:prstGeom>
        </p:spPr>
      </p:pic>
      <p:sp>
        <p:nvSpPr>
          <p:cNvPr id="23" name="Ellips 22"/>
          <p:cNvSpPr/>
          <p:nvPr/>
        </p:nvSpPr>
        <p:spPr>
          <a:xfrm>
            <a:off x="196610" y="2227811"/>
            <a:ext cx="958858" cy="48213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24" name="Tabell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79612"/>
              </p:ext>
            </p:extLst>
          </p:nvPr>
        </p:nvGraphicFramePr>
        <p:xfrm>
          <a:off x="6799810" y="1192206"/>
          <a:ext cx="2344190" cy="138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203">
                  <a:extLst>
                    <a:ext uri="{9D8B030D-6E8A-4147-A177-3AD203B41FA5}">
                      <a16:colId xmlns:a16="http://schemas.microsoft.com/office/drawing/2014/main" val="1601133919"/>
                    </a:ext>
                  </a:extLst>
                </a:gridCol>
                <a:gridCol w="1753987">
                  <a:extLst>
                    <a:ext uri="{9D8B030D-6E8A-4147-A177-3AD203B41FA5}">
                      <a16:colId xmlns:a16="http://schemas.microsoft.com/office/drawing/2014/main" val="12965205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sv-SE" dirty="0" smtClean="0"/>
                        <a:t>Olyckor anmälda till Försäkringskassan?</a:t>
                      </a: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90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Ja: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51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63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Nej: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244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464897"/>
                  </a:ext>
                </a:extLst>
              </a:tr>
            </a:tbl>
          </a:graphicData>
        </a:graphic>
      </p:graphicFrame>
      <p:cxnSp>
        <p:nvCxnSpPr>
          <p:cNvPr id="26" name="Rak koppling 25"/>
          <p:cNvCxnSpPr/>
          <p:nvPr/>
        </p:nvCxnSpPr>
        <p:spPr>
          <a:xfrm>
            <a:off x="6708371" y="1159099"/>
            <a:ext cx="0" cy="367059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textruta 30"/>
          <p:cNvSpPr txBox="1"/>
          <p:nvPr/>
        </p:nvSpPr>
        <p:spPr>
          <a:xfrm>
            <a:off x="7080283" y="3002863"/>
            <a:ext cx="125392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tx1"/>
                </a:solidFill>
              </a:rPr>
              <a:t>Lagkrav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7080283" y="3663255"/>
            <a:ext cx="125392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tx1"/>
                </a:solidFill>
              </a:rPr>
              <a:t>Moraliskt ansvar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7336327" y="2179141"/>
            <a:ext cx="796659" cy="42445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ruta 33"/>
          <p:cNvSpPr txBox="1"/>
          <p:nvPr/>
        </p:nvSpPr>
        <p:spPr>
          <a:xfrm>
            <a:off x="174254" y="1059468"/>
            <a:ext cx="1253923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u="sng" dirty="0" smtClean="0">
                <a:solidFill>
                  <a:schemeClr val="tx1"/>
                </a:solidFill>
              </a:rPr>
              <a:t>Status:</a:t>
            </a:r>
            <a:endParaRPr lang="sv-SE" sz="2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520807" y="464072"/>
            <a:ext cx="8185311" cy="695027"/>
          </a:xfrm>
        </p:spPr>
        <p:txBody>
          <a:bodyPr/>
          <a:lstStyle/>
          <a:p>
            <a:r>
              <a:rPr lang="sv-SE" dirty="0" smtClean="0"/>
              <a:t>Skyddsombud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973888" y="1759950"/>
            <a:ext cx="354169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För få skyddsombud</a:t>
            </a:r>
            <a:endParaRPr lang="sv-SE" sz="2000" dirty="0"/>
          </a:p>
        </p:txBody>
      </p:sp>
      <p:sp>
        <p:nvSpPr>
          <p:cNvPr id="7" name="textruta 6"/>
          <p:cNvSpPr txBox="1"/>
          <p:nvPr/>
        </p:nvSpPr>
        <p:spPr>
          <a:xfrm>
            <a:off x="973888" y="2560856"/>
            <a:ext cx="432886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För lite kunskap och tid</a:t>
            </a:r>
            <a:endParaRPr lang="sv-SE" sz="2000" dirty="0"/>
          </a:p>
        </p:txBody>
      </p:sp>
      <p:sp>
        <p:nvSpPr>
          <p:cNvPr id="8" name="textruta 7"/>
          <p:cNvSpPr txBox="1"/>
          <p:nvPr/>
        </p:nvSpPr>
        <p:spPr>
          <a:xfrm>
            <a:off x="973887" y="3361762"/>
            <a:ext cx="432886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Anslag om arbetsplatsens skyddsombud brister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05977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520807" y="464072"/>
            <a:ext cx="8185311" cy="695027"/>
          </a:xfrm>
        </p:spPr>
        <p:txBody>
          <a:bodyPr/>
          <a:lstStyle/>
          <a:p>
            <a:r>
              <a:rPr lang="sv-SE" dirty="0" smtClean="0"/>
              <a:t>Vem ansvarar för vad?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973888" y="1759950"/>
            <a:ext cx="526065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Inaktuell fördelning av arbetsmiljöuppgifter</a:t>
            </a:r>
            <a:endParaRPr lang="sv-SE" sz="2000" dirty="0"/>
          </a:p>
        </p:txBody>
      </p:sp>
      <p:sp>
        <p:nvSpPr>
          <p:cNvPr id="7" name="textruta 6"/>
          <p:cNvSpPr txBox="1"/>
          <p:nvPr/>
        </p:nvSpPr>
        <p:spPr>
          <a:xfrm>
            <a:off x="973888" y="2560856"/>
            <a:ext cx="432886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/>
              <a:t>Fördelningen följs inte </a:t>
            </a:r>
            <a:r>
              <a:rPr lang="sv-SE" sz="2000" dirty="0" smtClean="0"/>
              <a:t>upp</a:t>
            </a:r>
            <a:endParaRPr lang="sv-SE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6120861" y="3141921"/>
            <a:ext cx="2685010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Mallarna för fördelning av arbetsmiljöuppgifter uppdateras till nya organisationen</a:t>
            </a:r>
            <a:endParaRPr lang="sv-SE" sz="2000" dirty="0"/>
          </a:p>
        </p:txBody>
      </p:sp>
      <p:sp>
        <p:nvSpPr>
          <p:cNvPr id="9" name="textruta 8"/>
          <p:cNvSpPr txBox="1"/>
          <p:nvPr/>
        </p:nvSpPr>
        <p:spPr>
          <a:xfrm>
            <a:off x="973887" y="3361762"/>
            <a:ext cx="396387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Osäkerhet hos chefer som delar arbetsställe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88307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520807" y="464072"/>
            <a:ext cx="8185311" cy="695027"/>
          </a:xfrm>
        </p:spPr>
        <p:txBody>
          <a:bodyPr/>
          <a:lstStyle/>
          <a:p>
            <a:r>
              <a:rPr lang="sv-SE" dirty="0" smtClean="0"/>
              <a:t>Övrigt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520807" y="2178637"/>
            <a:ext cx="4328867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Vissa frågor i uppföljningen inte aktuella för alla</a:t>
            </a:r>
          </a:p>
          <a:p>
            <a:r>
              <a:rPr lang="sv-SE" sz="2000" dirty="0"/>
              <a:t>Vissa frågor innehåller för </a:t>
            </a:r>
            <a:r>
              <a:rPr lang="sv-SE" sz="2000" dirty="0" smtClean="0"/>
              <a:t>många delfrågor</a:t>
            </a:r>
            <a:endParaRPr lang="sv-SE" sz="2000" dirty="0"/>
          </a:p>
        </p:txBody>
      </p:sp>
      <p:sp>
        <p:nvSpPr>
          <p:cNvPr id="7" name="textruta 6"/>
          <p:cNvSpPr txBox="1"/>
          <p:nvPr/>
        </p:nvSpPr>
        <p:spPr>
          <a:xfrm>
            <a:off x="520808" y="1200489"/>
            <a:ext cx="432886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Ny AFS om medicinska kontroller, ej implementerad</a:t>
            </a:r>
            <a:endParaRPr lang="sv-SE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6079297" y="830907"/>
            <a:ext cx="2626821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Rutiner för nya medicinska kontroller på gång</a:t>
            </a:r>
            <a:endParaRPr lang="sv-SE" sz="2000" dirty="0"/>
          </a:p>
        </p:txBody>
      </p:sp>
      <p:sp>
        <p:nvSpPr>
          <p:cNvPr id="8" name="textruta 7"/>
          <p:cNvSpPr txBox="1"/>
          <p:nvPr/>
        </p:nvSpPr>
        <p:spPr>
          <a:xfrm>
            <a:off x="6259482" y="2349658"/>
            <a:ext cx="2626821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Uppdatera frågeformuläret</a:t>
            </a:r>
          </a:p>
          <a:p>
            <a:pPr marL="342900" indent="-342900">
              <a:buFontTx/>
              <a:buChar char="-"/>
            </a:pPr>
            <a:r>
              <a:rPr lang="sv-SE" sz="2000" dirty="0" smtClean="0"/>
              <a:t>Lägg till ”inte aktuellt”-alternativ</a:t>
            </a:r>
          </a:p>
          <a:p>
            <a:pPr marL="342900" indent="-342900">
              <a:buFontTx/>
              <a:buChar char="-"/>
            </a:pPr>
            <a:r>
              <a:rPr lang="sv-SE" sz="2000" dirty="0" smtClean="0"/>
              <a:t>Dela på frågor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20808" y="4042600"/>
            <a:ext cx="468296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/>
              <a:t>Alla chefer har inte gjort uppföljningen</a:t>
            </a:r>
            <a:endParaRPr lang="sv-SE" sz="2000" dirty="0"/>
          </a:p>
        </p:txBody>
      </p:sp>
      <p:cxnSp>
        <p:nvCxnSpPr>
          <p:cNvPr id="3" name="Rak pilkoppling 2"/>
          <p:cNvCxnSpPr/>
          <p:nvPr/>
        </p:nvCxnSpPr>
        <p:spPr>
          <a:xfrm flipH="1">
            <a:off x="5048900" y="1221395"/>
            <a:ext cx="831172" cy="416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/>
          <p:cNvCxnSpPr/>
          <p:nvPr/>
        </p:nvCxnSpPr>
        <p:spPr>
          <a:xfrm flipH="1">
            <a:off x="5048900" y="2892830"/>
            <a:ext cx="11108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8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54307"/>
          <a:stretch/>
        </p:blipFill>
        <p:spPr>
          <a:xfrm>
            <a:off x="1261527" y="1554480"/>
            <a:ext cx="6512778" cy="1752861"/>
          </a:xfrm>
          <a:prstGeom prst="rect">
            <a:avLst/>
          </a:prstGeom>
        </p:spPr>
      </p:pic>
      <p:sp>
        <p:nvSpPr>
          <p:cNvPr id="6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520807" y="464072"/>
            <a:ext cx="8185311" cy="695027"/>
          </a:xfrm>
        </p:spPr>
        <p:txBody>
          <a:bodyPr/>
          <a:lstStyle/>
          <a:p>
            <a:r>
              <a:rPr lang="sv-SE" dirty="0" smtClean="0"/>
              <a:t>För framtiden</a:t>
            </a:r>
            <a:endParaRPr lang="sv-SE" dirty="0"/>
          </a:p>
        </p:txBody>
      </p:sp>
      <p:sp>
        <p:nvSpPr>
          <p:cNvPr id="7" name="Ellips 6"/>
          <p:cNvSpPr/>
          <p:nvPr/>
        </p:nvSpPr>
        <p:spPr>
          <a:xfrm>
            <a:off x="2233228" y="2807451"/>
            <a:ext cx="2297208" cy="58301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490441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95</TotalTime>
  <Words>282</Words>
  <Application>Microsoft Office PowerPoint</Application>
  <PresentationFormat>Bildspel på skärmen (16:9)</PresentationFormat>
  <Paragraphs>69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Kraft, Birgitta</cp:lastModifiedBy>
  <cp:revision>14</cp:revision>
  <dcterms:created xsi:type="dcterms:W3CDTF">2020-06-16T08:12:11Z</dcterms:created>
  <dcterms:modified xsi:type="dcterms:W3CDTF">2020-09-28T05:39:14Z</dcterms:modified>
</cp:coreProperties>
</file>