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6"/>
  </p:notesMasterIdLst>
  <p:sldIdLst>
    <p:sldId id="256" r:id="rId2"/>
    <p:sldId id="279" r:id="rId3"/>
    <p:sldId id="274" r:id="rId4"/>
    <p:sldId id="275" r:id="rId5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7868" autoAdjust="0"/>
  </p:normalViewPr>
  <p:slideViewPr>
    <p:cSldViewPr snapToGrid="0" snapToObjects="1">
      <p:cViewPr varScale="1">
        <p:scale>
          <a:sx n="109" d="100"/>
          <a:sy n="109" d="100"/>
        </p:scale>
        <p:origin x="91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sthammar.se\adm\LoV_stod\6_HR\Samverkan%20och%20arbetsmilj&#246;\Sjukstatistik\200506%20Aktuella%20Sjukfr&#229;nvaro%20tabeller%20och%20diagr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sthammar.se\adm\LoV_stod\6_HR\Samverkan%20och%20arbetsmilj&#246;\Sjukstatistik\200506%20Aktuella%20Sjukfr&#229;nvaro%20tabeller%20och%20diagr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sthammar.se\adm\LoV_stod\6_HR\Samverkan%20och%20arbetsmilj&#246;\Sjukstatistik\200506%20Aktuella%20Sjukfr&#229;nvaro%20tabeller%20och%20diagra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Sjukfrånvaro hela kommunen</a:t>
            </a:r>
          </a:p>
        </c:rich>
      </c:tx>
      <c:layout>
        <c:manualLayout>
          <c:xMode val="edge"/>
          <c:yMode val="edge"/>
          <c:x val="0.3518787863941662"/>
          <c:y val="2.579807456695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Kvartalsrapportering!$B$3</c:f>
              <c:strCache>
                <c:ptCount val="1"/>
                <c:pt idx="0">
                  <c:v>Helår 2019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Kvartalsrapportering!$A$4:$A$19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Kvartalsrapportering!$B$4:$B$19</c:f>
              <c:numCache>
                <c:formatCode>General</c:formatCode>
                <c:ptCount val="3"/>
                <c:pt idx="0">
                  <c:v>8.3000000000000007</c:v>
                </c:pt>
                <c:pt idx="1">
                  <c:v>8.8000000000000007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8-498B-ABBF-B85B18D914F7}"/>
            </c:ext>
          </c:extLst>
        </c:ser>
        <c:ser>
          <c:idx val="2"/>
          <c:order val="1"/>
          <c:tx>
            <c:strRef>
              <c:f>Kvartalsrapportering!$C$3</c:f>
              <c:strCache>
                <c:ptCount val="1"/>
                <c:pt idx="0">
                  <c:v>Q1 2019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Kvartalsrapportering!$A$4:$A$19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Kvartalsrapportering!$C$4:$C$19</c:f>
              <c:numCache>
                <c:formatCode>General</c:formatCode>
                <c:ptCount val="3"/>
                <c:pt idx="0" formatCode="0.0">
                  <c:v>9.5</c:v>
                </c:pt>
                <c:pt idx="1">
                  <c:v>9.9</c:v>
                </c:pt>
                <c:pt idx="2">
                  <c:v>7.4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218-498B-ABBF-B85B18D914F7}"/>
            </c:ext>
          </c:extLst>
        </c:ser>
        <c:ser>
          <c:idx val="3"/>
          <c:order val="2"/>
          <c:tx>
            <c:strRef>
              <c:f>Kvartalsrapportering!$D$3</c:f>
              <c:strCache>
                <c:ptCount val="1"/>
                <c:pt idx="0">
                  <c:v>Q2 2019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218-498B-ABBF-B85B18D91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Kvartalsrapportering!$A$4:$A$19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Kvartalsrapportering!$D$4:$D$19</c:f>
              <c:numCache>
                <c:formatCode>General</c:formatCode>
                <c:ptCount val="3"/>
                <c:pt idx="0" formatCode="0.0">
                  <c:v>8.3000000000000007</c:v>
                </c:pt>
                <c:pt idx="1">
                  <c:v>8.9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18-498B-ABBF-B85B18D914F7}"/>
            </c:ext>
          </c:extLst>
        </c:ser>
        <c:ser>
          <c:idx val="6"/>
          <c:order val="3"/>
          <c:tx>
            <c:strRef>
              <c:f>Kvartalsrapportering!$E$3</c:f>
              <c:strCache>
                <c:ptCount val="1"/>
                <c:pt idx="0">
                  <c:v>Q3 2018</c:v>
                </c:pt>
              </c:strCache>
            </c:strRef>
          </c:tx>
          <c:spPr>
            <a:pattFill prst="wdUpDiag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Kvartalsrapportering!$A$4:$A$19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Kvartalsrapportering!$E$4:$E$19</c:f>
              <c:numCache>
                <c:formatCode>0.0</c:formatCode>
                <c:ptCount val="3"/>
                <c:pt idx="0">
                  <c:v>6.8</c:v>
                </c:pt>
                <c:pt idx="1">
                  <c:v>7.1</c:v>
                </c:pt>
                <c:pt idx="2">
                  <c:v>5.4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218-498B-ABBF-B85B18D914F7}"/>
            </c:ext>
          </c:extLst>
        </c:ser>
        <c:ser>
          <c:idx val="4"/>
          <c:order val="4"/>
          <c:tx>
            <c:strRef>
              <c:f>Kvartalsrapportering!$F$3</c:f>
              <c:strCache>
                <c:ptCount val="1"/>
                <c:pt idx="0">
                  <c:v>Q4 2019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Kvartalsrapportering!$A$4:$A$19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Kvartalsrapportering!$F$4:$F$19</c:f>
              <c:numCache>
                <c:formatCode>0.0</c:formatCode>
                <c:ptCount val="3"/>
                <c:pt idx="0">
                  <c:v>7.73</c:v>
                </c:pt>
                <c:pt idx="1">
                  <c:v>8.17</c:v>
                </c:pt>
                <c:pt idx="2">
                  <c:v>5.63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218-498B-ABBF-B85B18D914F7}"/>
            </c:ext>
          </c:extLst>
        </c:ser>
        <c:ser>
          <c:idx val="5"/>
          <c:order val="5"/>
          <c:tx>
            <c:strRef>
              <c:f>Kvartalsrapportering!$G$3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Kvartalsrapportering!$A$4:$A$19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Kvartalsrapportering!$G$4:$G$19</c:f>
              <c:numCache>
                <c:formatCode>0.0</c:formatCode>
                <c:ptCount val="3"/>
                <c:pt idx="0">
                  <c:v>9.17</c:v>
                </c:pt>
                <c:pt idx="1">
                  <c:v>9.65</c:v>
                </c:pt>
                <c:pt idx="2">
                  <c:v>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18-498B-ABBF-B85B18D914F7}"/>
            </c:ext>
          </c:extLst>
        </c:ser>
        <c:ser>
          <c:idx val="0"/>
          <c:order val="6"/>
          <c:tx>
            <c:strRef>
              <c:f>Kvartalsrapportering!$H$3</c:f>
              <c:strCache>
                <c:ptCount val="1"/>
                <c:pt idx="0">
                  <c:v>Q2 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Kvartalsrapportering!$A$4:$A$19</c:f>
              <c:strCache>
                <c:ptCount val="3"/>
                <c:pt idx="0">
                  <c:v>Totalt kommunen</c:v>
                </c:pt>
                <c:pt idx="1">
                  <c:v>Kvinnor</c:v>
                </c:pt>
                <c:pt idx="2">
                  <c:v>Män</c:v>
                </c:pt>
              </c:strCache>
            </c:strRef>
          </c:cat>
          <c:val>
            <c:numRef>
              <c:f>Kvartalsrapportering!$H$4:$H$19</c:f>
              <c:numCache>
                <c:formatCode>0.0</c:formatCode>
                <c:ptCount val="3"/>
                <c:pt idx="0">
                  <c:v>8.59</c:v>
                </c:pt>
                <c:pt idx="1">
                  <c:v>9.23</c:v>
                </c:pt>
                <c:pt idx="2">
                  <c:v>5.49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18-498B-ABBF-B85B18D914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038272"/>
        <c:axId val="178039808"/>
        <c:extLst>
          <c:ext xmlns:c15="http://schemas.microsoft.com/office/drawing/2012/chart" uri="{02D57815-91ED-43cb-92C2-25804820EDAC}">
            <c15:filteredBa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Kvartalsrapportering!$I$3</c15:sqref>
                        </c15:formulaRef>
                      </c:ext>
                    </c:extLst>
                    <c:strCache>
                      <c:ptCount val="1"/>
                      <c:pt idx="0">
                        <c:v>Q3 2020 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3"/>
                      <c:pt idx="0">
                        <c:v>Totalt kommunen</c:v>
                      </c:pt>
                      <c:pt idx="1">
                        <c:v>Kvinnor</c:v>
                      </c:pt>
                      <c:pt idx="2">
                        <c:v>Män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Kvartalsrapportering!$I$4:$I$19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0218-498B-ABBF-B85B18D914F7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Kvartalsrapportering!$J$3</c15:sqref>
                        </c15:formulaRef>
                      </c:ext>
                    </c:extLst>
                    <c:strCache>
                      <c:ptCount val="1"/>
                      <c:pt idx="0">
                        <c:v>Q4 2020</c:v>
                      </c:pt>
                    </c:strCache>
                  </c:strRef>
                </c:tx>
                <c:spPr>
                  <a:solidFill>
                    <a:schemeClr val="accent5">
                      <a:shade val="4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3"/>
                      <c:pt idx="0">
                        <c:v>Totalt kommunen</c:v>
                      </c:pt>
                      <c:pt idx="1">
                        <c:v>Kvinnor</c:v>
                      </c:pt>
                      <c:pt idx="2">
                        <c:v>Män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Kvartalsrapportering!$J$4:$J$19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218-498B-ABBF-B85B18D914F7}"/>
                  </c:ext>
                </c:extLst>
              </c15:ser>
            </c15:filteredBarSeries>
          </c:ext>
        </c:extLst>
      </c:barChart>
      <c:catAx>
        <c:axId val="1780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9808"/>
        <c:crosses val="autoZero"/>
        <c:auto val="1"/>
        <c:lblAlgn val="ctr"/>
        <c:lblOffset val="100"/>
        <c:noMultiLvlLbl val="0"/>
      </c:catAx>
      <c:valAx>
        <c:axId val="1780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/>
                  <a:t>Sjukfrånvaro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Sjukfrånvaro,</a:t>
            </a:r>
            <a:r>
              <a:rPr lang="sv-SE" baseline="0"/>
              <a:t> </a:t>
            </a:r>
            <a:r>
              <a:rPr lang="sv-SE"/>
              <a:t> förvaltningarna</a:t>
            </a:r>
          </a:p>
        </c:rich>
      </c:tx>
      <c:layout>
        <c:manualLayout>
          <c:xMode val="edge"/>
          <c:yMode val="edge"/>
          <c:x val="0.3518787863941662"/>
          <c:y val="2.579807456695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Kvartalsrapportering!$B$3</c:f>
              <c:strCache>
                <c:ptCount val="1"/>
                <c:pt idx="0">
                  <c:v>Helår 2019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Kvartalsrapportering!$A$4:$A$19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Kvartalsrapportering!$B$4:$B$19</c:f>
              <c:numCache>
                <c:formatCode>General</c:formatCode>
                <c:ptCount val="6"/>
                <c:pt idx="0">
                  <c:v>7.1</c:v>
                </c:pt>
                <c:pt idx="1">
                  <c:v>8.5</c:v>
                </c:pt>
                <c:pt idx="2">
                  <c:v>4.3</c:v>
                </c:pt>
                <c:pt idx="3">
                  <c:v>4.2</c:v>
                </c:pt>
                <c:pt idx="4">
                  <c:v>10.1</c:v>
                </c:pt>
                <c:pt idx="5">
                  <c:v>7.7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BDB9-44D9-B24A-A95921E97BBE}"/>
            </c:ext>
          </c:extLst>
        </c:ser>
        <c:ser>
          <c:idx val="5"/>
          <c:order val="5"/>
          <c:tx>
            <c:strRef>
              <c:f>Kvartalsrapportering!$G$3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Kvartalsrapportering!$A$4:$A$19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Kvartalsrapportering!$G$4:$G$19</c:f>
              <c:numCache>
                <c:formatCode>0.0</c:formatCode>
                <c:ptCount val="6"/>
                <c:pt idx="0">
                  <c:v>8.5399999999999991</c:v>
                </c:pt>
                <c:pt idx="1">
                  <c:v>8.74</c:v>
                </c:pt>
                <c:pt idx="2">
                  <c:v>9.5</c:v>
                </c:pt>
                <c:pt idx="3">
                  <c:v>3.5</c:v>
                </c:pt>
                <c:pt idx="4">
                  <c:v>10.210000000000001</c:v>
                </c:pt>
                <c:pt idx="5">
                  <c:v>8.9700000000000006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9-44D9-B24A-A95921E97BBE}"/>
            </c:ext>
          </c:extLst>
        </c:ser>
        <c:ser>
          <c:idx val="0"/>
          <c:order val="6"/>
          <c:tx>
            <c:strRef>
              <c:f>Kvartalsrapportering!$H$3</c:f>
              <c:strCache>
                <c:ptCount val="1"/>
                <c:pt idx="0">
                  <c:v>Q2 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Kvartalsrapportering!$A$4:$A$19</c:f>
              <c:strCache>
                <c:ptCount val="6"/>
                <c:pt idx="0">
                  <c:v>Barn- och utbildning</c:v>
                </c:pt>
                <c:pt idx="1">
                  <c:v>Kommunledning</c:v>
                </c:pt>
                <c:pt idx="2">
                  <c:v>Kultur- och fritid</c:v>
                </c:pt>
                <c:pt idx="3">
                  <c:v>Samhällsbyggnad</c:v>
                </c:pt>
                <c:pt idx="4">
                  <c:v>Socialförvaltningen</c:v>
                </c:pt>
                <c:pt idx="5">
                  <c:v>Tekniska</c:v>
                </c:pt>
              </c:strCache>
            </c:strRef>
          </c:cat>
          <c:val>
            <c:numRef>
              <c:f>Kvartalsrapportering!$H$4:$H$19</c:f>
              <c:numCache>
                <c:formatCode>0.0</c:formatCode>
                <c:ptCount val="6"/>
                <c:pt idx="0">
                  <c:v>7.59</c:v>
                </c:pt>
                <c:pt idx="1">
                  <c:v>6.31</c:v>
                </c:pt>
                <c:pt idx="2">
                  <c:v>9.61</c:v>
                </c:pt>
                <c:pt idx="3">
                  <c:v>3.32</c:v>
                </c:pt>
                <c:pt idx="4">
                  <c:v>10.45</c:v>
                </c:pt>
                <c:pt idx="5">
                  <c:v>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B9-44D9-B24A-A95921E97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038272"/>
        <c:axId val="178039808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Kvartalsrapportering!$C$3</c15:sqref>
                        </c15:formulaRef>
                      </c:ext>
                    </c:extLst>
                    <c:strCache>
                      <c:ptCount val="1"/>
                      <c:pt idx="0">
                        <c:v>Q1 2019</c:v>
                      </c:pt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Kvartalsrapportering!$C$4:$C$19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DB9-44D9-B24A-A95921E97BBE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Kvartalsrapportering!$D$3</c15:sqref>
                        </c15:formulaRef>
                      </c:ext>
                    </c:extLst>
                    <c:strCache>
                      <c:ptCount val="1"/>
                      <c:pt idx="0">
                        <c:v>Q2 2019</c:v>
                      </c:pt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Kvartalsrapportering!$D$4:$D$19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DB9-44D9-B24A-A95921E97BBE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Kvartalsrapportering!$E$3</c15:sqref>
                        </c15:formulaRef>
                      </c:ext>
                    </c:extLst>
                    <c:strCache>
                      <c:ptCount val="1"/>
                      <c:pt idx="0">
                        <c:v>Q3 2018</c:v>
                      </c:pt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Kvartalsrapportering!$E$4:$E$19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DB9-44D9-B24A-A95921E97BB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Kvartalsrapportering!$F$3</c15:sqref>
                        </c15:formulaRef>
                      </c:ext>
                    </c:extLst>
                    <c:strCache>
                      <c:ptCount val="1"/>
                      <c:pt idx="0">
                        <c:v>Q4 2019</c:v>
                      </c:pt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Kvartalsrapportering!$F$4:$F$19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7.1</c:v>
                      </c:pt>
                      <c:pt idx="1">
                        <c:v>7.87</c:v>
                      </c:pt>
                      <c:pt idx="2">
                        <c:v>4.72</c:v>
                      </c:pt>
                      <c:pt idx="3">
                        <c:v>2.93</c:v>
                      </c:pt>
                      <c:pt idx="4">
                        <c:v>9.11</c:v>
                      </c:pt>
                      <c:pt idx="5">
                        <c:v>6.64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DB9-44D9-B24A-A95921E97BBE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Kvartalsrapportering!$I$3</c15:sqref>
                        </c15:formulaRef>
                      </c:ext>
                    </c:extLst>
                    <c:strCache>
                      <c:ptCount val="1"/>
                      <c:pt idx="0">
                        <c:v>Q3 2020 </c:v>
                      </c:pt>
                    </c:strCache>
                  </c:strRef>
                </c:tx>
                <c:spPr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Kvartalsrapportering!$I$4:$I$19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DB9-44D9-B24A-A95921E97BBE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Kvartalsrapportering!$J$3</c15:sqref>
                        </c15:formulaRef>
                      </c:ext>
                    </c:extLst>
                    <c:strCache>
                      <c:ptCount val="1"/>
                      <c:pt idx="0">
                        <c:v>Q4 2020</c:v>
                      </c:pt>
                    </c:strCache>
                  </c:strRef>
                </c:tx>
                <c:spPr>
                  <a:solidFill>
                    <a:schemeClr val="accent5">
                      <a:shade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Kvartalsrapportering!$J$4:$J$19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DB9-44D9-B24A-A95921E97BBE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Kvartalsrapportering!$K$3</c15:sqref>
                        </c15:formulaRef>
                      </c:ext>
                    </c:extLst>
                    <c:strCache>
                      <c:ptCount val="1"/>
                      <c:pt idx="0">
                        <c:v>Q1 2021</c:v>
                      </c:pt>
                    </c:strCache>
                  </c:strRef>
                </c:tx>
                <c:spPr>
                  <a:solidFill>
                    <a:schemeClr val="accent5">
                      <a:shade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Kvartalsrapportering!$K$4:$K$19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DB9-44D9-B24A-A95921E97BBE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Kvartalsrapportering!$L$3</c15:sqref>
                        </c15:formulaRef>
                      </c:ext>
                    </c:extLst>
                    <c:strCache>
                      <c:ptCount val="1"/>
                      <c:pt idx="0">
                        <c:v>Q2 2021</c:v>
                      </c:pt>
                    </c:strCache>
                  </c:strRef>
                </c:tx>
                <c:spPr>
                  <a:solidFill>
                    <a:schemeClr val="accent5">
                      <a:shade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Kvartalsrapportering!$L$4:$L$19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DB9-44D9-B24A-A95921E97BBE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Kvartalsrapportering!$M$3</c15:sqref>
                        </c15:formulaRef>
                      </c:ext>
                    </c:extLst>
                    <c:strCache>
                      <c:ptCount val="1"/>
                      <c:pt idx="0">
                        <c:v>Q3 2021</c:v>
                      </c:pt>
                    </c:strCache>
                  </c:strRef>
                </c:tx>
                <c:spPr>
                  <a:solidFill>
                    <a:schemeClr val="accent5">
                      <a:shade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Kvartalsrapportering!$M$4:$M$19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DB9-44D9-B24A-A95921E97BBE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Kvartalsrapportering!$N$3</c15:sqref>
                        </c15:formulaRef>
                      </c:ext>
                    </c:extLst>
                    <c:strCache>
                      <c:ptCount val="1"/>
                      <c:pt idx="0">
                        <c:v>Q4 2021</c:v>
                      </c:pt>
                    </c:strCache>
                  </c:strRef>
                </c:tx>
                <c:spPr>
                  <a:solidFill>
                    <a:schemeClr val="accent5">
                      <a:shade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Kvartalsrapportering!$A$4:$A$19</c15:sqref>
                        </c15:formulaRef>
                      </c:ext>
                    </c:extLst>
                    <c:strCache>
                      <c:ptCount val="6"/>
                      <c:pt idx="0">
                        <c:v>Barn- och utbildning</c:v>
                      </c:pt>
                      <c:pt idx="1">
                        <c:v>Kommunledning</c:v>
                      </c:pt>
                      <c:pt idx="2">
                        <c:v>Kultur- och fritid</c:v>
                      </c:pt>
                      <c:pt idx="3">
                        <c:v>Samhällsbyggnad</c:v>
                      </c:pt>
                      <c:pt idx="4">
                        <c:v>Socialförvaltningen</c:v>
                      </c:pt>
                      <c:pt idx="5">
                        <c:v>Tekniska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Kvartalsrapportering!$N$4:$N$19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DB9-44D9-B24A-A95921E97BBE}"/>
                  </c:ext>
                </c:extLst>
              </c15:ser>
            </c15:filteredBarSeries>
          </c:ext>
        </c:extLst>
      </c:barChart>
      <c:catAx>
        <c:axId val="1780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9808"/>
        <c:crosses val="autoZero"/>
        <c:auto val="1"/>
        <c:lblAlgn val="ctr"/>
        <c:lblOffset val="100"/>
        <c:noMultiLvlLbl val="0"/>
      </c:catAx>
      <c:valAx>
        <c:axId val="1780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/>
                  <a:t>Sjukfrånvaro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8272"/>
        <c:crosses val="autoZero"/>
        <c:crossBetween val="between"/>
      </c:valAx>
      <c:dTable>
        <c:showHorzBorder val="1"/>
        <c:showVertBorder val="1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Sjukfrånvaro,</a:t>
            </a:r>
            <a:r>
              <a:rPr lang="sv-SE" baseline="0"/>
              <a:t> stora</a:t>
            </a:r>
            <a:r>
              <a:rPr lang="sv-SE"/>
              <a:t> verksamheter</a:t>
            </a:r>
          </a:p>
        </c:rich>
      </c:tx>
      <c:layout>
        <c:manualLayout>
          <c:xMode val="edge"/>
          <c:yMode val="edge"/>
          <c:x val="0.3518787863941662"/>
          <c:y val="2.579807456695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Kvartalsrapportering!$G$3</c:f>
              <c:strCache>
                <c:ptCount val="1"/>
                <c:pt idx="0">
                  <c:v>Q1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Kvartalsrapportering!$A$4:$A$17</c:f>
              <c:strCache>
                <c:ptCount val="7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</c:strCache>
            </c:strRef>
          </c:cat>
          <c:val>
            <c:numRef>
              <c:f>Kvartalsrapportering!$G$4:$G$17</c:f>
              <c:numCache>
                <c:formatCode>0.0</c:formatCode>
                <c:ptCount val="7"/>
                <c:pt idx="0">
                  <c:v>14.84</c:v>
                </c:pt>
                <c:pt idx="1">
                  <c:v>11.44</c:v>
                </c:pt>
                <c:pt idx="2">
                  <c:v>7.73</c:v>
                </c:pt>
                <c:pt idx="3">
                  <c:v>3.2</c:v>
                </c:pt>
                <c:pt idx="4">
                  <c:v>10.72</c:v>
                </c:pt>
                <c:pt idx="5">
                  <c:v>10.31</c:v>
                </c:pt>
                <c:pt idx="6">
                  <c:v>10.02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CA2C-4E0C-B37E-6E3E6805B62B}"/>
            </c:ext>
          </c:extLst>
        </c:ser>
        <c:ser>
          <c:idx val="5"/>
          <c:order val="5"/>
          <c:tx>
            <c:strRef>
              <c:f>Kvartalsrapportering!$H$3</c:f>
              <c:strCache>
                <c:ptCount val="1"/>
                <c:pt idx="0">
                  <c:v>Q2 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Kvartalsrapportering!$A$4:$A$17</c:f>
              <c:strCache>
                <c:ptCount val="7"/>
                <c:pt idx="0">
                  <c:v>Fritidshem</c:v>
                </c:pt>
                <c:pt idx="1">
                  <c:v>Förskola</c:v>
                </c:pt>
                <c:pt idx="2">
                  <c:v>Grundskola</c:v>
                </c:pt>
                <c:pt idx="3">
                  <c:v>Gymnasieskola</c:v>
                </c:pt>
                <c:pt idx="4">
                  <c:v>Hemvård</c:v>
                </c:pt>
                <c:pt idx="5">
                  <c:v>IFO</c:v>
                </c:pt>
                <c:pt idx="6">
                  <c:v>Säbo Lass Lss</c:v>
                </c:pt>
              </c:strCache>
            </c:strRef>
          </c:cat>
          <c:val>
            <c:numRef>
              <c:f>Kvartalsrapportering!$H$4:$H$17</c:f>
              <c:numCache>
                <c:formatCode>0.0</c:formatCode>
                <c:ptCount val="7"/>
                <c:pt idx="0">
                  <c:v>11.5</c:v>
                </c:pt>
                <c:pt idx="1">
                  <c:v>7.79</c:v>
                </c:pt>
                <c:pt idx="2">
                  <c:v>9.15</c:v>
                </c:pt>
                <c:pt idx="3">
                  <c:v>2.08</c:v>
                </c:pt>
                <c:pt idx="4">
                  <c:v>11.94</c:v>
                </c:pt>
                <c:pt idx="5">
                  <c:v>9.52</c:v>
                </c:pt>
                <c:pt idx="6">
                  <c:v>9.0399999999999991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C-4E0C-B37E-6E3E6805B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038272"/>
        <c:axId val="17803980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Kvartalsrapportering!$C$3</c15:sqref>
                        </c15:formulaRef>
                      </c:ext>
                    </c:extLst>
                    <c:strCache>
                      <c:ptCount val="1"/>
                      <c:pt idx="0">
                        <c:v>Q1 2019</c:v>
                      </c:pt>
                    </c:strCache>
                  </c:strRef>
                </c:tx>
                <c:spPr>
                  <a:solidFill>
                    <a:schemeClr val="accent4">
                      <a:tint val="6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Kvartalsrapportering!$A$4:$A$17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Kvartalsrapportering!$C$4:$C$17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CA2C-4E0C-B37E-6E3E6805B62B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Kvartalsrapportering!$D$3</c15:sqref>
                        </c15:formulaRef>
                      </c:ext>
                    </c:extLst>
                    <c:strCache>
                      <c:ptCount val="1"/>
                      <c:pt idx="0">
                        <c:v>Q2 2019</c:v>
                      </c:pt>
                    </c:strCache>
                  </c:strRef>
                </c:tx>
                <c:spPr>
                  <a:solidFill>
                    <a:schemeClr val="accent4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Kvartalsrapportering!$A$4:$A$17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Kvartalsrapportering!$D$4:$D$17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A2C-4E0C-B37E-6E3E6805B62B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Kvartalsrapportering!$E$3</c15:sqref>
                        </c15:formulaRef>
                      </c:ext>
                    </c:extLst>
                    <c:strCache>
                      <c:ptCount val="1"/>
                      <c:pt idx="0">
                        <c:v>Q3 2018</c:v>
                      </c:pt>
                    </c:strCache>
                  </c:strRef>
                </c:tx>
                <c:spPr>
                  <a:solidFill>
                    <a:schemeClr val="accent4">
                      <a:tint val="9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3"/>
                    <c:layout>
                      <c:manualLayout>
                        <c:x val="0"/>
                        <c:y val="-1.0178117048346057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CA2C-4E0C-B37E-6E3E6805B62B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Kvartalsrapportering!$A$4:$A$17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Kvartalsrapportering!$E$4:$E$17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A2C-4E0C-B37E-6E3E6805B62B}"/>
                  </c:ext>
                </c:extLst>
              </c15:ser>
            </c15:filteredBarSeries>
            <c15:filteredBa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Kvartalsrapportering!$F$3</c15:sqref>
                        </c15:formulaRef>
                      </c:ext>
                    </c:extLst>
                    <c:strCache>
                      <c:ptCount val="1"/>
                      <c:pt idx="0">
                        <c:v>Q4 2019</c:v>
                      </c:pt>
                    </c:strCache>
                  </c:strRef>
                </c:tx>
                <c:spPr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1"/>
                    </a:solidFill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Kvartalsrapportering!$A$4:$A$17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Kvartalsrapportering!$F$4:$F$17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>
                        <c:v>14.25</c:v>
                      </c:pt>
                      <c:pt idx="1">
                        <c:v>8.6300000000000008</c:v>
                      </c:pt>
                      <c:pt idx="2">
                        <c:v>6.9</c:v>
                      </c:pt>
                      <c:pt idx="3">
                        <c:v>2.08</c:v>
                      </c:pt>
                      <c:pt idx="4">
                        <c:v>10.42</c:v>
                      </c:pt>
                      <c:pt idx="5">
                        <c:v>8.44</c:v>
                      </c:pt>
                      <c:pt idx="6">
                        <c:v>7.63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CA2C-4E0C-B37E-6E3E6805B62B}"/>
                  </c:ext>
                </c:extLst>
              </c15:ser>
            </c15:filteredBarSeries>
            <c15:filteredBarSeries>
              <c15:ser>
                <c:idx val="0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Kvartalsrapportering!$I$3</c15:sqref>
                        </c15:formulaRef>
                      </c:ext>
                    </c:extLst>
                    <c:strCache>
                      <c:ptCount val="1"/>
                      <c:pt idx="0">
                        <c:v>Q3 2020 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Kvartalsrapportering!$A$4:$A$17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Kvartalsrapportering!$I$4:$I$17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A2C-4E0C-B37E-6E3E6805B62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Kvartalsrapportering!$J$3</c15:sqref>
                        </c15:formulaRef>
                      </c:ext>
                    </c:extLst>
                    <c:strCache>
                      <c:ptCount val="1"/>
                      <c:pt idx="0">
                        <c:v>Q4 2020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Kvartalsrapportering!$A$4:$A$17</c15:sqref>
                        </c15:formulaRef>
                      </c:ext>
                    </c:extLst>
                    <c:strCache>
                      <c:ptCount val="7"/>
                      <c:pt idx="0">
                        <c:v>Fritidshem</c:v>
                      </c:pt>
                      <c:pt idx="1">
                        <c:v>Förskola</c:v>
                      </c:pt>
                      <c:pt idx="2">
                        <c:v>Grundskola</c:v>
                      </c:pt>
                      <c:pt idx="3">
                        <c:v>Gymnasieskola</c:v>
                      </c:pt>
                      <c:pt idx="4">
                        <c:v>Hemvård</c:v>
                      </c:pt>
                      <c:pt idx="5">
                        <c:v>IFO</c:v>
                      </c:pt>
                      <c:pt idx="6">
                        <c:v>Säbo Lass Lss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Kvartalsrapportering!$J$4:$J$17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A2C-4E0C-B37E-6E3E6805B62B}"/>
                  </c:ext>
                </c:extLst>
              </c15:ser>
            </c15:filteredBarSeries>
          </c:ext>
        </c:extLst>
      </c:barChart>
      <c:catAx>
        <c:axId val="17803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9808"/>
        <c:crosses val="autoZero"/>
        <c:auto val="1"/>
        <c:lblAlgn val="ctr"/>
        <c:lblOffset val="100"/>
        <c:noMultiLvlLbl val="0"/>
      </c:catAx>
      <c:valAx>
        <c:axId val="1780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100"/>
                  <a:t>Sjukfrånvaro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8038272"/>
        <c:crosses val="autoZero"/>
        <c:crossBetween val="between"/>
      </c:valAx>
      <c:dTable>
        <c:showHorzBorder val="1"/>
        <c:showVertBorder val="1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8A3D1-77C1-4DD0-99FC-8A279C45E4FA}" type="datetimeFigureOut">
              <a:rPr lang="sv-SE" smtClean="0"/>
              <a:t>2020-08-25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9DFD6-3536-40E0-BB11-26CFE8862C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597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Sjukfrånvaro kommunen</a:t>
            </a:r>
            <a:r>
              <a:rPr lang="sv-SE" baseline="0" dirty="0" smtClean="0"/>
              <a:t> total + </a:t>
            </a:r>
            <a:r>
              <a:rPr lang="sv-SE" dirty="0" smtClean="0"/>
              <a:t> uppdelat på kvinnor och män</a:t>
            </a:r>
          </a:p>
          <a:p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Kommunen bytte HR-system under</a:t>
            </a:r>
            <a:r>
              <a:rPr lang="sv-SE" baseline="0" dirty="0" smtClean="0"/>
              <a:t> Q3 2019. Det är därför svårt att ta fram jämförelsestatistik för det kvartalet. Ersätter den med statistik från Q3 2018.</a:t>
            </a:r>
            <a:endParaRPr lang="sv-SE" dirty="0" smtClean="0"/>
          </a:p>
          <a:p>
            <a:endParaRPr lang="sv-SE" dirty="0" smtClean="0"/>
          </a:p>
          <a:p>
            <a:r>
              <a:rPr lang="sv-SE" baseline="0" dirty="0" smtClean="0"/>
              <a:t>2019 (Q3 2018) i ljus färg, för jämförelse</a:t>
            </a:r>
          </a:p>
          <a:p>
            <a:r>
              <a:rPr lang="sv-SE" baseline="0" dirty="0" smtClean="0"/>
              <a:t>2020 i starkare färg</a:t>
            </a:r>
          </a:p>
          <a:p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Sjukfrånvaron för andra kvartalet 2020 är något högre än för samma kvartal 2019 om man tittar på kommunen som helhet (8,6% jämfört med 8,3%). Precis som förra året är sjukfrånvaron lägre i kvartal 2 än i kvartal 1. 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DFD6-3536-40E0-BB11-26CFE8862C0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21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Sjukfrånvaro per förvaltning</a:t>
            </a:r>
          </a:p>
          <a:p>
            <a:endParaRPr lang="sv-SE" baseline="0" dirty="0" smtClean="0"/>
          </a:p>
          <a:p>
            <a:r>
              <a:rPr lang="sv-SE" dirty="0" smtClean="0"/>
              <a:t>Helåret</a:t>
            </a:r>
            <a:r>
              <a:rPr lang="sv-SE" baseline="0" dirty="0" smtClean="0"/>
              <a:t> 2019 som jämförelse</a:t>
            </a:r>
          </a:p>
          <a:p>
            <a:endParaRPr lang="sv-S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Socialförvaltningen har dock sjukfrånvaron stigit något sedan första kvartalet. Förra året var Socialförvaltningens sjukfrånvaro 0,5 procentenheter lägre i kvartal 2 jämfört med kvartal 1. </a:t>
            </a:r>
          </a:p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DFD6-3536-40E0-BB11-26CFE8862C0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49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Sjukfrånvaro</a:t>
            </a:r>
            <a:r>
              <a:rPr lang="sv-SE" baseline="0" dirty="0" smtClean="0"/>
              <a:t> för våra stora verksamheter</a:t>
            </a:r>
          </a:p>
          <a:p>
            <a:endParaRPr lang="sv-SE" baseline="0" dirty="0" smtClean="0"/>
          </a:p>
          <a:p>
            <a:r>
              <a:rPr lang="sv-SE" baseline="0" dirty="0" smtClean="0"/>
              <a:t>2020 i starkare färg</a:t>
            </a:r>
          </a:p>
          <a:p>
            <a:endParaRPr lang="sv-SE" baseline="0" dirty="0" smtClean="0"/>
          </a:p>
          <a:p>
            <a:r>
              <a:rPr lang="sv-SE" baseline="0" dirty="0" smtClean="0"/>
              <a:t>Vi saknar statistik för helåret 2019 på verksamhetsnivå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DFD6-3536-40E0-BB11-26CFE8862C0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68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0" y="3342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08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4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5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3631587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5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573161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6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4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2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7" y="710362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09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3" y="1540387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2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1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PU 2020-08-18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Sjukfrånvaro Q2 2020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998677" y="430823"/>
            <a:ext cx="1793631" cy="2110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000" dirty="0" smtClean="0"/>
              <a:t>Bilaga p 44 CSG, 20200824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6226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345716"/>
              </p:ext>
            </p:extLst>
          </p:nvPr>
        </p:nvGraphicFramePr>
        <p:xfrm>
          <a:off x="314632" y="660728"/>
          <a:ext cx="8426245" cy="386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020018"/>
              </p:ext>
            </p:extLst>
          </p:nvPr>
        </p:nvGraphicFramePr>
        <p:xfrm>
          <a:off x="542948" y="592455"/>
          <a:ext cx="7623257" cy="395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75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699352"/>
              </p:ext>
            </p:extLst>
          </p:nvPr>
        </p:nvGraphicFramePr>
        <p:xfrm>
          <a:off x="662731" y="337744"/>
          <a:ext cx="7675926" cy="451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84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ÖSTK_mall_SWE [Skrivskyddad]" id="{11C731DA-ACD2-441C-98B4-BC5226455E56}" vid="{ED1EB1E9-52FC-436B-927A-4FC1F06669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ÖSTK_mall_SWE</Template>
  <TotalTime>245</TotalTime>
  <Words>174</Words>
  <Application>Microsoft Office PowerPoint</Application>
  <PresentationFormat>Bildspel på skärmen (16:9)</PresentationFormat>
  <Paragraphs>30</Paragraphs>
  <Slides>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Nolin, Jenny</dc:creator>
  <cp:lastModifiedBy>Kraft, Birgitta</cp:lastModifiedBy>
  <cp:revision>32</cp:revision>
  <dcterms:created xsi:type="dcterms:W3CDTF">2020-04-15T14:47:23Z</dcterms:created>
  <dcterms:modified xsi:type="dcterms:W3CDTF">2020-08-25T11:56:03Z</dcterms:modified>
</cp:coreProperties>
</file>