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94" r:id="rId2"/>
    <p:sldId id="296" r:id="rId3"/>
    <p:sldId id="303" r:id="rId4"/>
    <p:sldId id="306" r:id="rId5"/>
    <p:sldId id="309" r:id="rId6"/>
    <p:sldId id="299" r:id="rId7"/>
    <p:sldId id="308" r:id="rId8"/>
    <p:sldId id="276" r:id="rId9"/>
    <p:sldId id="307" r:id="rId10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92" autoAdjust="0"/>
  </p:normalViewPr>
  <p:slideViewPr>
    <p:cSldViewPr>
      <p:cViewPr varScale="1">
        <p:scale>
          <a:sx n="59" d="100"/>
          <a:sy n="59" d="100"/>
        </p:scale>
        <p:origin x="13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EF108-2ED6-4739-A80B-A97238CCE9D3}" type="doc">
      <dgm:prSet loTypeId="urn:microsoft.com/office/officeart/2005/8/layout/cycle1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CD97BA5E-90B9-450D-8EFD-708E334AF008}">
      <dgm:prSet phldrT="[Text]" custT="1"/>
      <dgm:spPr/>
      <dgm:t>
        <a:bodyPr/>
        <a:lstStyle/>
        <a:p>
          <a:r>
            <a:rPr lang="sv-SE" sz="1200" dirty="0" smtClean="0"/>
            <a:t>Många medarbetare per chef</a:t>
          </a:r>
          <a:endParaRPr lang="sv-SE" sz="1200" dirty="0"/>
        </a:p>
      </dgm:t>
    </dgm:pt>
    <dgm:pt modelId="{C0CC4BD7-BBC0-4E3E-83B9-C60B637AAC8E}" type="parTrans" cxnId="{B807C4F4-686E-49EE-B706-1AA2056CD177}">
      <dgm:prSet/>
      <dgm:spPr/>
      <dgm:t>
        <a:bodyPr/>
        <a:lstStyle/>
        <a:p>
          <a:endParaRPr lang="sv-SE"/>
        </a:p>
      </dgm:t>
    </dgm:pt>
    <dgm:pt modelId="{1BD41883-7401-4828-ADC1-23E1542A0A11}" type="sibTrans" cxnId="{B807C4F4-686E-49EE-B706-1AA2056CD177}">
      <dgm:prSet/>
      <dgm:spPr/>
      <dgm:t>
        <a:bodyPr/>
        <a:lstStyle/>
        <a:p>
          <a:endParaRPr lang="sv-SE"/>
        </a:p>
      </dgm:t>
    </dgm:pt>
    <dgm:pt modelId="{554031EE-529D-49E0-BB50-100789DDD764}">
      <dgm:prSet phldrT="[Text]" custT="1"/>
      <dgm:spPr/>
      <dgm:t>
        <a:bodyPr/>
        <a:lstStyle/>
        <a:p>
          <a:r>
            <a:rPr lang="sv-SE" sz="1200" dirty="0" smtClean="0"/>
            <a:t>Lägre arbetstillfredsställelse och lägre engagemang bland medarbetarna</a:t>
          </a:r>
          <a:endParaRPr lang="sv-SE" sz="1200" dirty="0"/>
        </a:p>
      </dgm:t>
    </dgm:pt>
    <dgm:pt modelId="{9627EEFE-F8C8-44B6-98B1-44807FC5B893}" type="parTrans" cxnId="{C3D9686B-A047-4BD2-BCA9-83C87D7D3CFE}">
      <dgm:prSet/>
      <dgm:spPr/>
      <dgm:t>
        <a:bodyPr/>
        <a:lstStyle/>
        <a:p>
          <a:endParaRPr lang="sv-SE"/>
        </a:p>
      </dgm:t>
    </dgm:pt>
    <dgm:pt modelId="{BD883FFE-3E3D-4D0F-8CEB-2F04105C8AD6}" type="sibTrans" cxnId="{C3D9686B-A047-4BD2-BCA9-83C87D7D3CFE}">
      <dgm:prSet/>
      <dgm:spPr/>
      <dgm:t>
        <a:bodyPr/>
        <a:lstStyle/>
        <a:p>
          <a:endParaRPr lang="sv-SE"/>
        </a:p>
      </dgm:t>
    </dgm:pt>
    <dgm:pt modelId="{8F815AC5-7A2D-4481-AB89-67B105D8E23C}">
      <dgm:prSet phldrT="[Text]" custT="1"/>
      <dgm:spPr/>
      <dgm:t>
        <a:bodyPr/>
        <a:lstStyle/>
        <a:p>
          <a:r>
            <a:rPr lang="sv-SE" sz="1200" dirty="0" smtClean="0"/>
            <a:t>Sämre relation till chefen - medarbetarna känner sig mindre sedda</a:t>
          </a:r>
          <a:endParaRPr lang="sv-SE" sz="1200" dirty="0"/>
        </a:p>
      </dgm:t>
    </dgm:pt>
    <dgm:pt modelId="{D32ADDD0-BF01-400B-ABDB-69FB39F3FABA}" type="parTrans" cxnId="{9B9CF460-BC6D-49C8-B0AD-AE61E1440E31}">
      <dgm:prSet/>
      <dgm:spPr/>
      <dgm:t>
        <a:bodyPr/>
        <a:lstStyle/>
        <a:p>
          <a:endParaRPr lang="sv-SE"/>
        </a:p>
      </dgm:t>
    </dgm:pt>
    <dgm:pt modelId="{E1675437-781F-45E8-A1C5-EBE6B0EBAF17}" type="sibTrans" cxnId="{9B9CF460-BC6D-49C8-B0AD-AE61E1440E31}">
      <dgm:prSet/>
      <dgm:spPr/>
      <dgm:t>
        <a:bodyPr/>
        <a:lstStyle/>
        <a:p>
          <a:endParaRPr lang="sv-SE"/>
        </a:p>
      </dgm:t>
    </dgm:pt>
    <dgm:pt modelId="{DF7A4B31-0D2C-48D5-B5D9-EE0F58B3F008}">
      <dgm:prSet phldrT="[Text]" custT="1"/>
      <dgm:spPr/>
      <dgm:t>
        <a:bodyPr/>
        <a:lstStyle/>
        <a:p>
          <a:r>
            <a:rPr lang="sv-SE" sz="1200" dirty="0" smtClean="0"/>
            <a:t>Ökad sjukfrånvaro, ökad personalomsättning och problem i arbetsgrupperna</a:t>
          </a:r>
          <a:endParaRPr lang="sv-SE" sz="1200" dirty="0"/>
        </a:p>
      </dgm:t>
    </dgm:pt>
    <dgm:pt modelId="{C74F6DA0-4768-45D4-B9DC-0B82930754C5}" type="parTrans" cxnId="{1D823E52-E9CB-4708-9DD2-59D7215F8644}">
      <dgm:prSet/>
      <dgm:spPr/>
      <dgm:t>
        <a:bodyPr/>
        <a:lstStyle/>
        <a:p>
          <a:endParaRPr lang="sv-SE"/>
        </a:p>
      </dgm:t>
    </dgm:pt>
    <dgm:pt modelId="{ADC499AD-E7D4-4E6A-AA81-DEB0BD85ED69}" type="sibTrans" cxnId="{1D823E52-E9CB-4708-9DD2-59D7215F8644}">
      <dgm:prSet/>
      <dgm:spPr/>
      <dgm:t>
        <a:bodyPr/>
        <a:lstStyle/>
        <a:p>
          <a:endParaRPr lang="sv-SE"/>
        </a:p>
      </dgm:t>
    </dgm:pt>
    <dgm:pt modelId="{294DD8E8-2FC0-4DEF-B15A-AC55F8E3F4D9}">
      <dgm:prSet phldrT="[Text]"/>
      <dgm:spPr/>
      <dgm:t>
        <a:bodyPr/>
        <a:lstStyle/>
        <a:p>
          <a:r>
            <a:rPr lang="sv-SE" smtClean="0"/>
            <a:t>Minskad patientnöjdhet och ökat antal olyckor och incidenter</a:t>
          </a:r>
          <a:endParaRPr lang="sv-SE" dirty="0"/>
        </a:p>
      </dgm:t>
    </dgm:pt>
    <dgm:pt modelId="{F580101A-AD39-4F0E-AAA6-8CA4E338CCCB}" type="parTrans" cxnId="{DC4F724F-031E-41C0-A17C-2BC96928A995}">
      <dgm:prSet/>
      <dgm:spPr/>
      <dgm:t>
        <a:bodyPr/>
        <a:lstStyle/>
        <a:p>
          <a:endParaRPr lang="sv-SE"/>
        </a:p>
      </dgm:t>
    </dgm:pt>
    <dgm:pt modelId="{43553696-FE4F-4EF7-8E4E-9418921B11D2}" type="sibTrans" cxnId="{DC4F724F-031E-41C0-A17C-2BC96928A995}">
      <dgm:prSet/>
      <dgm:spPr/>
      <dgm:t>
        <a:bodyPr/>
        <a:lstStyle/>
        <a:p>
          <a:endParaRPr lang="sv-SE"/>
        </a:p>
      </dgm:t>
    </dgm:pt>
    <dgm:pt modelId="{DA561081-39E7-4ED0-974B-767E08E4D3AC}" type="pres">
      <dgm:prSet presAssocID="{B9AEF108-2ED6-4739-A80B-A97238CCE9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CC801FBB-FD34-4850-9D50-137E30CB2205}" type="pres">
      <dgm:prSet presAssocID="{CD97BA5E-90B9-450D-8EFD-708E334AF008}" presName="dummy" presStyleCnt="0"/>
      <dgm:spPr/>
    </dgm:pt>
    <dgm:pt modelId="{BABF7FCF-0E67-4E19-A4B6-341C2D9566C7}" type="pres">
      <dgm:prSet presAssocID="{CD97BA5E-90B9-450D-8EFD-708E334AF008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F15F699-8F5F-4EDC-85A4-B217E2DD06DA}" type="pres">
      <dgm:prSet presAssocID="{1BD41883-7401-4828-ADC1-23E1542A0A11}" presName="sibTrans" presStyleLbl="node1" presStyleIdx="0" presStyleCnt="5"/>
      <dgm:spPr/>
      <dgm:t>
        <a:bodyPr/>
        <a:lstStyle/>
        <a:p>
          <a:endParaRPr lang="sv-SE"/>
        </a:p>
      </dgm:t>
    </dgm:pt>
    <dgm:pt modelId="{4FD70A9A-1CDB-4438-8F5E-DC83A2747458}" type="pres">
      <dgm:prSet presAssocID="{554031EE-529D-49E0-BB50-100789DDD764}" presName="dummy" presStyleCnt="0"/>
      <dgm:spPr/>
    </dgm:pt>
    <dgm:pt modelId="{8109D230-B747-4C1E-B836-4BB212F0406E}" type="pres">
      <dgm:prSet presAssocID="{554031EE-529D-49E0-BB50-100789DDD764}" presName="node" presStyleLbl="revTx" presStyleIdx="1" presStyleCnt="5" custScaleX="21544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F00785F-3A7E-4EE3-80C2-9F9713010E0E}" type="pres">
      <dgm:prSet presAssocID="{BD883FFE-3E3D-4D0F-8CEB-2F04105C8AD6}" presName="sibTrans" presStyleLbl="node1" presStyleIdx="1" presStyleCnt="5"/>
      <dgm:spPr/>
      <dgm:t>
        <a:bodyPr/>
        <a:lstStyle/>
        <a:p>
          <a:endParaRPr lang="sv-SE"/>
        </a:p>
      </dgm:t>
    </dgm:pt>
    <dgm:pt modelId="{B9741277-ED0A-44FF-8478-CA2058E4E8AF}" type="pres">
      <dgm:prSet presAssocID="{8F815AC5-7A2D-4481-AB89-67B105D8E23C}" presName="dummy" presStyleCnt="0"/>
      <dgm:spPr/>
    </dgm:pt>
    <dgm:pt modelId="{3B6DFFA6-165C-4FCA-93C7-5646867F90FB}" type="pres">
      <dgm:prSet presAssocID="{8F815AC5-7A2D-4481-AB89-67B105D8E23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AB099A3-2148-4ABC-BEF4-BD27DF9A766C}" type="pres">
      <dgm:prSet presAssocID="{E1675437-781F-45E8-A1C5-EBE6B0EBAF17}" presName="sibTrans" presStyleLbl="node1" presStyleIdx="2" presStyleCnt="5"/>
      <dgm:spPr/>
      <dgm:t>
        <a:bodyPr/>
        <a:lstStyle/>
        <a:p>
          <a:endParaRPr lang="sv-SE"/>
        </a:p>
      </dgm:t>
    </dgm:pt>
    <dgm:pt modelId="{5CEB4CD2-093D-4122-8258-D49B98BD2068}" type="pres">
      <dgm:prSet presAssocID="{DF7A4B31-0D2C-48D5-B5D9-EE0F58B3F008}" presName="dummy" presStyleCnt="0"/>
      <dgm:spPr/>
    </dgm:pt>
    <dgm:pt modelId="{DE2F2679-9122-49B6-84B8-2AA87EADF880}" type="pres">
      <dgm:prSet presAssocID="{DF7A4B31-0D2C-48D5-B5D9-EE0F58B3F008}" presName="node" presStyleLbl="revTx" presStyleIdx="3" presStyleCnt="5" custScaleX="19634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A15AD2-E292-4FD7-8A65-21263347AAFF}" type="pres">
      <dgm:prSet presAssocID="{ADC499AD-E7D4-4E6A-AA81-DEB0BD85ED69}" presName="sibTrans" presStyleLbl="node1" presStyleIdx="3" presStyleCnt="5"/>
      <dgm:spPr/>
      <dgm:t>
        <a:bodyPr/>
        <a:lstStyle/>
        <a:p>
          <a:endParaRPr lang="sv-SE"/>
        </a:p>
      </dgm:t>
    </dgm:pt>
    <dgm:pt modelId="{559B904B-2869-4B75-AE24-7A6687D2EB41}" type="pres">
      <dgm:prSet presAssocID="{294DD8E8-2FC0-4DEF-B15A-AC55F8E3F4D9}" presName="dummy" presStyleCnt="0"/>
      <dgm:spPr/>
    </dgm:pt>
    <dgm:pt modelId="{16ECF421-9931-481C-96AD-E20B28EDA8A5}" type="pres">
      <dgm:prSet presAssocID="{294DD8E8-2FC0-4DEF-B15A-AC55F8E3F4D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D87BE34-4FC8-4965-9177-FE97BE0C92C8}" type="pres">
      <dgm:prSet presAssocID="{43553696-FE4F-4EF7-8E4E-9418921B11D2}" presName="sibTrans" presStyleLbl="node1" presStyleIdx="4" presStyleCnt="5"/>
      <dgm:spPr/>
      <dgm:t>
        <a:bodyPr/>
        <a:lstStyle/>
        <a:p>
          <a:endParaRPr lang="sv-SE"/>
        </a:p>
      </dgm:t>
    </dgm:pt>
  </dgm:ptLst>
  <dgm:cxnLst>
    <dgm:cxn modelId="{B807C4F4-686E-49EE-B706-1AA2056CD177}" srcId="{B9AEF108-2ED6-4739-A80B-A97238CCE9D3}" destId="{CD97BA5E-90B9-450D-8EFD-708E334AF008}" srcOrd="0" destOrd="0" parTransId="{C0CC4BD7-BBC0-4E3E-83B9-C60B637AAC8E}" sibTransId="{1BD41883-7401-4828-ADC1-23E1542A0A11}"/>
    <dgm:cxn modelId="{C53A41B0-F370-4963-9B0B-4C23AAB4EE82}" type="presOf" srcId="{294DD8E8-2FC0-4DEF-B15A-AC55F8E3F4D9}" destId="{16ECF421-9931-481C-96AD-E20B28EDA8A5}" srcOrd="0" destOrd="0" presId="urn:microsoft.com/office/officeart/2005/8/layout/cycle1"/>
    <dgm:cxn modelId="{AD8AA7AF-9B81-4580-91F6-56A4EF97FA46}" type="presOf" srcId="{B9AEF108-2ED6-4739-A80B-A97238CCE9D3}" destId="{DA561081-39E7-4ED0-974B-767E08E4D3AC}" srcOrd="0" destOrd="0" presId="urn:microsoft.com/office/officeart/2005/8/layout/cycle1"/>
    <dgm:cxn modelId="{CA4C2AFC-E054-4CA3-BDB6-302AB4555B99}" type="presOf" srcId="{554031EE-529D-49E0-BB50-100789DDD764}" destId="{8109D230-B747-4C1E-B836-4BB212F0406E}" srcOrd="0" destOrd="0" presId="urn:microsoft.com/office/officeart/2005/8/layout/cycle1"/>
    <dgm:cxn modelId="{3D22761D-800D-4327-8C91-6EAFE1478453}" type="presOf" srcId="{43553696-FE4F-4EF7-8E4E-9418921B11D2}" destId="{CD87BE34-4FC8-4965-9177-FE97BE0C92C8}" srcOrd="0" destOrd="0" presId="urn:microsoft.com/office/officeart/2005/8/layout/cycle1"/>
    <dgm:cxn modelId="{E68C2A40-CC9E-478A-A1CB-0B772ABE7933}" type="presOf" srcId="{E1675437-781F-45E8-A1C5-EBE6B0EBAF17}" destId="{5AB099A3-2148-4ABC-BEF4-BD27DF9A766C}" srcOrd="0" destOrd="0" presId="urn:microsoft.com/office/officeart/2005/8/layout/cycle1"/>
    <dgm:cxn modelId="{0E2A36A9-0163-4D42-AA73-7609C829AD71}" type="presOf" srcId="{ADC499AD-E7D4-4E6A-AA81-DEB0BD85ED69}" destId="{31A15AD2-E292-4FD7-8A65-21263347AAFF}" srcOrd="0" destOrd="0" presId="urn:microsoft.com/office/officeart/2005/8/layout/cycle1"/>
    <dgm:cxn modelId="{1C958C61-615F-452F-8754-F402F663C7AC}" type="presOf" srcId="{DF7A4B31-0D2C-48D5-B5D9-EE0F58B3F008}" destId="{DE2F2679-9122-49B6-84B8-2AA87EADF880}" srcOrd="0" destOrd="0" presId="urn:microsoft.com/office/officeart/2005/8/layout/cycle1"/>
    <dgm:cxn modelId="{07E64C7C-21CB-47D0-A9EE-A4B2E7BB6E7F}" type="presOf" srcId="{8F815AC5-7A2D-4481-AB89-67B105D8E23C}" destId="{3B6DFFA6-165C-4FCA-93C7-5646867F90FB}" srcOrd="0" destOrd="0" presId="urn:microsoft.com/office/officeart/2005/8/layout/cycle1"/>
    <dgm:cxn modelId="{4CD1F7F2-888C-421D-A8A1-8DEB7CF3C5F2}" type="presOf" srcId="{BD883FFE-3E3D-4D0F-8CEB-2F04105C8AD6}" destId="{EF00785F-3A7E-4EE3-80C2-9F9713010E0E}" srcOrd="0" destOrd="0" presId="urn:microsoft.com/office/officeart/2005/8/layout/cycle1"/>
    <dgm:cxn modelId="{73034EAA-AC83-4CCA-8A27-E5C8FFF3519D}" type="presOf" srcId="{1BD41883-7401-4828-ADC1-23E1542A0A11}" destId="{2F15F699-8F5F-4EDC-85A4-B217E2DD06DA}" srcOrd="0" destOrd="0" presId="urn:microsoft.com/office/officeart/2005/8/layout/cycle1"/>
    <dgm:cxn modelId="{1D823E52-E9CB-4708-9DD2-59D7215F8644}" srcId="{B9AEF108-2ED6-4739-A80B-A97238CCE9D3}" destId="{DF7A4B31-0D2C-48D5-B5D9-EE0F58B3F008}" srcOrd="3" destOrd="0" parTransId="{C74F6DA0-4768-45D4-B9DC-0B82930754C5}" sibTransId="{ADC499AD-E7D4-4E6A-AA81-DEB0BD85ED69}"/>
    <dgm:cxn modelId="{9B9CF460-BC6D-49C8-B0AD-AE61E1440E31}" srcId="{B9AEF108-2ED6-4739-A80B-A97238CCE9D3}" destId="{8F815AC5-7A2D-4481-AB89-67B105D8E23C}" srcOrd="2" destOrd="0" parTransId="{D32ADDD0-BF01-400B-ABDB-69FB39F3FABA}" sibTransId="{E1675437-781F-45E8-A1C5-EBE6B0EBAF17}"/>
    <dgm:cxn modelId="{C3D9686B-A047-4BD2-BCA9-83C87D7D3CFE}" srcId="{B9AEF108-2ED6-4739-A80B-A97238CCE9D3}" destId="{554031EE-529D-49E0-BB50-100789DDD764}" srcOrd="1" destOrd="0" parTransId="{9627EEFE-F8C8-44B6-98B1-44807FC5B893}" sibTransId="{BD883FFE-3E3D-4D0F-8CEB-2F04105C8AD6}"/>
    <dgm:cxn modelId="{DC4F724F-031E-41C0-A17C-2BC96928A995}" srcId="{B9AEF108-2ED6-4739-A80B-A97238CCE9D3}" destId="{294DD8E8-2FC0-4DEF-B15A-AC55F8E3F4D9}" srcOrd="4" destOrd="0" parTransId="{F580101A-AD39-4F0E-AAA6-8CA4E338CCCB}" sibTransId="{43553696-FE4F-4EF7-8E4E-9418921B11D2}"/>
    <dgm:cxn modelId="{737A6724-D72F-4EFF-86C3-292D064C8F1F}" type="presOf" srcId="{CD97BA5E-90B9-450D-8EFD-708E334AF008}" destId="{BABF7FCF-0E67-4E19-A4B6-341C2D9566C7}" srcOrd="0" destOrd="0" presId="urn:microsoft.com/office/officeart/2005/8/layout/cycle1"/>
    <dgm:cxn modelId="{DFA37AC1-E082-42FB-BF1F-A97C2D35E1E5}" type="presParOf" srcId="{DA561081-39E7-4ED0-974B-767E08E4D3AC}" destId="{CC801FBB-FD34-4850-9D50-137E30CB2205}" srcOrd="0" destOrd="0" presId="urn:microsoft.com/office/officeart/2005/8/layout/cycle1"/>
    <dgm:cxn modelId="{A8BF8CCA-75FC-4609-8953-33E8FDDAD5DF}" type="presParOf" srcId="{DA561081-39E7-4ED0-974B-767E08E4D3AC}" destId="{BABF7FCF-0E67-4E19-A4B6-341C2D9566C7}" srcOrd="1" destOrd="0" presId="urn:microsoft.com/office/officeart/2005/8/layout/cycle1"/>
    <dgm:cxn modelId="{01736F65-A82E-4D0A-A8E9-C1DD805C3A21}" type="presParOf" srcId="{DA561081-39E7-4ED0-974B-767E08E4D3AC}" destId="{2F15F699-8F5F-4EDC-85A4-B217E2DD06DA}" srcOrd="2" destOrd="0" presId="urn:microsoft.com/office/officeart/2005/8/layout/cycle1"/>
    <dgm:cxn modelId="{DE62DFB9-83B5-459B-950C-A7857AD7F45D}" type="presParOf" srcId="{DA561081-39E7-4ED0-974B-767E08E4D3AC}" destId="{4FD70A9A-1CDB-4438-8F5E-DC83A2747458}" srcOrd="3" destOrd="0" presId="urn:microsoft.com/office/officeart/2005/8/layout/cycle1"/>
    <dgm:cxn modelId="{7AEC87F9-2660-4B85-A81B-F4B00DEEA254}" type="presParOf" srcId="{DA561081-39E7-4ED0-974B-767E08E4D3AC}" destId="{8109D230-B747-4C1E-B836-4BB212F0406E}" srcOrd="4" destOrd="0" presId="urn:microsoft.com/office/officeart/2005/8/layout/cycle1"/>
    <dgm:cxn modelId="{F5498A67-3F40-4C84-B23E-7D3E71895EF5}" type="presParOf" srcId="{DA561081-39E7-4ED0-974B-767E08E4D3AC}" destId="{EF00785F-3A7E-4EE3-80C2-9F9713010E0E}" srcOrd="5" destOrd="0" presId="urn:microsoft.com/office/officeart/2005/8/layout/cycle1"/>
    <dgm:cxn modelId="{1A2C922D-E439-4D65-8480-FA5E082003B6}" type="presParOf" srcId="{DA561081-39E7-4ED0-974B-767E08E4D3AC}" destId="{B9741277-ED0A-44FF-8478-CA2058E4E8AF}" srcOrd="6" destOrd="0" presId="urn:microsoft.com/office/officeart/2005/8/layout/cycle1"/>
    <dgm:cxn modelId="{D960FA9C-280A-44B5-94F4-1F4790E0AB24}" type="presParOf" srcId="{DA561081-39E7-4ED0-974B-767E08E4D3AC}" destId="{3B6DFFA6-165C-4FCA-93C7-5646867F90FB}" srcOrd="7" destOrd="0" presId="urn:microsoft.com/office/officeart/2005/8/layout/cycle1"/>
    <dgm:cxn modelId="{2130A407-CE71-4A75-9255-70063C9082B4}" type="presParOf" srcId="{DA561081-39E7-4ED0-974B-767E08E4D3AC}" destId="{5AB099A3-2148-4ABC-BEF4-BD27DF9A766C}" srcOrd="8" destOrd="0" presId="urn:microsoft.com/office/officeart/2005/8/layout/cycle1"/>
    <dgm:cxn modelId="{6E4936AC-9C3D-4EEC-A8C6-E3D9B4D028D1}" type="presParOf" srcId="{DA561081-39E7-4ED0-974B-767E08E4D3AC}" destId="{5CEB4CD2-093D-4122-8258-D49B98BD2068}" srcOrd="9" destOrd="0" presId="urn:microsoft.com/office/officeart/2005/8/layout/cycle1"/>
    <dgm:cxn modelId="{C7A40316-25AB-430F-B1CC-2696B4E36689}" type="presParOf" srcId="{DA561081-39E7-4ED0-974B-767E08E4D3AC}" destId="{DE2F2679-9122-49B6-84B8-2AA87EADF880}" srcOrd="10" destOrd="0" presId="urn:microsoft.com/office/officeart/2005/8/layout/cycle1"/>
    <dgm:cxn modelId="{AA0AB223-5044-4EE5-8851-DCD9893D8722}" type="presParOf" srcId="{DA561081-39E7-4ED0-974B-767E08E4D3AC}" destId="{31A15AD2-E292-4FD7-8A65-21263347AAFF}" srcOrd="11" destOrd="0" presId="urn:microsoft.com/office/officeart/2005/8/layout/cycle1"/>
    <dgm:cxn modelId="{75CDB225-EB27-42BF-AC69-AC91FC64F286}" type="presParOf" srcId="{DA561081-39E7-4ED0-974B-767E08E4D3AC}" destId="{559B904B-2869-4B75-AE24-7A6687D2EB41}" srcOrd="12" destOrd="0" presId="urn:microsoft.com/office/officeart/2005/8/layout/cycle1"/>
    <dgm:cxn modelId="{B302E107-7D67-44E6-BF12-814A456C8FDD}" type="presParOf" srcId="{DA561081-39E7-4ED0-974B-767E08E4D3AC}" destId="{16ECF421-9931-481C-96AD-E20B28EDA8A5}" srcOrd="13" destOrd="0" presId="urn:microsoft.com/office/officeart/2005/8/layout/cycle1"/>
    <dgm:cxn modelId="{E6A859A6-4D5E-46C9-B718-BD251813EB9C}" type="presParOf" srcId="{DA561081-39E7-4ED0-974B-767E08E4D3AC}" destId="{CD87BE34-4FC8-4965-9177-FE97BE0C92C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F7FCF-0E67-4E19-A4B6-341C2D9566C7}">
      <dsp:nvSpPr>
        <dsp:cNvPr id="0" name=""/>
        <dsp:cNvSpPr/>
      </dsp:nvSpPr>
      <dsp:spPr>
        <a:xfrm>
          <a:off x="3480464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Många medarbetare per chef</a:t>
          </a:r>
          <a:endParaRPr lang="sv-SE" sz="1200" kern="1200" dirty="0"/>
        </a:p>
      </dsp:txBody>
      <dsp:txXfrm>
        <a:off x="3480464" y="29355"/>
        <a:ext cx="1006078" cy="1006078"/>
      </dsp:txXfrm>
    </dsp:sp>
    <dsp:sp modelId="{2F15F699-8F5F-4EDC-85A4-B217E2DD06DA}">
      <dsp:nvSpPr>
        <dsp:cNvPr id="0" name=""/>
        <dsp:cNvSpPr/>
      </dsp:nvSpPr>
      <dsp:spPr>
        <a:xfrm>
          <a:off x="1114135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9D230-B747-4C1E-B836-4BB212F0406E}">
      <dsp:nvSpPr>
        <dsp:cNvPr id="0" name=""/>
        <dsp:cNvSpPr/>
      </dsp:nvSpPr>
      <dsp:spPr>
        <a:xfrm>
          <a:off x="3507600" y="1900156"/>
          <a:ext cx="2167524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Lägre arbetstillfredsställelse och lägre engagemang bland medarbetarna</a:t>
          </a:r>
          <a:endParaRPr lang="sv-SE" sz="1200" kern="1200" dirty="0"/>
        </a:p>
      </dsp:txBody>
      <dsp:txXfrm>
        <a:off x="3507600" y="1900156"/>
        <a:ext cx="2167524" cy="1006078"/>
      </dsp:txXfrm>
    </dsp:sp>
    <dsp:sp modelId="{EF00785F-3A7E-4EE3-80C2-9F9713010E0E}">
      <dsp:nvSpPr>
        <dsp:cNvPr id="0" name=""/>
        <dsp:cNvSpPr/>
      </dsp:nvSpPr>
      <dsp:spPr>
        <a:xfrm>
          <a:off x="1114135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DFFA6-165C-4FCA-93C7-5646867F90FB}">
      <dsp:nvSpPr>
        <dsp:cNvPr id="0" name=""/>
        <dsp:cNvSpPr/>
      </dsp:nvSpPr>
      <dsp:spPr>
        <a:xfrm>
          <a:off x="2496925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Sämre relation till chefen - medarbetarna känner sig mindre sedda</a:t>
          </a:r>
          <a:endParaRPr lang="sv-SE" sz="1200" kern="1200" dirty="0"/>
        </a:p>
      </dsp:txBody>
      <dsp:txXfrm>
        <a:off x="2496925" y="3056374"/>
        <a:ext cx="1006078" cy="1006078"/>
      </dsp:txXfrm>
    </dsp:sp>
    <dsp:sp modelId="{5AB099A3-2148-4ABC-BEF4-BD27DF9A766C}">
      <dsp:nvSpPr>
        <dsp:cNvPr id="0" name=""/>
        <dsp:cNvSpPr/>
      </dsp:nvSpPr>
      <dsp:spPr>
        <a:xfrm>
          <a:off x="1114135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F2679-9122-49B6-84B8-2AA87EADF880}">
      <dsp:nvSpPr>
        <dsp:cNvPr id="0" name=""/>
        <dsp:cNvSpPr/>
      </dsp:nvSpPr>
      <dsp:spPr>
        <a:xfrm>
          <a:off x="420874" y="1900156"/>
          <a:ext cx="1975384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Ökad sjukfrånvaro, ökad personalomsättning och problem i arbetsgrupperna</a:t>
          </a:r>
          <a:endParaRPr lang="sv-SE" sz="1200" kern="1200" dirty="0"/>
        </a:p>
      </dsp:txBody>
      <dsp:txXfrm>
        <a:off x="420874" y="1900156"/>
        <a:ext cx="1975384" cy="1006078"/>
      </dsp:txXfrm>
    </dsp:sp>
    <dsp:sp modelId="{31A15AD2-E292-4FD7-8A65-21263347AAFF}">
      <dsp:nvSpPr>
        <dsp:cNvPr id="0" name=""/>
        <dsp:cNvSpPr/>
      </dsp:nvSpPr>
      <dsp:spPr>
        <a:xfrm>
          <a:off x="1114135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ECF421-9931-481C-96AD-E20B28EDA8A5}">
      <dsp:nvSpPr>
        <dsp:cNvPr id="0" name=""/>
        <dsp:cNvSpPr/>
      </dsp:nvSpPr>
      <dsp:spPr>
        <a:xfrm>
          <a:off x="1513387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smtClean="0"/>
            <a:t>Minskad patientnöjdhet och ökat antal olyckor och incidenter</a:t>
          </a:r>
          <a:endParaRPr lang="sv-SE" sz="1200" kern="1200" dirty="0"/>
        </a:p>
      </dsp:txBody>
      <dsp:txXfrm>
        <a:off x="1513387" y="29355"/>
        <a:ext cx="1006078" cy="1006078"/>
      </dsp:txXfrm>
    </dsp:sp>
    <dsp:sp modelId="{CD87BE34-4FC8-4965-9177-FE97BE0C92C8}">
      <dsp:nvSpPr>
        <dsp:cNvPr id="0" name=""/>
        <dsp:cNvSpPr/>
      </dsp:nvSpPr>
      <dsp:spPr>
        <a:xfrm>
          <a:off x="1114135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30D4C-7B55-49CA-91BF-D8469A1B0C3A}" type="datetimeFigureOut">
              <a:rPr lang="sv-SE" smtClean="0"/>
              <a:t>2020-03-30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77B95-8228-4616-B33B-A60B6C6FF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296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F0622-0E97-4850-9B18-787DB37684F8}" type="datetimeFigureOut">
              <a:rPr lang="sv-SE" smtClean="0"/>
              <a:t>2020-03-30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32BE-8C11-4420-8A06-87B5AB48F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88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6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12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3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4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14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58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0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40000"/>
              </a:lnSpc>
              <a:buSzPct val="11000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614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40000"/>
              </a:lnSpc>
              <a:buSzPct val="11000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2BE-8C11-4420-8A06-87B5AB48F05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38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00" y="317500"/>
            <a:ext cx="8318500" cy="62103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672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10914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92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"/>
            <a:ext cx="9144000" cy="6858000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15437" y="372818"/>
            <a:ext cx="8315325" cy="21494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72342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74765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92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41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6888577"/>
          </a:xfrm>
          <a:prstGeom prst="rect">
            <a:avLst/>
          </a:prstGeom>
        </p:spPr>
      </p:pic>
      <p:sp>
        <p:nvSpPr>
          <p:cNvPr id="5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6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956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49313" y="2031414"/>
            <a:ext cx="5148751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3744706"/>
            <a:ext cx="5157219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225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7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5335588" y="762000"/>
            <a:ext cx="2986087" cy="4498825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2466690" y="445701"/>
            <a:ext cx="14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772535"/>
            <a:ext cx="4034876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0356" y="1024030"/>
            <a:ext cx="4034111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49313" y="2031414"/>
            <a:ext cx="4027487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6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839867" y="3744706"/>
            <a:ext cx="4034111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875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2031414"/>
            <a:ext cx="7499800" cy="3229411"/>
          </a:xfrm>
          <a:prstGeom prst="rect">
            <a:avLst/>
          </a:prstGeom>
        </p:spPr>
        <p:txBody>
          <a:bodyPr vert="horz" numCol="2" spcCol="216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Arial 10 brödtext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1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683568" y="58052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 smtClean="0">
                <a:solidFill>
                  <a:prstClr val="white"/>
                </a:solidFill>
              </a:rPr>
              <a:t>www.osthammar.se</a:t>
            </a:r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6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2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30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-1511" y="620688"/>
            <a:ext cx="9144000" cy="3960440"/>
          </a:xfrm>
        </p:spPr>
        <p:txBody>
          <a:bodyPr/>
          <a:lstStyle/>
          <a:p>
            <a:r>
              <a:rPr lang="sv-SE" altLang="sv-SE" sz="1000" dirty="0" smtClean="0">
                <a:latin typeface="Arial" panose="020B0604020202020204" pitchFamily="34" charset="0"/>
              </a:rPr>
              <a:t>											</a:t>
            </a:r>
            <a:r>
              <a:rPr lang="sv-SE" altLang="sv-SE" sz="1100" dirty="0" smtClean="0">
                <a:latin typeface="Arial" panose="020B0604020202020204" pitchFamily="34" charset="0"/>
              </a:rPr>
              <a:t>Bilaga </a:t>
            </a:r>
            <a:r>
              <a:rPr lang="sv-SE" altLang="sv-SE" sz="1100" dirty="0">
                <a:latin typeface="Arial" panose="020B0604020202020204" pitchFamily="34" charset="0"/>
              </a:rPr>
              <a:t>till CSGR </a:t>
            </a:r>
            <a:r>
              <a:rPr lang="sv-SE" altLang="sv-SE" sz="1100" dirty="0" smtClean="0">
                <a:latin typeface="Arial" panose="020B0604020202020204" pitchFamily="34" charset="0"/>
              </a:rPr>
              <a:t>2020-03-16, p15 b   </a:t>
            </a:r>
          </a:p>
          <a:p>
            <a:r>
              <a:rPr lang="sv-SE" dirty="0" smtClean="0"/>
              <a:t>Kommunövergripande kompetensförsörjningsplan</a:t>
            </a:r>
          </a:p>
          <a:p>
            <a:endParaRPr lang="sv-SE" sz="2400" dirty="0" smtClean="0"/>
          </a:p>
          <a:p>
            <a:r>
              <a:rPr lang="sv-SE" sz="2400" dirty="0" smtClean="0"/>
              <a:t>Att behålla och maximera den kompetens vi har hos oss</a:t>
            </a:r>
          </a:p>
          <a:p>
            <a:r>
              <a:rPr lang="sv-SE" sz="2400" dirty="0" smtClean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9220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404664"/>
            <a:ext cx="7323087" cy="753966"/>
          </a:xfrm>
        </p:spPr>
        <p:txBody>
          <a:bodyPr/>
          <a:lstStyle/>
          <a:p>
            <a:pPr lvl="0"/>
            <a:r>
              <a:rPr lang="sv-SE" dirty="0" smtClean="0">
                <a:solidFill>
                  <a:prstClr val="black"/>
                </a:solidFill>
              </a:rPr>
              <a:t>B</a:t>
            </a:r>
            <a:r>
              <a:rPr lang="sv-SE" dirty="0" smtClean="0"/>
              <a:t>ristkompetenser idag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27585" y="1340768"/>
            <a:ext cx="2592288" cy="2448272"/>
          </a:xfrm>
          <a:noFill/>
          <a:ln>
            <a:noFill/>
          </a:ln>
        </p:spPr>
        <p:txBody>
          <a:bodyPr/>
          <a:lstStyle/>
          <a:p>
            <a:pPr>
              <a:lnSpc>
                <a:spcPct val="140000"/>
              </a:lnSpc>
              <a:buSzPct val="110000"/>
            </a:pPr>
            <a:r>
              <a:rPr lang="sv-SE" sz="1600" dirty="0" smtClean="0">
                <a:solidFill>
                  <a:prstClr val="black"/>
                </a:solidFill>
              </a:rPr>
              <a:t>Förskollärare</a:t>
            </a:r>
          </a:p>
          <a:p>
            <a:pPr>
              <a:lnSpc>
                <a:spcPct val="140000"/>
              </a:lnSpc>
              <a:buSzPct val="110000"/>
            </a:pPr>
            <a:r>
              <a:rPr lang="sv-SE" sz="1600" dirty="0" smtClean="0">
                <a:solidFill>
                  <a:prstClr val="black"/>
                </a:solidFill>
              </a:rPr>
              <a:t>Grundskollärare</a:t>
            </a:r>
          </a:p>
          <a:p>
            <a:pPr>
              <a:lnSpc>
                <a:spcPct val="140000"/>
              </a:lnSpc>
              <a:buSzPct val="110000"/>
            </a:pPr>
            <a:r>
              <a:rPr lang="sv-SE" sz="1600" dirty="0" smtClean="0">
                <a:solidFill>
                  <a:prstClr val="black"/>
                </a:solidFill>
              </a:rPr>
              <a:t>Vårdbiträden</a:t>
            </a:r>
          </a:p>
          <a:p>
            <a:pPr>
              <a:lnSpc>
                <a:spcPct val="140000"/>
              </a:lnSpc>
              <a:buSzPct val="110000"/>
            </a:pPr>
            <a:r>
              <a:rPr lang="sv-SE" sz="1600" dirty="0" smtClean="0">
                <a:solidFill>
                  <a:prstClr val="black"/>
                </a:solidFill>
              </a:rPr>
              <a:t>Undersköterskor</a:t>
            </a:r>
          </a:p>
          <a:p>
            <a:pPr>
              <a:lnSpc>
                <a:spcPct val="140000"/>
              </a:lnSpc>
              <a:buSzPct val="110000"/>
            </a:pPr>
            <a:r>
              <a:rPr lang="sv-SE" sz="1600" dirty="0" smtClean="0">
                <a:solidFill>
                  <a:prstClr val="black"/>
                </a:solidFill>
              </a:rPr>
              <a:t>Sjuksköterskor</a:t>
            </a:r>
          </a:p>
          <a:p>
            <a:pPr marL="0" indent="0">
              <a:lnSpc>
                <a:spcPct val="140000"/>
              </a:lnSpc>
              <a:buSzPct val="110000"/>
              <a:buNone/>
            </a:pPr>
            <a:endParaRPr lang="sv-SE" sz="16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40000"/>
              </a:lnSpc>
              <a:buSzPct val="110000"/>
              <a:buNone/>
            </a:pPr>
            <a:endParaRPr lang="sv-S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buSzPct val="110000"/>
              <a:buNone/>
            </a:pP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94472"/>
            <a:ext cx="3121152" cy="234086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48148"/>
            <a:ext cx="312115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404664"/>
            <a:ext cx="7323087" cy="753966"/>
          </a:xfrm>
        </p:spPr>
        <p:txBody>
          <a:bodyPr/>
          <a:lstStyle/>
          <a:p>
            <a:pPr lvl="0"/>
            <a:r>
              <a:rPr lang="sv-SE" dirty="0" smtClean="0">
                <a:solidFill>
                  <a:prstClr val="black"/>
                </a:solidFill>
              </a:rPr>
              <a:t>Bristkompetenser framöver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27584" y="1340768"/>
            <a:ext cx="7323087" cy="2664296"/>
          </a:xfrm>
          <a:noFill/>
          <a:ln>
            <a:noFill/>
          </a:ln>
        </p:spPr>
        <p:txBody>
          <a:bodyPr/>
          <a:lstStyle/>
          <a:p>
            <a:pPr marL="0" indent="0">
              <a:lnSpc>
                <a:spcPct val="140000"/>
              </a:lnSpc>
              <a:buSzPct val="110000"/>
              <a:buNone/>
            </a:pP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Andelen barn och äldre ökar snabbare än andelen invånare i arbetsför ålder.</a:t>
            </a:r>
          </a:p>
          <a:p>
            <a:pPr marL="0" indent="0">
              <a:lnSpc>
                <a:spcPct val="140000"/>
              </a:lnSpc>
              <a:buSzPct val="110000"/>
              <a:buNone/>
            </a:pPr>
            <a:endParaRPr lang="sv-SE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buSzPct val="110000"/>
              <a:buNone/>
            </a:pP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åldersgrupper som nyttjar </a:t>
            </a: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barnomsorg</a:t>
            </a: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skola och </a:t>
            </a: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äldreomsorg - de verksamheter som redan idag lider av kompetensbrist.</a:t>
            </a:r>
          </a:p>
          <a:p>
            <a:pPr marL="0" indent="0">
              <a:lnSpc>
                <a:spcPct val="140000"/>
              </a:lnSpc>
              <a:buSzPct val="110000"/>
              <a:buNone/>
            </a:pPr>
            <a:endParaRPr lang="sv-S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buSzPct val="110000"/>
              <a:buNone/>
            </a:pP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Våra </a:t>
            </a: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höga </a:t>
            </a: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sjuktal </a:t>
            </a: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 </a:t>
            </a: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höga </a:t>
            </a: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personalomsättning </a:t>
            </a: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förklarar den största delen av </a:t>
            </a: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bristen.</a:t>
            </a:r>
          </a:p>
          <a:p>
            <a:pPr marL="0" indent="0">
              <a:lnSpc>
                <a:spcPct val="140000"/>
              </a:lnSpc>
              <a:buSzPct val="110000"/>
              <a:buNone/>
            </a:pPr>
            <a:endParaRPr lang="sv-S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buSzPct val="110000"/>
              <a:buNone/>
            </a:pPr>
            <a:endParaRPr lang="sv-S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995936" y="3933056"/>
            <a:ext cx="352839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ts val="2500"/>
              </a:lnSpc>
              <a:spcBef>
                <a:spcPts val="1300"/>
              </a:spcBef>
              <a:spcAft>
                <a:spcPts val="1300"/>
              </a:spcAft>
            </a:pPr>
            <a:r>
              <a:rPr lang="sv-SE" sz="2400" dirty="0">
                <a:solidFill>
                  <a:srgbClr val="FF0000"/>
                </a:solidFill>
                <a:latin typeface="Gill Sans MT" panose="020B0502020104020203" pitchFamily="34" charset="0"/>
                <a:ea typeface="SimHei"/>
                <a:cs typeface="Times New Roman" panose="02020603050405020304" pitchFamily="18" charset="0"/>
              </a:rPr>
              <a:t>”Vi behöver bli bättre på att behålla och maximera nyttan av den kompetens vi redan har”</a:t>
            </a:r>
            <a:endParaRPr lang="sv-SE" sz="2400" dirty="0">
              <a:solidFill>
                <a:srgbClr val="E2001A"/>
              </a:solidFill>
              <a:latin typeface="Gill Sans MT" panose="020B0502020104020203" pitchFamily="34" charset="0"/>
              <a:ea typeface="SimHe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404664"/>
            <a:ext cx="7632848" cy="753966"/>
          </a:xfrm>
        </p:spPr>
        <p:txBody>
          <a:bodyPr/>
          <a:lstStyle/>
          <a:p>
            <a:pPr lvl="0"/>
            <a:r>
              <a:rPr lang="sv-SE" dirty="0" smtClean="0">
                <a:solidFill>
                  <a:prstClr val="black"/>
                </a:solidFill>
              </a:rPr>
              <a:t>Chefernas betydelse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27584" y="1340768"/>
            <a:ext cx="7488832" cy="4320480"/>
          </a:xfrm>
          <a:noFill/>
          <a:ln>
            <a:noFill/>
          </a:ln>
        </p:spPr>
        <p:txBody>
          <a:bodyPr/>
          <a:lstStyle/>
          <a:p>
            <a:pPr marL="0" indent="0">
              <a:lnSpc>
                <a:spcPct val="140000"/>
              </a:lnSpc>
              <a:buSzPct val="110000"/>
              <a:buNone/>
            </a:pPr>
            <a:r>
              <a:rPr lang="sv-SE" sz="1600" dirty="0">
                <a:solidFill>
                  <a:prstClr val="black"/>
                </a:solidFill>
              </a:rPr>
              <a:t>S</a:t>
            </a:r>
            <a:r>
              <a:rPr lang="sv-SE" sz="1600" dirty="0" smtClean="0">
                <a:solidFill>
                  <a:prstClr val="black"/>
                </a:solidFill>
              </a:rPr>
              <a:t>tatistiskt </a:t>
            </a:r>
            <a:r>
              <a:rPr lang="sv-SE" sz="1600" dirty="0">
                <a:solidFill>
                  <a:prstClr val="black"/>
                </a:solidFill>
              </a:rPr>
              <a:t>säkerställt samband mellan sjukfrånvaro och antal </a:t>
            </a:r>
            <a:r>
              <a:rPr lang="sv-SE" sz="1600" dirty="0" smtClean="0">
                <a:solidFill>
                  <a:prstClr val="black"/>
                </a:solidFill>
              </a:rPr>
              <a:t>medarbetare/chef </a:t>
            </a:r>
          </a:p>
          <a:p>
            <a:pPr marL="0" indent="0">
              <a:lnSpc>
                <a:spcPct val="140000"/>
              </a:lnSpc>
              <a:buSzPct val="110000"/>
              <a:buNone/>
            </a:pPr>
            <a:endParaRPr lang="sv-SE" sz="16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40000"/>
              </a:lnSpc>
              <a:buSzPct val="110000"/>
              <a:buNone/>
            </a:pPr>
            <a:endParaRPr lang="sv-SE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buSzPct val="110000"/>
              <a:buNone/>
            </a:pPr>
            <a:endParaRPr lang="sv-SE" sz="16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906738"/>
              </p:ext>
            </p:extLst>
          </p:nvPr>
        </p:nvGraphicFramePr>
        <p:xfrm>
          <a:off x="140364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7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00" y="260648"/>
            <a:ext cx="9467170" cy="52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404664"/>
            <a:ext cx="7323087" cy="610037"/>
          </a:xfrm>
        </p:spPr>
        <p:txBody>
          <a:bodyPr/>
          <a:lstStyle/>
          <a:p>
            <a:r>
              <a:rPr lang="sv-SE" dirty="0" smtClean="0"/>
              <a:t>AVI 2020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9" y="1988841"/>
            <a:ext cx="4118532" cy="21946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672" y="894348"/>
            <a:ext cx="4255151" cy="170810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79512" y="180417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Antal medarbetare per chef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760644" y="7096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Korttidssjuk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672" y="3090014"/>
            <a:ext cx="4434361" cy="2315891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4766692" y="31733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Långtidssjuk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107505" y="1700808"/>
            <a:ext cx="4104456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4723018" y="3016623"/>
            <a:ext cx="4269408" cy="2389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4723017" y="557064"/>
            <a:ext cx="4269409" cy="2223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3347864" y="3861048"/>
            <a:ext cx="360040" cy="25038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8100391" y="2308270"/>
            <a:ext cx="360040" cy="25038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8100391" y="5085184"/>
            <a:ext cx="360040" cy="25038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35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85" y="4650754"/>
            <a:ext cx="6105525" cy="100965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404664"/>
            <a:ext cx="7323087" cy="610037"/>
          </a:xfrm>
        </p:spPr>
        <p:txBody>
          <a:bodyPr/>
          <a:lstStyle/>
          <a:p>
            <a:r>
              <a:rPr lang="sv-SE" dirty="0" smtClean="0"/>
              <a:t>AVI 2020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2915816" y="404664"/>
            <a:ext cx="5688632" cy="4229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1716046" y="5084753"/>
            <a:ext cx="335674" cy="44948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1847879" y="5156332"/>
            <a:ext cx="5760642" cy="306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844" y="848270"/>
            <a:ext cx="5214715" cy="3587304"/>
          </a:xfrm>
          <a:prstGeom prst="rect">
            <a:avLst/>
          </a:prstGeom>
        </p:spPr>
      </p:pic>
      <p:sp>
        <p:nvSpPr>
          <p:cNvPr id="22" name="textruta 21"/>
          <p:cNvSpPr txBox="1"/>
          <p:nvPr/>
        </p:nvSpPr>
        <p:spPr>
          <a:xfrm>
            <a:off x="2976959" y="47852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Personalomsättning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67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476672"/>
            <a:ext cx="7272808" cy="610037"/>
          </a:xfrm>
        </p:spPr>
        <p:txBody>
          <a:bodyPr/>
          <a:lstStyle/>
          <a:p>
            <a:r>
              <a:rPr lang="sv-SE" dirty="0" smtClean="0"/>
              <a:t>Kostnad 2019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27584" y="1340768"/>
            <a:ext cx="7323087" cy="4464496"/>
          </a:xfrm>
          <a:noFill/>
          <a:ln>
            <a:noFill/>
          </a:ln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800" u="sng" dirty="0" smtClean="0">
                <a:solidFill>
                  <a:schemeClr val="tx1"/>
                </a:solidFill>
              </a:rPr>
              <a:t>Sjuklöner</a:t>
            </a:r>
            <a:r>
              <a:rPr lang="sv-SE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800" b="1" dirty="0" smtClean="0">
                <a:solidFill>
                  <a:schemeClr val="tx1"/>
                </a:solidFill>
              </a:rPr>
              <a:t>23,5 miljoner</a:t>
            </a:r>
            <a:r>
              <a:rPr lang="sv-SE" sz="1800" dirty="0" smtClean="0">
                <a:solidFill>
                  <a:schemeClr val="tx1"/>
                </a:solidFill>
              </a:rPr>
              <a:t> </a:t>
            </a:r>
            <a:r>
              <a:rPr lang="sv-SE" sz="1800" dirty="0">
                <a:solidFill>
                  <a:schemeClr val="tx1"/>
                </a:solidFill>
              </a:rPr>
              <a:t>kronor </a:t>
            </a:r>
            <a:r>
              <a:rPr lang="sv-SE" sz="1800" dirty="0" smtClean="0">
                <a:solidFill>
                  <a:schemeClr val="tx1"/>
                </a:solidFill>
              </a:rPr>
              <a:t>(faktisk </a:t>
            </a:r>
            <a:r>
              <a:rPr lang="sv-SE" sz="1800" dirty="0">
                <a:solidFill>
                  <a:schemeClr val="tx1"/>
                </a:solidFill>
              </a:rPr>
              <a:t>kostnad)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1800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800" u="sng" dirty="0" smtClean="0">
                <a:solidFill>
                  <a:schemeClr val="tx1"/>
                </a:solidFill>
              </a:rPr>
              <a:t>Hyrpersonal</a:t>
            </a:r>
            <a:r>
              <a:rPr lang="sv-SE" sz="1800" dirty="0" smtClean="0">
                <a:solidFill>
                  <a:schemeClr val="tx1"/>
                </a:solidFill>
              </a:rPr>
              <a:t> </a:t>
            </a:r>
            <a:endParaRPr lang="sv-SE" sz="1600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800" b="1" dirty="0" smtClean="0">
                <a:solidFill>
                  <a:schemeClr val="tx1"/>
                </a:solidFill>
              </a:rPr>
              <a:t>11,8 miljoner </a:t>
            </a:r>
            <a:r>
              <a:rPr lang="sv-SE" sz="1800" dirty="0">
                <a:solidFill>
                  <a:schemeClr val="tx1"/>
                </a:solidFill>
              </a:rPr>
              <a:t>kronor (faktisk kostnad</a:t>
            </a:r>
            <a:r>
              <a:rPr lang="sv-SE" sz="1800" dirty="0" smtClean="0">
                <a:solidFill>
                  <a:schemeClr val="tx1"/>
                </a:solidFill>
              </a:rPr>
              <a:t>)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1800" dirty="0" smtClean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800" u="sng" dirty="0" smtClean="0">
                <a:solidFill>
                  <a:schemeClr val="tx1"/>
                </a:solidFill>
              </a:rPr>
              <a:t>Övertid/mertid/fyllnadstid</a:t>
            </a:r>
            <a:r>
              <a:rPr lang="sv-SE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800" b="1" dirty="0" smtClean="0">
                <a:solidFill>
                  <a:schemeClr val="tx1"/>
                </a:solidFill>
              </a:rPr>
              <a:t>8,8 miljoner </a:t>
            </a:r>
            <a:r>
              <a:rPr lang="sv-SE" sz="1800" dirty="0">
                <a:solidFill>
                  <a:schemeClr val="tx1"/>
                </a:solidFill>
              </a:rPr>
              <a:t>kronor (faktisk kostnad)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1800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800" u="sng" dirty="0" smtClean="0">
                <a:solidFill>
                  <a:schemeClr val="tx1"/>
                </a:solidFill>
              </a:rPr>
              <a:t>Personalomsättning</a:t>
            </a:r>
            <a:r>
              <a:rPr lang="sv-SE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1800" dirty="0" smtClean="0">
                <a:solidFill>
                  <a:schemeClr val="tx1"/>
                </a:solidFill>
              </a:rPr>
              <a:t>Exempel </a:t>
            </a:r>
            <a:r>
              <a:rPr lang="sv-SE" sz="1800" smtClean="0">
                <a:solidFill>
                  <a:schemeClr val="tx1"/>
                </a:solidFill>
              </a:rPr>
              <a:t>våra undersköterskor:</a:t>
            </a:r>
            <a:br>
              <a:rPr lang="sv-SE" sz="1800" smtClean="0">
                <a:solidFill>
                  <a:schemeClr val="tx1"/>
                </a:solidFill>
              </a:rPr>
            </a:br>
            <a:r>
              <a:rPr lang="sv-SE" sz="1800" b="1" smtClean="0">
                <a:solidFill>
                  <a:schemeClr val="tx1"/>
                </a:solidFill>
              </a:rPr>
              <a:t>18 </a:t>
            </a:r>
            <a:r>
              <a:rPr lang="sv-SE" sz="1800" b="1" dirty="0">
                <a:solidFill>
                  <a:schemeClr val="tx1"/>
                </a:solidFill>
              </a:rPr>
              <a:t>miljoner </a:t>
            </a:r>
            <a:r>
              <a:rPr lang="sv-SE" sz="1800" dirty="0" smtClean="0">
                <a:solidFill>
                  <a:schemeClr val="tx1"/>
                </a:solidFill>
              </a:rPr>
              <a:t>kronor </a:t>
            </a:r>
            <a:r>
              <a:rPr lang="sv-SE" sz="1800" dirty="0">
                <a:solidFill>
                  <a:schemeClr val="tx1"/>
                </a:solidFill>
              </a:rPr>
              <a:t>(beräkning enligt nyckeltalsinstitutets modell)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i="1" dirty="0" smtClean="0">
                <a:solidFill>
                  <a:schemeClr val="tx1"/>
                </a:solidFill>
              </a:rPr>
              <a:t>Våra undersköterskor utgör drygt 1/5 av våra anställda</a:t>
            </a:r>
          </a:p>
        </p:txBody>
      </p:sp>
    </p:spTree>
    <p:extLst>
      <p:ext uri="{BB962C8B-B14F-4D97-AF65-F5344CB8AC3E}">
        <p14:creationId xmlns:p14="http://schemas.microsoft.com/office/powerpoint/2010/main" val="21155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27584" y="476672"/>
            <a:ext cx="7272808" cy="610037"/>
          </a:xfrm>
        </p:spPr>
        <p:txBody>
          <a:bodyPr/>
          <a:lstStyle/>
          <a:p>
            <a:r>
              <a:rPr lang="sv-SE" dirty="0"/>
              <a:t>Förslag till beslut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27584" y="1340768"/>
            <a:ext cx="7323087" cy="4464496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sv-SE" sz="1600" dirty="0" smtClean="0">
                <a:solidFill>
                  <a:schemeClr val="tx1"/>
                </a:solidFill>
              </a:rPr>
              <a:t>Att </a:t>
            </a:r>
            <a:r>
              <a:rPr lang="sv-SE" sz="1600" dirty="0">
                <a:solidFill>
                  <a:schemeClr val="tx1"/>
                </a:solidFill>
              </a:rPr>
              <a:t>i budgeten för 2021 beakta 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behov </a:t>
            </a:r>
            <a:r>
              <a:rPr lang="sv-SE" sz="1600" dirty="0">
                <a:solidFill>
                  <a:schemeClr val="tx1"/>
                </a:solidFill>
              </a:rPr>
              <a:t>av basfinansiering av </a:t>
            </a:r>
            <a:r>
              <a:rPr lang="sv-SE" sz="1600" dirty="0" smtClean="0">
                <a:solidFill>
                  <a:schemeClr val="tx1"/>
                </a:solidFill>
              </a:rPr>
              <a:t>ledarforum, kostnad ca 100 </a:t>
            </a:r>
            <a:r>
              <a:rPr lang="sv-SE" sz="1600" dirty="0">
                <a:solidFill>
                  <a:schemeClr val="tx1"/>
                </a:solidFill>
              </a:rPr>
              <a:t>tkr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kommungemensam </a:t>
            </a:r>
            <a:r>
              <a:rPr lang="sv-SE" sz="1600" dirty="0">
                <a:solidFill>
                  <a:schemeClr val="tx1"/>
                </a:solidFill>
              </a:rPr>
              <a:t>ledarskapsutbildning i syfte att stärka ledares förmåga att leda medarbetare mot nya organisationens mål samt i syfte att höja allmän chefskompetens för minskad personalomsättning och lägre sjukfrånvaro, kostnad ca 400 tkr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antalet </a:t>
            </a:r>
            <a:r>
              <a:rPr lang="sv-SE" sz="1600" dirty="0">
                <a:solidFill>
                  <a:schemeClr val="tx1"/>
                </a:solidFill>
              </a:rPr>
              <a:t>medarbetare per chef i syfte att åstadkomma en minskning av antalet, med fokus på relevanta </a:t>
            </a:r>
            <a:r>
              <a:rPr lang="sv-SE" sz="1600" dirty="0" smtClean="0">
                <a:solidFill>
                  <a:schemeClr val="tx1"/>
                </a:solidFill>
              </a:rPr>
              <a:t>verksamheter</a:t>
            </a:r>
            <a:endParaRPr lang="sv-SE" sz="1600" dirty="0">
              <a:solidFill>
                <a:schemeClr val="tx1"/>
              </a:solidFill>
            </a:endParaRPr>
          </a:p>
        </p:txBody>
      </p:sp>
      <p:pic>
        <p:nvPicPr>
          <p:cNvPr id="5" name="Bildobjekt 4" descr="centers_ny2_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330980"/>
            <a:ext cx="5688632" cy="31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ÖSTK_mall_SW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243</Words>
  <Application>Microsoft Office PowerPoint</Application>
  <PresentationFormat>Bildspel på skärmen (4:3)</PresentationFormat>
  <Paragraphs>60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SimHei</vt:lpstr>
      <vt:lpstr>Times New Roman</vt:lpstr>
      <vt:lpstr>ÖSTK_mall_SWE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Karbelius, Lisa</dc:creator>
  <cp:lastModifiedBy>Nolin, Jenny</cp:lastModifiedBy>
  <cp:revision>426</cp:revision>
  <cp:lastPrinted>2020-03-19T15:12:42Z</cp:lastPrinted>
  <dcterms:created xsi:type="dcterms:W3CDTF">2018-03-29T11:00:08Z</dcterms:created>
  <dcterms:modified xsi:type="dcterms:W3CDTF">2020-03-30T14:28:08Z</dcterms:modified>
</cp:coreProperties>
</file>