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64" r:id="rId3"/>
    <p:sldId id="272" r:id="rId4"/>
    <p:sldId id="273" r:id="rId5"/>
    <p:sldId id="267" r:id="rId6"/>
    <p:sldId id="268" r:id="rId7"/>
    <p:sldId id="269" r:id="rId8"/>
    <p:sldId id="270" r:id="rId9"/>
    <p:sldId id="274" r:id="rId10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63615" autoAdjust="0"/>
  </p:normalViewPr>
  <p:slideViewPr>
    <p:cSldViewPr snapToGrid="0" snapToObjects="1">
      <p:cViewPr varScale="1">
        <p:scale>
          <a:sx n="74" d="100"/>
          <a:sy n="74" d="100"/>
        </p:scale>
        <p:origin x="1382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sthammar.se\adm\LoV_stod\11_L&#246;neadministration\Statistik\Personal%20bokslut\&#197;rsbokslut\Personalstatistik%202018\KIA%20H&#228;ndelser%20per%20h&#228;ndelsetyp%202018%20-%20&#214;sthammars%20Kommu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sthammar.se\adm\LoV_stod\11_L&#246;neadministration\Statistik\Personal%20bokslut\&#197;rsbokslut\Personalstatistik%202019\Sjukfr&#229;nvaro\klar_2019%20Sjukfr&#229;nvaro%20tabeller%20och%20diagr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Rapporterade händelser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2016-2018'!$B$3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'Diagram 2016-2018'!$A$4:$A$8</c:f>
              <c:strCache>
                <c:ptCount val="4"/>
                <c:pt idx="0">
                  <c:v>Riskobservation</c:v>
                </c:pt>
                <c:pt idx="1">
                  <c:v>Tillbud</c:v>
                </c:pt>
                <c:pt idx="2">
                  <c:v>Olycksfall</c:v>
                </c:pt>
                <c:pt idx="3">
                  <c:v>Färdolycksfall</c:v>
                </c:pt>
              </c:strCache>
            </c:strRef>
          </c:cat>
          <c:val>
            <c:numRef>
              <c:f>'Diagram 2016-2018'!$B$4:$B$8</c:f>
              <c:numCache>
                <c:formatCode>General</c:formatCode>
                <c:ptCount val="4"/>
                <c:pt idx="0">
                  <c:v>9</c:v>
                </c:pt>
                <c:pt idx="1">
                  <c:v>138</c:v>
                </c:pt>
                <c:pt idx="2">
                  <c:v>137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3-4EAE-ADDA-3CF9DB80C629}"/>
            </c:ext>
          </c:extLst>
        </c:ser>
        <c:ser>
          <c:idx val="1"/>
          <c:order val="1"/>
          <c:tx>
            <c:strRef>
              <c:f>'Diagram 2016-2018'!$C$3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'Diagram 2016-2018'!$A$4:$A$8</c:f>
              <c:strCache>
                <c:ptCount val="4"/>
                <c:pt idx="0">
                  <c:v>Riskobservation</c:v>
                </c:pt>
                <c:pt idx="1">
                  <c:v>Tillbud</c:v>
                </c:pt>
                <c:pt idx="2">
                  <c:v>Olycksfall</c:v>
                </c:pt>
                <c:pt idx="3">
                  <c:v>Färdolycksfall</c:v>
                </c:pt>
              </c:strCache>
            </c:strRef>
          </c:cat>
          <c:val>
            <c:numRef>
              <c:f>'Diagram 2016-2018'!$C$4:$C$8</c:f>
              <c:numCache>
                <c:formatCode>General</c:formatCode>
                <c:ptCount val="4"/>
                <c:pt idx="0">
                  <c:v>11</c:v>
                </c:pt>
                <c:pt idx="1">
                  <c:v>135</c:v>
                </c:pt>
                <c:pt idx="2">
                  <c:v>159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3-4EAE-ADDA-3CF9DB80C629}"/>
            </c:ext>
          </c:extLst>
        </c:ser>
        <c:ser>
          <c:idx val="2"/>
          <c:order val="2"/>
          <c:tx>
            <c:strRef>
              <c:f>'Diagram 2016-2018'!$D$3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'Diagram 2016-2018'!$A$4:$A$8</c:f>
              <c:strCache>
                <c:ptCount val="4"/>
                <c:pt idx="0">
                  <c:v>Riskobservation</c:v>
                </c:pt>
                <c:pt idx="1">
                  <c:v>Tillbud</c:v>
                </c:pt>
                <c:pt idx="2">
                  <c:v>Olycksfall</c:v>
                </c:pt>
                <c:pt idx="3">
                  <c:v>Färdolycksfall</c:v>
                </c:pt>
              </c:strCache>
            </c:strRef>
          </c:cat>
          <c:val>
            <c:numRef>
              <c:f>'Diagram 2016-2018'!$D$4:$D$8</c:f>
              <c:numCache>
                <c:formatCode>General</c:formatCode>
                <c:ptCount val="4"/>
                <c:pt idx="0">
                  <c:v>39</c:v>
                </c:pt>
                <c:pt idx="1">
                  <c:v>155</c:v>
                </c:pt>
                <c:pt idx="2">
                  <c:v>297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A3-4EAE-ADDA-3CF9DB80C629}"/>
            </c:ext>
          </c:extLst>
        </c:ser>
        <c:ser>
          <c:idx val="3"/>
          <c:order val="3"/>
          <c:tx>
            <c:strRef>
              <c:f>'Diagram 2016-2018'!$E$3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'Diagram 2016-2018'!$A$4:$A$8</c:f>
              <c:strCache>
                <c:ptCount val="4"/>
                <c:pt idx="0">
                  <c:v>Riskobservation</c:v>
                </c:pt>
                <c:pt idx="1">
                  <c:v>Tillbud</c:v>
                </c:pt>
                <c:pt idx="2">
                  <c:v>Olycksfall</c:v>
                </c:pt>
                <c:pt idx="3">
                  <c:v>Färdolycksfall</c:v>
                </c:pt>
              </c:strCache>
            </c:strRef>
          </c:cat>
          <c:val>
            <c:numRef>
              <c:f>'Diagram 2016-2018'!$E$4:$E$8</c:f>
              <c:numCache>
                <c:formatCode>General</c:formatCode>
                <c:ptCount val="4"/>
                <c:pt idx="0">
                  <c:v>39</c:v>
                </c:pt>
                <c:pt idx="1">
                  <c:v>151</c:v>
                </c:pt>
                <c:pt idx="2">
                  <c:v>292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A3-4EAE-ADDA-3CF9DB80C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33024"/>
        <c:axId val="123234560"/>
      </c:barChart>
      <c:catAx>
        <c:axId val="12323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23234560"/>
        <c:crosses val="autoZero"/>
        <c:auto val="1"/>
        <c:lblAlgn val="ctr"/>
        <c:lblOffset val="100"/>
        <c:noMultiLvlLbl val="0"/>
      </c:catAx>
      <c:valAx>
        <c:axId val="12323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23233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200"/>
              <a:t>Sjukfrånvaro totalt 2013-2019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'Sjuk per åldergrupp och kön'!$B$14</c:f>
              <c:strCache>
                <c:ptCount val="1"/>
                <c:pt idx="0">
                  <c:v>Totalt</c:v>
                </c:pt>
              </c:strCache>
            </c:strRef>
          </c:tx>
          <c:spPr>
            <a:ln w="2857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'Sjuk per åldergrupp och kön'!$A$15:$A$21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'Sjuk per åldergrupp och kön'!$B$15:$B$21</c:f>
              <c:numCache>
                <c:formatCode>General</c:formatCode>
                <c:ptCount val="7"/>
                <c:pt idx="0">
                  <c:v>5.5</c:v>
                </c:pt>
                <c:pt idx="1">
                  <c:v>6.1</c:v>
                </c:pt>
                <c:pt idx="2">
                  <c:v>6.8</c:v>
                </c:pt>
                <c:pt idx="3">
                  <c:v>7.2</c:v>
                </c:pt>
                <c:pt idx="4">
                  <c:v>7.6</c:v>
                </c:pt>
                <c:pt idx="5">
                  <c:v>8.1</c:v>
                </c:pt>
                <c:pt idx="6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B9-47E0-80C9-73519982F005}"/>
            </c:ext>
          </c:extLst>
        </c:ser>
        <c:ser>
          <c:idx val="1"/>
          <c:order val="1"/>
          <c:tx>
            <c:strRef>
              <c:f>'Sjuk per åldergrupp och kön'!$C$14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marker>
            <c:symbol val="none"/>
          </c:marker>
          <c:cat>
            <c:numRef>
              <c:f>'Sjuk per åldergrupp och kön'!$A$15:$A$21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'Sjuk per åldergrupp och kön'!$C$15:$C$21</c:f>
              <c:numCache>
                <c:formatCode>General</c:formatCode>
                <c:ptCount val="7"/>
                <c:pt idx="0">
                  <c:v>5.8</c:v>
                </c:pt>
                <c:pt idx="1">
                  <c:v>6.6</c:v>
                </c:pt>
                <c:pt idx="2">
                  <c:v>7.4</c:v>
                </c:pt>
                <c:pt idx="3">
                  <c:v>7.7</c:v>
                </c:pt>
                <c:pt idx="4">
                  <c:v>8.4</c:v>
                </c:pt>
                <c:pt idx="5">
                  <c:v>8.6999999999999993</c:v>
                </c:pt>
                <c:pt idx="6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B9-47E0-80C9-73519982F005}"/>
            </c:ext>
          </c:extLst>
        </c:ser>
        <c:ser>
          <c:idx val="2"/>
          <c:order val="2"/>
          <c:tx>
            <c:strRef>
              <c:f>'Sjuk per åldergrupp och kön'!$D$14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marker>
            <c:symbol val="none"/>
          </c:marker>
          <c:cat>
            <c:numRef>
              <c:f>'Sjuk per åldergrupp och kön'!$A$15:$A$21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'Sjuk per åldergrupp och kön'!$D$15:$D$21</c:f>
              <c:numCache>
                <c:formatCode>General</c:formatCode>
                <c:ptCount val="7"/>
                <c:pt idx="0">
                  <c:v>3.6</c:v>
                </c:pt>
                <c:pt idx="1">
                  <c:v>3.4</c:v>
                </c:pt>
                <c:pt idx="2">
                  <c:v>3.6</c:v>
                </c:pt>
                <c:pt idx="3">
                  <c:v>4.5999999999999996</c:v>
                </c:pt>
                <c:pt idx="4">
                  <c:v>4.0999999999999996</c:v>
                </c:pt>
                <c:pt idx="5">
                  <c:v>5.5</c:v>
                </c:pt>
                <c:pt idx="6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B9-47E0-80C9-73519982F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229824"/>
        <c:axId val="177231744"/>
      </c:lineChart>
      <c:catAx>
        <c:axId val="17722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År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231744"/>
        <c:crosses val="autoZero"/>
        <c:auto val="1"/>
        <c:lblAlgn val="ctr"/>
        <c:lblOffset val="100"/>
        <c:noMultiLvlLbl val="0"/>
      </c:catAx>
      <c:valAx>
        <c:axId val="1772317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229824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F1283-36BC-4322-A7A7-B9EB305BB883}" type="datetimeFigureOut">
              <a:rPr lang="sv-SE" smtClean="0"/>
              <a:t>2020-02-10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C63FF-7045-4363-B721-214482491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03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63FF-7045-4363-B721-21448249141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18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Inte obligatoriskt att ange riskvärde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63FF-7045-4363-B721-21448249141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38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Planerade = i det här fallet också försenade</a:t>
            </a:r>
          </a:p>
          <a:p>
            <a:endParaRPr lang="sv-SE" dirty="0" smtClean="0"/>
          </a:p>
          <a:p>
            <a:r>
              <a:rPr lang="sv-S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Riskhantering per riskhanteringstyp</a:t>
            </a:r>
            <a:r>
              <a:rPr lang="sv-SE" dirty="0" smtClean="0"/>
              <a:t> </a:t>
            </a:r>
          </a:p>
          <a:p>
            <a:r>
              <a:rPr lang="sv-S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Period: 2019-01-01 - </a:t>
            </a:r>
            <a:r>
              <a:rPr lang="sv-S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2019-12-31</a:t>
            </a:r>
            <a:endParaRPr lang="sv-SE" dirty="0" smtClean="0"/>
          </a:p>
          <a:p>
            <a:r>
              <a:rPr lang="sv-S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Arbetsmiljörevision 46</a:t>
            </a:r>
          </a:p>
          <a:p>
            <a:r>
              <a:rPr lang="sv-S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Brandskyddsrond 1</a:t>
            </a:r>
            <a:r>
              <a:rPr lang="sv-SE" dirty="0" smtClean="0"/>
              <a:t> </a:t>
            </a:r>
          </a:p>
          <a:p>
            <a:r>
              <a:rPr lang="sv-S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Riskanalys</a:t>
            </a:r>
            <a:r>
              <a:rPr lang="sv-SE" dirty="0" smtClean="0"/>
              <a:t> 9</a:t>
            </a:r>
          </a:p>
          <a:p>
            <a:r>
              <a:rPr lang="sv-S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Skyddsrond</a:t>
            </a:r>
            <a:r>
              <a:rPr lang="sv-SE" dirty="0" smtClean="0"/>
              <a:t> 60</a:t>
            </a:r>
          </a:p>
          <a:p>
            <a:r>
              <a:rPr lang="sv-S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Totalt</a:t>
            </a:r>
            <a:r>
              <a:rPr lang="sv-SE" dirty="0" smtClean="0"/>
              <a:t> 116</a:t>
            </a:r>
          </a:p>
          <a:p>
            <a:r>
              <a:rPr lang="sv-S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 genomförda</a:t>
            </a:r>
            <a:r>
              <a:rPr lang="sv-S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 planerade (försenade)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63FF-7045-4363-B721-21448249141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99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Kommunen har bytt personalsystem under året vilket har försvårat beräkningen av sjukfrånvaro. Statistiken kan därför fela med uppskattningsvis en eller ett par tiondels procentenheter.</a:t>
            </a:r>
          </a:p>
          <a:p>
            <a:r>
              <a:rPr lang="sv-SE" dirty="0" smtClean="0"/>
              <a:t>Kostnad</a:t>
            </a:r>
            <a:r>
              <a:rPr lang="sv-SE" dirty="0" smtClean="0"/>
              <a:t>:</a:t>
            </a:r>
            <a:r>
              <a:rPr lang="sv-SE" baseline="0" dirty="0" smtClean="0"/>
              <a:t> ca 30 </a:t>
            </a:r>
            <a:r>
              <a:rPr lang="sv-SE" baseline="0" dirty="0" err="1" smtClean="0"/>
              <a:t>milj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exkl</a:t>
            </a:r>
            <a:r>
              <a:rPr lang="sv-SE" baseline="0" dirty="0" smtClean="0"/>
              <a:t> vikarier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63FF-7045-4363-B721-21448249141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5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Årsarbetare = 1800 timmar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63FF-7045-4363-B721-21448249141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60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Fler som blir långtidssjuka</a:t>
            </a:r>
          </a:p>
          <a:p>
            <a:r>
              <a:rPr lang="sv-SE" dirty="0" smtClean="0"/>
              <a:t>Och/eller</a:t>
            </a:r>
          </a:p>
          <a:p>
            <a:r>
              <a:rPr lang="sv-SE" dirty="0" smtClean="0"/>
              <a:t>Långtidssjuka är sjuka längre tid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63FF-7045-4363-B721-21448249141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90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Chefer klassificerar</a:t>
            </a:r>
            <a:r>
              <a:rPr lang="sv-SE" baseline="0" dirty="0" smtClean="0"/>
              <a:t> varje </a:t>
            </a:r>
            <a:r>
              <a:rPr lang="sv-SE" baseline="0" dirty="0" err="1" smtClean="0"/>
              <a:t>rehabärende</a:t>
            </a:r>
            <a:r>
              <a:rPr lang="sv-SE" baseline="0" smtClean="0"/>
              <a:t> </a:t>
            </a:r>
            <a:r>
              <a:rPr lang="sv-SE" baseline="0" dirty="0" smtClean="0"/>
              <a:t>i början av processen.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63FF-7045-4363-B721-21448249141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35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0" y="2533120"/>
            <a:ext cx="9144000" cy="712250"/>
          </a:xfrm>
        </p:spPr>
        <p:txBody>
          <a:bodyPr/>
          <a:lstStyle/>
          <a:p>
            <a:r>
              <a:rPr lang="sv-SE" dirty="0"/>
              <a:t>Central samverkan och skyddskommitté </a:t>
            </a:r>
          </a:p>
          <a:p>
            <a:r>
              <a:rPr lang="sv-SE" dirty="0"/>
              <a:t>11 februari 2019</a:t>
            </a:r>
          </a:p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Skade- och </a:t>
            </a:r>
            <a:r>
              <a:rPr lang="sv-SE" dirty="0" smtClean="0"/>
              <a:t>sjukstatistik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64253"/>
              </p:ext>
            </p:extLst>
          </p:nvPr>
        </p:nvGraphicFramePr>
        <p:xfrm>
          <a:off x="1406015" y="869464"/>
          <a:ext cx="6287422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ktangel 5"/>
          <p:cNvSpPr/>
          <p:nvPr/>
        </p:nvSpPr>
        <p:spPr>
          <a:xfrm>
            <a:off x="7629831" y="4611329"/>
            <a:ext cx="1179871" cy="285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Källa: KIA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2699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5462"/>
            <a:ext cx="9128330" cy="277177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3290" y="629265"/>
            <a:ext cx="759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Riskreducering 2019 </a:t>
            </a:r>
          </a:p>
          <a:p>
            <a:r>
              <a:rPr lang="sv-SE" dirty="0" smtClean="0"/>
              <a:t>(olyckor, tillbud </a:t>
            </a:r>
            <a:r>
              <a:rPr lang="sv-SE" dirty="0" err="1" smtClean="0"/>
              <a:t>etc</a:t>
            </a:r>
            <a:r>
              <a:rPr lang="sv-SE" dirty="0" smtClean="0"/>
              <a:t>, + skyddsronder + årlig uppföljning )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8111613" y="1709506"/>
            <a:ext cx="1016717" cy="294368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7747818" y="4748980"/>
            <a:ext cx="1179871" cy="285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Källa: KIA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872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3290" y="629265"/>
            <a:ext cx="754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Åtgärder 2019 </a:t>
            </a:r>
          </a:p>
          <a:p>
            <a:r>
              <a:rPr lang="sv-SE" dirty="0" smtClean="0"/>
              <a:t>(olyckor, tillbud </a:t>
            </a:r>
            <a:r>
              <a:rPr lang="sv-SE" dirty="0" err="1" smtClean="0"/>
              <a:t>etc</a:t>
            </a:r>
            <a:r>
              <a:rPr lang="sv-SE" dirty="0" smtClean="0"/>
              <a:t>, + skyddsronder + årlig uppföljning)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525075"/>
            <a:ext cx="6934200" cy="246697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629831" y="4611329"/>
            <a:ext cx="1179871" cy="285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Källa: KIA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693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5" y="953311"/>
            <a:ext cx="9055385" cy="348137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390969" y="4611329"/>
            <a:ext cx="2418734" cy="3736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Källa: HR+ och </a:t>
            </a:r>
            <a:r>
              <a:rPr lang="sv-SE" sz="1400" dirty="0" err="1" smtClean="0"/>
              <a:t>Personec</a:t>
            </a:r>
            <a:r>
              <a:rPr lang="sv-SE" sz="1400" dirty="0" smtClean="0"/>
              <a:t> P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0783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8" y="397822"/>
            <a:ext cx="5273519" cy="474567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/>
          <a:srcRect t="17405"/>
          <a:stretch/>
        </p:blipFill>
        <p:spPr>
          <a:xfrm>
            <a:off x="6029954" y="2491483"/>
            <a:ext cx="2634611" cy="258515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508956" y="481781"/>
            <a:ext cx="2418734" cy="3736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Källa: HR+ och </a:t>
            </a:r>
            <a:r>
              <a:rPr lang="sv-SE" sz="1400" dirty="0" err="1" smtClean="0"/>
              <a:t>Personec</a:t>
            </a:r>
            <a:r>
              <a:rPr lang="sv-SE" sz="1400" dirty="0" smtClean="0"/>
              <a:t> P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7286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894"/>
            <a:ext cx="9159632" cy="160619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730" y="2324486"/>
            <a:ext cx="3237257" cy="2688569"/>
          </a:xfrm>
          <a:prstGeom prst="rect">
            <a:avLst/>
          </a:prstGeom>
        </p:spPr>
      </p:pic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976646"/>
              </p:ext>
            </p:extLst>
          </p:nvPr>
        </p:nvGraphicFramePr>
        <p:xfrm>
          <a:off x="685538" y="2324486"/>
          <a:ext cx="364236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ktangel 9"/>
          <p:cNvSpPr/>
          <p:nvPr/>
        </p:nvSpPr>
        <p:spPr>
          <a:xfrm>
            <a:off x="6921910" y="360087"/>
            <a:ext cx="2133599" cy="3192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Källa: HR+ och </a:t>
            </a:r>
            <a:r>
              <a:rPr lang="sv-SE" sz="1100" dirty="0" err="1" smtClean="0"/>
              <a:t>Personec</a:t>
            </a:r>
            <a:r>
              <a:rPr lang="sv-SE" sz="1100" dirty="0" smtClean="0"/>
              <a:t> P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3724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29" y="800708"/>
            <a:ext cx="6248942" cy="3542083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508956" y="4552336"/>
            <a:ext cx="2418734" cy="3736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Källa: HR+ och </a:t>
            </a:r>
            <a:r>
              <a:rPr lang="sv-SE" sz="1400" dirty="0" err="1" smtClean="0"/>
              <a:t>Personec</a:t>
            </a:r>
            <a:r>
              <a:rPr lang="sv-SE" sz="1400" dirty="0" smtClean="0"/>
              <a:t> P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599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060972"/>
              </p:ext>
            </p:extLst>
          </p:nvPr>
        </p:nvGraphicFramePr>
        <p:xfrm>
          <a:off x="621890" y="1300312"/>
          <a:ext cx="3311014" cy="1318260"/>
        </p:xfrm>
        <a:graphic>
          <a:graphicData uri="http://schemas.openxmlformats.org/drawingml/2006/table">
            <a:tbl>
              <a:tblPr/>
              <a:tblGrid>
                <a:gridCol w="2387773">
                  <a:extLst>
                    <a:ext uri="{9D8B030D-6E8A-4147-A177-3AD203B41FA5}">
                      <a16:colId xmlns:a16="http://schemas.microsoft.com/office/drawing/2014/main" val="3086012432"/>
                    </a:ext>
                  </a:extLst>
                </a:gridCol>
                <a:gridCol w="923241">
                  <a:extLst>
                    <a:ext uri="{9D8B030D-6E8A-4147-A177-3AD203B41FA5}">
                      <a16:colId xmlns:a16="http://schemas.microsoft.com/office/drawing/2014/main" val="2197825750"/>
                    </a:ext>
                  </a:extLst>
                </a:gridCol>
              </a:tblGrid>
              <a:tr h="167640">
                <a:tc gridSpan="2">
                  <a:txBody>
                    <a:bodyPr/>
                    <a:lstStyle/>
                    <a:p>
                      <a:pPr algn="l" fontAlgn="b">
                        <a:tabLst/>
                      </a:pPr>
                      <a:r>
                        <a:rPr lang="sv-S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Rehaborsak</a:t>
                      </a:r>
                    </a:p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nya ärenden under 2019)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89343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Långtidsfrånvaro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5364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Upprepad 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korttidsfrånvaro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27886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Egen begäran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59964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Annan orsak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98808"/>
                  </a:ext>
                </a:extLst>
              </a:tr>
            </a:tbl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393290" y="629265"/>
            <a:ext cx="754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Varför sjuk?</a:t>
            </a: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01021"/>
              </p:ext>
            </p:extLst>
          </p:nvPr>
        </p:nvGraphicFramePr>
        <p:xfrm>
          <a:off x="494071" y="3170896"/>
          <a:ext cx="3950110" cy="1318260"/>
        </p:xfrm>
        <a:graphic>
          <a:graphicData uri="http://schemas.openxmlformats.org/drawingml/2006/table">
            <a:tbl>
              <a:tblPr/>
              <a:tblGrid>
                <a:gridCol w="2830155">
                  <a:extLst>
                    <a:ext uri="{9D8B030D-6E8A-4147-A177-3AD203B41FA5}">
                      <a16:colId xmlns:a16="http://schemas.microsoft.com/office/drawing/2014/main" val="282650066"/>
                    </a:ext>
                  </a:extLst>
                </a:gridCol>
                <a:gridCol w="1119955">
                  <a:extLst>
                    <a:ext uri="{9D8B030D-6E8A-4147-A177-3AD203B41FA5}">
                      <a16:colId xmlns:a16="http://schemas.microsoft.com/office/drawing/2014/main" val="634864999"/>
                    </a:ext>
                  </a:extLst>
                </a:gridCol>
              </a:tblGrid>
              <a:tr h="1676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Sjukdomens orsak</a:t>
                      </a:r>
                    </a:p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nya ärenden under 2019)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4453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Fysiska arbetsförhållanden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10841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Inte arbetsrelaterad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74175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Psykiska arbetsförhållande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94419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Sociala förhållanden på arbetet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701014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42573"/>
              </p:ext>
            </p:extLst>
          </p:nvPr>
        </p:nvGraphicFramePr>
        <p:xfrm>
          <a:off x="4964880" y="1406611"/>
          <a:ext cx="3766165" cy="3093720"/>
        </p:xfrm>
        <a:graphic>
          <a:graphicData uri="http://schemas.openxmlformats.org/drawingml/2006/table">
            <a:tbl>
              <a:tblPr/>
              <a:tblGrid>
                <a:gridCol w="2888612">
                  <a:extLst>
                    <a:ext uri="{9D8B030D-6E8A-4147-A177-3AD203B41FA5}">
                      <a16:colId xmlns:a16="http://schemas.microsoft.com/office/drawing/2014/main" val="1051590145"/>
                    </a:ext>
                  </a:extLst>
                </a:gridCol>
                <a:gridCol w="877553">
                  <a:extLst>
                    <a:ext uri="{9D8B030D-6E8A-4147-A177-3AD203B41FA5}">
                      <a16:colId xmlns:a16="http://schemas.microsoft.com/office/drawing/2014/main" val="6012610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Rehabärenden per sjukdomstyp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1261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Infektion/Förkylning (korttid)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02839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Psykisk ohälsa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4331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Rörelseorganen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0482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43205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eller färre ärenden: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1183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Belastningssjukdomar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2194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Drogrelaterat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3051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Frakturer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1029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Gynekologiska sjukdomar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1575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Hjärt/kärlsjukdomar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74828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Kronisk sjukdom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80124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Mag-/och tarmsjukdomar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95414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Tumörsjukdomar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719144"/>
                  </a:ext>
                </a:extLst>
              </a:tr>
            </a:tbl>
          </a:graphicData>
        </a:graphic>
      </p:graphicFrame>
      <p:sp>
        <p:nvSpPr>
          <p:cNvPr id="11" name="Rektangel 10"/>
          <p:cNvSpPr/>
          <p:nvPr/>
        </p:nvSpPr>
        <p:spPr>
          <a:xfrm>
            <a:off x="6056672" y="576341"/>
            <a:ext cx="2418734" cy="3736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Källa: </a:t>
            </a:r>
            <a:r>
              <a:rPr lang="sv-SE" sz="1400" dirty="0" err="1" smtClean="0"/>
              <a:t>Adato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5220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106</TotalTime>
  <Words>281</Words>
  <Application>Microsoft Office PowerPoint</Application>
  <PresentationFormat>Bildspel på skärmen (16:9)</PresentationFormat>
  <Paragraphs>81</Paragraphs>
  <Slides>9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Nolin, Jenny</cp:lastModifiedBy>
  <cp:revision>12</cp:revision>
  <dcterms:created xsi:type="dcterms:W3CDTF">2020-02-10T10:25:05Z</dcterms:created>
  <dcterms:modified xsi:type="dcterms:W3CDTF">2020-02-10T16:47:38Z</dcterms:modified>
</cp:coreProperties>
</file>