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0"/>
  </p:notesMasterIdLst>
  <p:sldIdLst>
    <p:sldId id="289" r:id="rId2"/>
    <p:sldId id="305" r:id="rId3"/>
    <p:sldId id="307" r:id="rId4"/>
    <p:sldId id="292" r:id="rId5"/>
    <p:sldId id="298" r:id="rId6"/>
    <p:sldId id="293" r:id="rId7"/>
    <p:sldId id="304" r:id="rId8"/>
    <p:sldId id="302" r:id="rId9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7D54FF4-75F0-41FD-B028-2199CEFCEA33}">
          <p14:sldIdLst>
            <p14:sldId id="289"/>
            <p14:sldId id="305"/>
            <p14:sldId id="307"/>
            <p14:sldId id="292"/>
            <p14:sldId id="298"/>
            <p14:sldId id="293"/>
            <p14:sldId id="304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147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83797" autoAdjust="0"/>
  </p:normalViewPr>
  <p:slideViewPr>
    <p:cSldViewPr snapToGrid="0" snapToObjects="1">
      <p:cViewPr varScale="1">
        <p:scale>
          <a:sx n="76" d="100"/>
          <a:sy n="76" d="100"/>
        </p:scale>
        <p:origin x="100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A877-573B-418A-945D-97911C2804E9}" type="datetimeFigureOut">
              <a:rPr lang="sv-SE" smtClean="0"/>
              <a:t>2020-02-12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2608-DFA8-4277-8892-E0C524D346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24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none" strike="noStrike" dirty="0" smtClean="0">
                <a:effectLst/>
              </a:rPr>
              <a:t>Övriga direkt berörda enligt den föreslagna modellen</a:t>
            </a:r>
            <a:r>
              <a:rPr lang="sv-SE" sz="1200" u="none" strike="noStrike" baseline="0" dirty="0" smtClean="0">
                <a:effectLst/>
              </a:rPr>
              <a:t> avser de medarbetare som vi ännu inte och som ingår i kärnverksamheterna.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Direkt berörda är de som kan får en ny närmaste chef, nya arbetsuppgifter och/eller ny arbetsplats.</a:t>
            </a:r>
            <a:endParaRPr lang="sv-SE" sz="12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2608-DFA8-4277-8892-E0C524D346C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83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Framgångsfaktorer:</a:t>
            </a:r>
            <a:r>
              <a:rPr lang="sv-SE" baseline="0" dirty="0" smtClean="0"/>
              <a:t> i processen och i den nya organisationen.</a:t>
            </a:r>
            <a:endParaRPr lang="sv-SE" dirty="0" smtClean="0"/>
          </a:p>
          <a:p>
            <a:r>
              <a:rPr lang="sv-SE" dirty="0" smtClean="0"/>
              <a:t>Närhet:</a:t>
            </a:r>
            <a:r>
              <a:rPr lang="sv-SE" baseline="0" dirty="0" smtClean="0"/>
              <a:t> fysisk, organisatorisk.</a:t>
            </a:r>
          </a:p>
          <a:p>
            <a:r>
              <a:rPr lang="sv-SE" baseline="0" dirty="0" smtClean="0"/>
              <a:t>Intern kommunikation: uppdaterat på Ines, struktur i ny organisation.</a:t>
            </a:r>
          </a:p>
          <a:p>
            <a:r>
              <a:rPr lang="sv-SE" baseline="0" dirty="0" smtClean="0"/>
              <a:t>Processkartläggning: för att kunna effektivisera. Behövs också i detalj för att inte missar saker.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2608-DFA8-4277-8892-E0C524D346C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80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2608-DFA8-4277-8892-E0C524D346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48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2608-DFA8-4277-8892-E0C524D346C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0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Utgår ifrån RS-koder, ej befintliga</a:t>
            </a:r>
            <a:r>
              <a:rPr lang="sv-SE" baseline="0" dirty="0" smtClean="0"/>
              <a:t> enheter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2608-DFA8-4277-8892-E0C524D346C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2923952"/>
            <a:ext cx="9144000" cy="348854"/>
          </a:xfrm>
        </p:spPr>
        <p:txBody>
          <a:bodyPr/>
          <a:lstStyle/>
          <a:p>
            <a:r>
              <a:rPr lang="sv-SE" dirty="0"/>
              <a:t>Arbetsgruppens </a:t>
            </a:r>
            <a:r>
              <a:rPr lang="sv-SE" dirty="0" smtClean="0"/>
              <a:t>förslag, 21 januari 2020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744795"/>
            <a:ext cx="9144000" cy="1581126"/>
          </a:xfrm>
        </p:spPr>
        <p:txBody>
          <a:bodyPr/>
          <a:lstStyle/>
          <a:p>
            <a:r>
              <a:rPr lang="sv-SE" sz="3400" dirty="0" smtClean="0"/>
              <a:t>Östhammars kommun:</a:t>
            </a:r>
          </a:p>
          <a:p>
            <a:r>
              <a:rPr lang="sv-SE" sz="3400" dirty="0" smtClean="0"/>
              <a:t>En </a:t>
            </a:r>
            <a:r>
              <a:rPr lang="sv-SE" sz="3400" dirty="0"/>
              <a:t>organisation i framkant </a:t>
            </a:r>
            <a:endParaRPr lang="sv-SE" sz="3400" dirty="0" smtClean="0"/>
          </a:p>
          <a:p>
            <a:r>
              <a:rPr lang="sv-SE" sz="3400" dirty="0" smtClean="0"/>
              <a:t>som </a:t>
            </a:r>
            <a:r>
              <a:rPr lang="sv-SE" sz="3400" dirty="0"/>
              <a:t>är hållbar över tid.</a:t>
            </a:r>
          </a:p>
        </p:txBody>
      </p:sp>
    </p:spTree>
    <p:extLst>
      <p:ext uri="{BB962C8B-B14F-4D97-AF65-F5344CB8AC3E}">
        <p14:creationId xmlns:p14="http://schemas.microsoft.com/office/powerpoint/2010/main" val="859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Tidslinje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402080"/>
            <a:ext cx="7564413" cy="2697480"/>
          </a:xfrm>
        </p:spPr>
        <p:txBody>
          <a:bodyPr/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13-14/1	Workshops med medarbetare, i huvudsak från stödfunktioner 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21/1		Kommunledningsgruppen tar del av modellen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28/1		Workshop med förvaltningarnas ledningsgrupper och andra utsedda chefer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4/2		Kommunstyrelsens arbetsutskott tar del av modellen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10/2		Projektplan för kommande period tas fram av arbetsgrupp och styrgrupp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10/2		Central facklig samverkan, informationspunkt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12/2		Workshop med rektorer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X/2		Workshop med övriga enhetschefer i kommunen</a:t>
            </a:r>
          </a:p>
          <a:p>
            <a:pPr marL="0" indent="0">
              <a:buNone/>
            </a:pPr>
            <a:r>
              <a:rPr lang="sv-SE" sz="1300" dirty="0" smtClean="0">
                <a:solidFill>
                  <a:schemeClr val="tx1"/>
                </a:solidFill>
              </a:rPr>
              <a:t>Maj		Förslag på ny organisationsmodell lämnas till styrgrupp och kommunledningsgrupp</a:t>
            </a:r>
          </a:p>
          <a:p>
            <a:pPr marL="0" indent="0">
              <a:buNone/>
            </a:pPr>
            <a:endParaRPr lang="sv-SE" sz="1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sale\AppData\Local\Microsoft\Windows\INetCache\IE\ZW0R3TSB\tick-145475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0" y="1304518"/>
            <a:ext cx="466843" cy="3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76" y="1660260"/>
            <a:ext cx="381123" cy="3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88" y="1871262"/>
            <a:ext cx="381123" cy="3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452704"/>
            <a:ext cx="7688580" cy="418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Framgångsfaktorer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573161"/>
            <a:ext cx="7564413" cy="2204064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Förändringsledning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Kultur och struktur </a:t>
            </a:r>
            <a:r>
              <a:rPr lang="sv-SE" dirty="0">
                <a:solidFill>
                  <a:schemeClr val="tx1"/>
                </a:solidFill>
              </a:rPr>
              <a:t>(ny </a:t>
            </a:r>
            <a:r>
              <a:rPr lang="sv-SE" dirty="0" smtClean="0">
                <a:solidFill>
                  <a:schemeClr val="tx1"/>
                </a:solidFill>
              </a:rPr>
              <a:t>vision, värdegrund, effektiva processer)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Närhet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Intern kommunikation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Processkartläggning </a:t>
            </a:r>
            <a:r>
              <a:rPr lang="sv-SE" dirty="0">
                <a:solidFill>
                  <a:schemeClr val="tx1"/>
                </a:solidFill>
              </a:rPr>
              <a:t>inklusive inventering av våra </a:t>
            </a:r>
            <a:r>
              <a:rPr lang="sv-SE">
                <a:solidFill>
                  <a:schemeClr val="tx1"/>
                </a:solidFill>
              </a:rPr>
              <a:t>medarbetares </a:t>
            </a:r>
            <a:r>
              <a:rPr lang="sv-SE" smtClean="0">
                <a:solidFill>
                  <a:schemeClr val="tx1"/>
                </a:solidFill>
              </a:rPr>
              <a:t>arbetsuppgifter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815849" y="1981717"/>
            <a:ext cx="898944" cy="3612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Bildning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710362"/>
            <a:ext cx="6451902" cy="457528"/>
          </a:xfrm>
        </p:spPr>
        <p:txBody>
          <a:bodyPr/>
          <a:lstStyle/>
          <a:p>
            <a:pPr algn="l"/>
            <a:r>
              <a:rPr lang="sv-SE" sz="3400" i="0" dirty="0" smtClean="0">
                <a:solidFill>
                  <a:schemeClr val="tx1"/>
                </a:solidFill>
                <a:latin typeface="+mj-lt"/>
              </a:rPr>
              <a:t>Modellförslag</a:t>
            </a:r>
            <a:endParaRPr lang="sv-SE" sz="34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20808" y="1722343"/>
            <a:ext cx="3307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En förvaltning med: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Ett samlat verksamhetsstöd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Tre sektorer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13" y="850947"/>
            <a:ext cx="4353555" cy="3997794"/>
          </a:xfrm>
          <a:prstGeom prst="rect">
            <a:avLst/>
          </a:prstGeom>
          <a:solidFill>
            <a:srgbClr val="FFCF00"/>
          </a:solidFill>
        </p:spPr>
      </p:pic>
    </p:spTree>
    <p:extLst>
      <p:ext uri="{BB962C8B-B14F-4D97-AF65-F5344CB8AC3E}">
        <p14:creationId xmlns:p14="http://schemas.microsoft.com/office/powerpoint/2010/main" val="30074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25676"/>
              </p:ext>
            </p:extLst>
          </p:nvPr>
        </p:nvGraphicFramePr>
        <p:xfrm>
          <a:off x="419382" y="1949163"/>
          <a:ext cx="7878968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420">
                <a:tc gridSpan="4"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Kommundirektör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Chef</a:t>
                      </a:r>
                    </a:p>
                    <a:p>
                      <a:pPr algn="ctr"/>
                      <a:r>
                        <a:rPr lang="sv-SE" dirty="0" smtClean="0"/>
                        <a:t>Verksamhetsstöd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Chef </a:t>
                      </a:r>
                      <a:br>
                        <a:rPr lang="sv-SE" dirty="0" smtClean="0"/>
                      </a:br>
                      <a:r>
                        <a:rPr lang="sv-SE" dirty="0" smtClean="0"/>
                        <a:t>Omsorg</a:t>
                      </a:r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Chef </a:t>
                      </a:r>
                      <a:br>
                        <a:rPr lang="sv-SE" dirty="0" smtClean="0"/>
                      </a:br>
                      <a:r>
                        <a:rPr lang="sv-SE" dirty="0" smtClean="0"/>
                        <a:t>Bildning</a:t>
                      </a:r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Chef </a:t>
                      </a:r>
                      <a:br>
                        <a:rPr lang="sv-SE" dirty="0" smtClean="0"/>
                      </a:br>
                      <a:r>
                        <a:rPr lang="sv-SE" dirty="0" smtClean="0"/>
                        <a:t>Samhälle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8" y="710362"/>
            <a:ext cx="6451902" cy="457528"/>
          </a:xfrm>
        </p:spPr>
        <p:txBody>
          <a:bodyPr/>
          <a:lstStyle/>
          <a:p>
            <a:pPr algn="l"/>
            <a:r>
              <a:rPr lang="sv-SE" sz="3400" i="0" dirty="0" smtClean="0">
                <a:solidFill>
                  <a:schemeClr val="tx1"/>
                </a:solidFill>
                <a:latin typeface="+mj-lt"/>
              </a:rPr>
              <a:t>Kommunledning</a:t>
            </a:r>
            <a:endParaRPr lang="sv-SE" sz="3400" i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3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Tabell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90704"/>
              </p:ext>
            </p:extLst>
          </p:nvPr>
        </p:nvGraphicFramePr>
        <p:xfrm>
          <a:off x="998220" y="914398"/>
          <a:ext cx="6149340" cy="3580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 smtClean="0"/>
                        <a:t>Verksamhetsstöd</a:t>
                      </a:r>
                      <a:endParaRPr lang="sv-SE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Nämndsekreterare,</a:t>
                      </a:r>
                      <a:r>
                        <a:rPr lang="sv-SE" sz="1400" baseline="0" dirty="0" smtClean="0"/>
                        <a:t> registrator, arkiv, juridik, personuppgiftshantering, valadministration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Ekonom,</a:t>
                      </a:r>
                      <a:r>
                        <a:rPr lang="sv-SE" sz="1400" baseline="0" dirty="0" smtClean="0"/>
                        <a:t> controller, ekonomiadministratör, avgiftshandläggare</a:t>
                      </a:r>
                      <a:endParaRPr lang="sv-SE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Inköp, upphandling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HR,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/>
                        <a:t>Lön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Kommunikation,</a:t>
                      </a:r>
                      <a:r>
                        <a:rPr lang="sv-SE" sz="1400" baseline="0" dirty="0" smtClean="0"/>
                        <a:t> information, kundservice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Kvalitetsutveckling,</a:t>
                      </a:r>
                      <a:r>
                        <a:rPr lang="sv-SE" sz="1400" baseline="0" dirty="0" smtClean="0"/>
                        <a:t> verksamhetsutveckling, digitalisering, systemförvaltare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34">
                <a:tc>
                  <a:txBody>
                    <a:bodyPr/>
                    <a:lstStyle/>
                    <a:p>
                      <a:pPr algn="ctr"/>
                      <a:r>
                        <a:rPr lang="sv-SE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 service: fastighetsskötsel, måltid, städ</a:t>
                      </a:r>
                      <a:endParaRPr lang="sv-SE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7429500" y="2122170"/>
            <a:ext cx="1280160" cy="14097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I detta förslag ingår inte de lokala administratörer som idag finns inom skola och socialförvaltning</a:t>
            </a:r>
            <a:r>
              <a:rPr lang="sv-SE" sz="1000" dirty="0">
                <a:solidFill>
                  <a:schemeClr val="tx1"/>
                </a:solidFill>
              </a:rPr>
              <a:t> </a:t>
            </a:r>
            <a:r>
              <a:rPr lang="sv-SE" sz="1000" dirty="0" smtClean="0">
                <a:solidFill>
                  <a:schemeClr val="tx1"/>
                </a:solidFill>
              </a:rPr>
              <a:t>i </a:t>
            </a:r>
            <a:r>
              <a:rPr lang="sv-SE" sz="1000" dirty="0">
                <a:solidFill>
                  <a:schemeClr val="tx1"/>
                </a:solidFill>
              </a:rPr>
              <a:t>det samlade verksamhetsstödet </a:t>
            </a:r>
          </a:p>
        </p:txBody>
      </p:sp>
    </p:spTree>
    <p:extLst>
      <p:ext uri="{BB962C8B-B14F-4D97-AF65-F5344CB8AC3E}">
        <p14:creationId xmlns:p14="http://schemas.microsoft.com/office/powerpoint/2010/main" val="2073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90210" y="523933"/>
            <a:ext cx="8225802" cy="4421792"/>
          </a:xfrm>
          <a:prstGeom prst="rect">
            <a:avLst/>
          </a:prstGeom>
          <a:solidFill>
            <a:srgbClr val="FFD147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565998" y="56285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Samhälle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1257304" y="58999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Omsorg</a:t>
            </a:r>
            <a:endParaRPr lang="sv-SE" sz="1400" dirty="0"/>
          </a:p>
        </p:txBody>
      </p:sp>
      <p:sp>
        <p:nvSpPr>
          <p:cNvPr id="16" name="Rektangel 15"/>
          <p:cNvSpPr/>
          <p:nvPr/>
        </p:nvSpPr>
        <p:spPr>
          <a:xfrm>
            <a:off x="5600685" y="743883"/>
            <a:ext cx="28738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000" dirty="0"/>
              <a:t>Myndighetsutövning inom hälsoskydd, miljöskydd, bygg och alkohol/tobak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Miljö, hälsa och hållbar utveckling </a:t>
            </a:r>
            <a:r>
              <a:rPr lang="sv-SE" sz="1000" dirty="0" err="1" smtClean="0"/>
              <a:t>inkl</a:t>
            </a:r>
            <a:r>
              <a:rPr lang="sv-SE" sz="1000" dirty="0" smtClean="0"/>
              <a:t> energirådgivning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Mark</a:t>
            </a:r>
            <a:r>
              <a:rPr lang="sv-SE" sz="1000" dirty="0"/>
              <a:t>, park och </a:t>
            </a:r>
            <a:r>
              <a:rPr lang="sv-SE" sz="1000" dirty="0" smtClean="0"/>
              <a:t>gata, fastigheter </a:t>
            </a:r>
            <a:r>
              <a:rPr lang="sv-SE" sz="1000" dirty="0"/>
              <a:t>(ej verksamhet)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Kollektivtrafik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Slutförvarsarbete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Planverksamhet</a:t>
            </a:r>
            <a:r>
              <a:rPr lang="sv-SE" sz="1000" dirty="0"/>
              <a:t>, mark och bostadsförsörjning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Näringsliv </a:t>
            </a:r>
            <a:r>
              <a:rPr lang="sv-SE" sz="1000" dirty="0"/>
              <a:t>och turism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Totalförsvar </a:t>
            </a:r>
            <a:r>
              <a:rPr lang="sv-SE" sz="1000" dirty="0"/>
              <a:t>och samhällsskydd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Stadsnätet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Hamnverksamhet, sjötrafik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Renhållning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Allmän fritidsverksamhet</a:t>
            </a:r>
            <a:br>
              <a:rPr lang="sv-SE" sz="1000" dirty="0" smtClean="0"/>
            </a:br>
            <a:r>
              <a:rPr lang="sv-SE" sz="1000" dirty="0" smtClean="0"/>
              <a:t>Allmän kulturverksamhet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Anläggning </a:t>
            </a:r>
            <a:r>
              <a:rPr lang="sv-SE" sz="1000" dirty="0"/>
              <a:t>(bibliotek, fritidsgårdar samt idrott- och fritidsanläggningar)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Kulturskola</a:t>
            </a:r>
            <a:endParaRPr lang="sv-SE" sz="1000" dirty="0"/>
          </a:p>
        </p:txBody>
      </p:sp>
      <p:sp>
        <p:nvSpPr>
          <p:cNvPr id="17" name="Rektangel 16"/>
          <p:cNvSpPr/>
          <p:nvPr/>
        </p:nvSpPr>
        <p:spPr>
          <a:xfrm>
            <a:off x="3010210" y="743882"/>
            <a:ext cx="23444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000" dirty="0"/>
              <a:t>Förskola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Öppen </a:t>
            </a:r>
            <a:r>
              <a:rPr lang="sv-SE" sz="1000" dirty="0"/>
              <a:t>förskola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Förskoleklass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Grundskola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Grundsärskola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Fritidshem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Öppen </a:t>
            </a:r>
            <a:r>
              <a:rPr lang="sv-SE" sz="1000" dirty="0" smtClean="0"/>
              <a:t>fritidsverksamhet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Pedagogisk </a:t>
            </a:r>
            <a:r>
              <a:rPr lang="sv-SE" sz="1000" dirty="0" smtClean="0"/>
              <a:t>omsorg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Gymnasieskola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Gymnasiesärskola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Grundläggande </a:t>
            </a:r>
            <a:r>
              <a:rPr lang="sv-SE" sz="1000" dirty="0" smtClean="0"/>
              <a:t>vuxenutbildning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Särvux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Vux gymnasium </a:t>
            </a:r>
            <a:r>
              <a:rPr lang="sv-SE" sz="1000" dirty="0" smtClean="0"/>
              <a:t>och påbyggnadsutbildning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SFI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Kommunalt aktivitetsansvar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Arbetsmarknadsåtgärder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Integration</a:t>
            </a:r>
            <a:endParaRPr lang="sv-SE" sz="1000" dirty="0"/>
          </a:p>
        </p:txBody>
      </p:sp>
      <p:sp>
        <p:nvSpPr>
          <p:cNvPr id="18" name="Rektangel 17"/>
          <p:cNvSpPr/>
          <p:nvPr/>
        </p:nvSpPr>
        <p:spPr>
          <a:xfrm>
            <a:off x="593336" y="3138402"/>
            <a:ext cx="214899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1000" dirty="0" smtClean="0"/>
          </a:p>
          <a:p>
            <a:pPr algn="ctr"/>
            <a:r>
              <a:rPr lang="sv-SE" sz="1000" b="1" dirty="0" smtClean="0"/>
              <a:t>Produktion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Vård </a:t>
            </a:r>
            <a:r>
              <a:rPr lang="sv-SE" sz="1000" dirty="0"/>
              <a:t>och </a:t>
            </a:r>
            <a:r>
              <a:rPr lang="sv-SE" sz="1000" dirty="0" smtClean="0"/>
              <a:t>omsorg om äldre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Insatser </a:t>
            </a:r>
            <a:r>
              <a:rPr lang="sv-SE" sz="1000" dirty="0"/>
              <a:t>till </a:t>
            </a:r>
            <a:r>
              <a:rPr lang="sv-SE" sz="1000" dirty="0" smtClean="0"/>
              <a:t>personer med funktionsvariationer (</a:t>
            </a:r>
            <a:r>
              <a:rPr lang="sv-SE" sz="1000" dirty="0" err="1" smtClean="0"/>
              <a:t>inkl</a:t>
            </a:r>
            <a:r>
              <a:rPr lang="sv-SE" sz="1000" dirty="0" smtClean="0"/>
              <a:t> daglig verksamhet)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Hälso- </a:t>
            </a:r>
            <a:r>
              <a:rPr lang="sv-SE" sz="1000" dirty="0"/>
              <a:t>och </a:t>
            </a:r>
            <a:r>
              <a:rPr lang="sv-SE" sz="1000" dirty="0" smtClean="0"/>
              <a:t>sjukvård</a:t>
            </a:r>
            <a:endParaRPr lang="sv-SE" sz="1000" dirty="0"/>
          </a:p>
        </p:txBody>
      </p:sp>
      <p:sp>
        <p:nvSpPr>
          <p:cNvPr id="20" name="textruta 19"/>
          <p:cNvSpPr txBox="1"/>
          <p:nvPr/>
        </p:nvSpPr>
        <p:spPr>
          <a:xfrm>
            <a:off x="593339" y="877998"/>
            <a:ext cx="20458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Myndighet</a:t>
            </a:r>
            <a:endParaRPr lang="sv-SE" sz="900" b="1" dirty="0" smtClean="0"/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Myndighetsbeslut enligt LSS, </a:t>
            </a:r>
            <a:r>
              <a:rPr lang="sv-SE" sz="1000" dirty="0" err="1" smtClean="0"/>
              <a:t>SoL</a:t>
            </a:r>
            <a:r>
              <a:rPr lang="sv-SE" sz="1000" dirty="0" smtClean="0"/>
              <a:t> och annan omsorgslagstiftning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Barn- och </a:t>
            </a:r>
            <a:r>
              <a:rPr lang="sv-SE" sz="1000" dirty="0" smtClean="0"/>
              <a:t>ungdomsvård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Vård för vuxna med </a:t>
            </a:r>
            <a:r>
              <a:rPr lang="sv-SE" sz="1000" dirty="0" smtClean="0"/>
              <a:t>missbruk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Övriga insatser till </a:t>
            </a:r>
            <a:r>
              <a:rPr lang="sv-SE" sz="1000" dirty="0" smtClean="0"/>
              <a:t>vuxna</a:t>
            </a:r>
            <a:endParaRPr lang="sv-SE" sz="1000" dirty="0"/>
          </a:p>
          <a:p>
            <a:pPr algn="ctr">
              <a:lnSpc>
                <a:spcPct val="150000"/>
              </a:lnSpc>
            </a:pPr>
            <a:r>
              <a:rPr lang="sv-SE" sz="1000" dirty="0"/>
              <a:t>Familjerätt och </a:t>
            </a:r>
            <a:r>
              <a:rPr lang="sv-SE" sz="1000" dirty="0" smtClean="0"/>
              <a:t>familjerådgivning</a:t>
            </a:r>
          </a:p>
          <a:p>
            <a:pPr algn="ctr">
              <a:lnSpc>
                <a:spcPct val="150000"/>
              </a:lnSpc>
            </a:pPr>
            <a:r>
              <a:rPr lang="sv-SE" sz="1000" dirty="0" smtClean="0"/>
              <a:t>Ensamkommande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817592" y="56285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Bildning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374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342</Words>
  <Application>Microsoft Office PowerPoint</Application>
  <PresentationFormat>Bildspel på skärmen (16:9)</PresentationFormat>
  <Paragraphs>105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Lundberg, Pauliina</cp:lastModifiedBy>
  <cp:revision>209</cp:revision>
  <dcterms:created xsi:type="dcterms:W3CDTF">2015-12-21T10:33:10Z</dcterms:created>
  <dcterms:modified xsi:type="dcterms:W3CDTF">2020-02-12T14:44:30Z</dcterms:modified>
</cp:coreProperties>
</file>