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3"/>
  </p:notesMasterIdLst>
  <p:sldIdLst>
    <p:sldId id="256" r:id="rId2"/>
    <p:sldId id="268" r:id="rId3"/>
    <p:sldId id="270" r:id="rId4"/>
    <p:sldId id="272" r:id="rId5"/>
    <p:sldId id="274" r:id="rId6"/>
    <p:sldId id="273" r:id="rId7"/>
    <p:sldId id="260" r:id="rId8"/>
    <p:sldId id="267" r:id="rId9"/>
    <p:sldId id="269" r:id="rId10"/>
    <p:sldId id="261" r:id="rId11"/>
    <p:sldId id="271" r:id="rId12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56663" autoAdjust="0"/>
  </p:normalViewPr>
  <p:slideViewPr>
    <p:cSldViewPr snapToGrid="0" snapToObjects="1">
      <p:cViewPr varScale="1">
        <p:scale>
          <a:sx n="78" d="100"/>
          <a:sy n="78" d="100"/>
        </p:scale>
        <p:origin x="181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80C9E-A80C-48C6-BBFF-71FDA358A29C}" type="datetimeFigureOut">
              <a:rPr lang="sv-SE" smtClean="0"/>
              <a:t>2020-02-11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9509C-F697-456F-B055-5F81961E55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05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10 min</a:t>
            </a:r>
          </a:p>
          <a:p>
            <a:endParaRPr lang="sv-SE" dirty="0" smtClean="0"/>
          </a:p>
          <a:p>
            <a:r>
              <a:rPr lang="sv-SE" dirty="0" smtClean="0"/>
              <a:t>Diskrimineringslagen</a:t>
            </a:r>
          </a:p>
          <a:p>
            <a:r>
              <a:rPr lang="sv-SE" dirty="0" smtClean="0"/>
              <a:t>Män-kvinnor</a:t>
            </a:r>
          </a:p>
          <a:p>
            <a:endParaRPr lang="sv-SE" dirty="0" smtClean="0"/>
          </a:p>
          <a:p>
            <a:r>
              <a:rPr lang="sv-SE" dirty="0" smtClean="0"/>
              <a:t>Grupperar yrken</a:t>
            </a:r>
          </a:p>
          <a:p>
            <a:endParaRPr lang="sv-SE" dirty="0" smtClean="0"/>
          </a:p>
          <a:p>
            <a:r>
              <a:rPr lang="sv-SE" dirty="0" smtClean="0"/>
              <a:t>Arbetsvärdering 24 frågor (9+4+8+3)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Kompetens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Krav på ansträngning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Krav på ansvarstagande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Arbetsförhållanden</a:t>
            </a:r>
          </a:p>
          <a:p>
            <a:pPr marL="171450" indent="-171450">
              <a:buFontTx/>
              <a:buChar char="-"/>
            </a:pPr>
            <a:endParaRPr lang="sv-SE" baseline="0" dirty="0" smtClean="0"/>
          </a:p>
          <a:p>
            <a:pPr marL="0" indent="0">
              <a:buFontTx/>
              <a:buNone/>
            </a:pPr>
            <a:r>
              <a:rPr lang="sv-SE" baseline="0" dirty="0" smtClean="0"/>
              <a:t>3 jämförelser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Inom lika arbete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Mellan likvärdiga arbeten</a:t>
            </a:r>
          </a:p>
          <a:p>
            <a:pPr marL="0" indent="0">
              <a:buFontTx/>
              <a:buNone/>
            </a:pPr>
            <a:r>
              <a:rPr lang="sv-SE" baseline="0" dirty="0" smtClean="0"/>
              <a:t>Högre lön men lägre värdering</a:t>
            </a:r>
          </a:p>
          <a:p>
            <a:pPr marL="0" indent="0">
              <a:buFontTx/>
              <a:buNone/>
            </a:pPr>
            <a:endParaRPr lang="sv-SE" baseline="0" dirty="0" smtClean="0"/>
          </a:p>
          <a:p>
            <a:pPr marL="0" indent="0">
              <a:buFontTx/>
              <a:buNone/>
            </a:pPr>
            <a:r>
              <a:rPr lang="sv-SE" baseline="0" dirty="0" smtClean="0"/>
              <a:t>OSAKLIGA LÖNESKILLNADER</a:t>
            </a:r>
          </a:p>
          <a:p>
            <a:pPr marL="0" indent="0">
              <a:buFontTx/>
              <a:buNone/>
            </a:pPr>
            <a:endParaRPr lang="sv-SE" baseline="0" dirty="0" smtClean="0"/>
          </a:p>
          <a:p>
            <a:pPr marL="0" indent="0">
              <a:buFontTx/>
              <a:buNone/>
            </a:pPr>
            <a:r>
              <a:rPr lang="sv-SE" baseline="0" dirty="0" smtClean="0"/>
              <a:t>Vad är sakligt?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Lönepolitik?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Individuella faktorer? Individuell lönesättning – prestation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Marknadsfaktorer?</a:t>
            </a:r>
          </a:p>
          <a:p>
            <a:pPr marL="171450" indent="-171450">
              <a:buFontTx/>
              <a:buChar char="-"/>
            </a:pPr>
            <a:endParaRPr lang="sv-SE" baseline="0" dirty="0" smtClean="0"/>
          </a:p>
          <a:p>
            <a:pPr marL="171450" indent="-171450">
              <a:buFontTx/>
              <a:buChar char="-"/>
            </a:pPr>
            <a:endParaRPr lang="sv-SE" baseline="0" dirty="0" smtClean="0"/>
          </a:p>
          <a:p>
            <a:pPr marL="171450" indent="-171450">
              <a:buFontTx/>
              <a:buChar char="-"/>
            </a:pPr>
            <a:endParaRPr lang="sv-SE" baseline="0" dirty="0" smtClean="0"/>
          </a:p>
          <a:p>
            <a:pPr marL="171450" indent="-171450">
              <a:buFontTx/>
              <a:buChar char="-"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680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5 min</a:t>
            </a:r>
          </a:p>
          <a:p>
            <a:r>
              <a:rPr lang="sv-SE" dirty="0" smtClean="0"/>
              <a:t>Korrigerad medellön =</a:t>
            </a:r>
          </a:p>
          <a:p>
            <a:endParaRPr lang="sv-SE" dirty="0" smtClean="0"/>
          </a:p>
          <a:p>
            <a:r>
              <a:rPr lang="sv-SE" dirty="0" smtClean="0"/>
              <a:t>Anställningstid</a:t>
            </a:r>
            <a:r>
              <a:rPr lang="sv-SE" baseline="0" dirty="0" smtClean="0"/>
              <a:t> = år sedan första anställningsåret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90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Lönepolicy och rutiner för lönesättning och </a:t>
            </a:r>
            <a:r>
              <a:rPr lang="sv-SE" smtClean="0"/>
              <a:t>övrig löneförändring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3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Åtgärder</a:t>
            </a:r>
            <a:r>
              <a:rPr lang="sv-SE" baseline="0" dirty="0" smtClean="0"/>
              <a:t> = förslag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smtClean="0"/>
              <a:t>Löner är alltid relativt. </a:t>
            </a:r>
          </a:p>
          <a:p>
            <a:r>
              <a:rPr lang="sv-SE" baseline="0" dirty="0" smtClean="0"/>
              <a:t>Strukturen rör sig hela tiden. Hitta jämvikten</a:t>
            </a:r>
          </a:p>
          <a:p>
            <a:r>
              <a:rPr lang="sv-SE" baseline="0" dirty="0" smtClean="0"/>
              <a:t>Lönestrategier ska vara transparenta.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40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10 min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774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5 min</a:t>
            </a:r>
          </a:p>
          <a:p>
            <a:endParaRPr lang="sv-SE" dirty="0" smtClean="0"/>
          </a:p>
          <a:p>
            <a:r>
              <a:rPr lang="sv-SE" dirty="0" smtClean="0"/>
              <a:t>Skillnaden mellan boendeassistenter och fastighetsskötare är</a:t>
            </a:r>
            <a:r>
              <a:rPr lang="sv-SE" baseline="0" dirty="0" smtClean="0"/>
              <a:t> större i Östhammar än i länet</a:t>
            </a:r>
          </a:p>
          <a:p>
            <a:r>
              <a:rPr lang="sv-SE" baseline="0" dirty="0" smtClean="0"/>
              <a:t>Boendeassistenter har ev. större erfarenhet än fastighetsskötare</a:t>
            </a:r>
          </a:p>
          <a:p>
            <a:endParaRPr lang="sv-SE" baseline="0" dirty="0" smtClean="0"/>
          </a:p>
          <a:p>
            <a:r>
              <a:rPr lang="sv-SE" baseline="0" dirty="0" smtClean="0"/>
              <a:t>Aktualiserar frågan ”hur små skillnader måste vi åtgärda?”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59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 min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270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10 min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338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5 min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192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Resultat och handlingsplan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Lönekartläggning 2019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Utreda/förtydliga</a:t>
            </a: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23699"/>
              </p:ext>
            </p:extLst>
          </p:nvPr>
        </p:nvGraphicFramePr>
        <p:xfrm>
          <a:off x="494450" y="952972"/>
          <a:ext cx="7501819" cy="358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4499">
                  <a:extLst>
                    <a:ext uri="{9D8B030D-6E8A-4147-A177-3AD203B41FA5}">
                      <a16:colId xmlns:a16="http://schemas.microsoft.com/office/drawing/2014/main" val="38151979"/>
                    </a:ext>
                  </a:extLst>
                </a:gridCol>
                <a:gridCol w="4187320">
                  <a:extLst>
                    <a:ext uri="{9D8B030D-6E8A-4147-A177-3AD203B41FA5}">
                      <a16:colId xmlns:a16="http://schemas.microsoft.com/office/drawing/2014/main" val="1010154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Problem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åtgärd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31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kern="1200" dirty="0" smtClean="0">
                          <a:effectLst/>
                        </a:rPr>
                        <a:t>Samordnare inom olika förvaltningar har mycket olika lönenivå</a:t>
                      </a:r>
                      <a:endParaRPr lang="sv-SE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 smtClean="0">
                          <a:effectLst/>
                        </a:rPr>
                        <a:t>Undersöka varför samordnare på Kultur- och fritidsförvaltningen och Arbetsmarknadsenheten har så mycket lägre lönenivå än samordnare inom övriga förvaltningar</a:t>
                      </a:r>
                      <a:endParaRPr lang="sv-SE" sz="1100" dirty="0" smtClean="0"/>
                    </a:p>
                    <a:p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35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 smtClean="0">
                          <a:effectLst/>
                        </a:rPr>
                        <a:t>Elevcoach (M) ligger HÖGT i förhållande till undersköterska (K) och kock/kokerska (K)</a:t>
                      </a:r>
                    </a:p>
                    <a:p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 smtClean="0">
                          <a:effectLst/>
                        </a:rPr>
                        <a:t>Utreda strategi kring lönesättning av elevcoacher. Vilka faktorer ska spela in, förutom själva arbetsvärderingen (lönekartläggningens arbetsvärdering)?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51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Otydlig</a:t>
                      </a:r>
                      <a:r>
                        <a:rPr lang="sv-SE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lönesättning av gruppledare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Tekniskas ledningsgrupp ska</a:t>
                      </a:r>
                      <a:r>
                        <a:rPr lang="sv-SE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fortsätta utveckla samsyn kring lönesättning av gruppledare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83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lönekartläggning 2019 står kartingenjörer fortfarande ut som en grupp med mycket hög lön jämfört med: </a:t>
                      </a:r>
                    </a:p>
                    <a:p>
                      <a:endParaRPr lang="sv-SE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lärare </a:t>
                      </a:r>
                      <a:r>
                        <a:rPr lang="sv-SE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sv-SE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komvux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allmänna ämnen, lärare gr senare, SYV, skolsköterska, inspektör, kommunikatör, lärare gr tidigare, sociala handläggare</a:t>
                      </a:r>
                      <a:r>
                        <a:rPr lang="sv-SE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(ev. fler)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över förutsättningar för lönesättning av kartingenjörer. Vilka faktorer ska spela in, förutom själva arbetsvärderingen (lönekartläggningens arbetsvärdering)?</a:t>
                      </a:r>
                    </a:p>
                    <a:p>
                      <a:endParaRPr lang="sv-SE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Eventuellt vara försiktig med att höja lönerna/sätta höga ingångslöner på kartingenjörer.</a:t>
                      </a:r>
                    </a:p>
                    <a:p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766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Åtgärdat - klart</a:t>
            </a: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063281"/>
              </p:ext>
            </p:extLst>
          </p:nvPr>
        </p:nvGraphicFramePr>
        <p:xfrm>
          <a:off x="494450" y="952972"/>
          <a:ext cx="7501819" cy="351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0794">
                  <a:extLst>
                    <a:ext uri="{9D8B030D-6E8A-4147-A177-3AD203B41FA5}">
                      <a16:colId xmlns:a16="http://schemas.microsoft.com/office/drawing/2014/main" val="38151979"/>
                    </a:ext>
                  </a:extLst>
                </a:gridCol>
                <a:gridCol w="3481025">
                  <a:extLst>
                    <a:ext uri="{9D8B030D-6E8A-4147-A177-3AD203B41FA5}">
                      <a16:colId xmlns:a16="http://schemas.microsoft.com/office/drawing/2014/main" val="1010154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aseline="0" dirty="0" smtClean="0"/>
                        <a:t>Problem sen 2018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uppföljning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31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Inspektör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Inom gruppen har män HÖGRE medellön än kvinnor. Finns viss risk för osakliga löneskillnader, men inte konstaterat.</a:t>
                      </a:r>
                    </a:p>
                    <a:p>
                      <a:endParaRPr lang="sv-SE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Inga uppenbara skillnader mellan könen i lönekartläggning 2019. </a:t>
                      </a:r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35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Samordnare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respektive </a:t>
                      </a:r>
                      <a:r>
                        <a:rPr lang="sv-SE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handläggare</a:t>
                      </a:r>
                    </a:p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Inom grupperna har män HÖGRE medellön än kvinnor. Mycket svårt att bedöma om hela löneskillnaden är skälig.</a:t>
                      </a:r>
                    </a:p>
                    <a:p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Skillnaden (i arbetsvärderingen) mellan samordnare och handläggare har identifierats. Alla berörda chefer har fått ange om deras medarbetare tillhör gruppen samordnare eller handläggare utifrån kriterierna.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51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Inspektörer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(M) har HÖGRE medellön än </a:t>
                      </a:r>
                      <a:r>
                        <a:rPr lang="sv-SE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sjuksköterskor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(K). Kan inte helt förklaras med könsneutrala argument. 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Inga uppenbara skillnader mellan grupperna i lönekartläggning 2019. 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83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Coacher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(M) har HÖGRE medellön än </a:t>
                      </a:r>
                      <a:r>
                        <a:rPr lang="sv-SE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förskollärare</a:t>
                      </a:r>
                      <a:r>
                        <a:rPr lang="sv-SE" sz="11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och </a:t>
                      </a:r>
                      <a:r>
                        <a:rPr lang="sv-SE" sz="1100" b="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gruppledare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(K). Mycket svårt att bedöma om hela löneskillnaden är skälig.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Inga uppenbara skillnader mellan grupperna i lönekartläggning 2019. 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76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Gymnasielärare praktiskt estetiska ämnen 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(M) har HÖGRE medellön än </a:t>
                      </a:r>
                      <a:r>
                        <a:rPr lang="sv-SE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socialsekreterare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(K). Kan inte helt förklaras med könsneutrala argument.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Inga uppenbara skillnader mellan grupperna i lönekartläggning 2019. 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44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4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0" y="1652737"/>
            <a:ext cx="9144000" cy="2195363"/>
          </a:xfrm>
        </p:spPr>
        <p:txBody>
          <a:bodyPr/>
          <a:lstStyle/>
          <a:p>
            <a:r>
              <a:rPr lang="sv-SE" sz="4000" dirty="0" smtClean="0"/>
              <a:t>Varför gör vi lönekartläggning?</a:t>
            </a:r>
          </a:p>
          <a:p>
            <a:r>
              <a:rPr lang="sv-SE" sz="4000" dirty="0" smtClean="0"/>
              <a:t>Vad är en lönekartläggning?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7716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resultat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24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Kartläggning 2019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64" y="1109662"/>
            <a:ext cx="6896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Granskning av styrdokument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 smtClean="0"/>
              <a:t>Ok 2017</a:t>
            </a:r>
          </a:p>
          <a:p>
            <a:r>
              <a:rPr lang="sv-SE" dirty="0" smtClean="0"/>
              <a:t>Inga förändringar sedan dess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40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Kräver åtgärder (inom 3 år)</a:t>
            </a:r>
          </a:p>
          <a:p>
            <a:endParaRPr lang="sv-SE" dirty="0"/>
          </a:p>
          <a:p>
            <a:r>
              <a:rPr lang="sv-SE" dirty="0"/>
              <a:t>Vem har ansvar för att vi åtgärdar osakliga löneskillnader?</a:t>
            </a:r>
          </a:p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Osakliga löneskillnader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4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Ekonomisk påverkan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Förskollärare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44901" y="1428119"/>
            <a:ext cx="6435570" cy="2752896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 smtClean="0"/>
              <a:t>Låg lön jämfört med</a:t>
            </a:r>
          </a:p>
          <a:p>
            <a:r>
              <a:rPr lang="sv-SE" sz="1400" dirty="0" smtClean="0"/>
              <a:t>Lärare gymnasiet yrkesämnen (2019)</a:t>
            </a:r>
          </a:p>
          <a:p>
            <a:r>
              <a:rPr lang="sv-SE" sz="1400" dirty="0" smtClean="0"/>
              <a:t>Gymnasielärare praktiskt estetiska ämnen (2018)</a:t>
            </a:r>
          </a:p>
          <a:p>
            <a:r>
              <a:rPr lang="sv-SE" sz="1400" dirty="0" smtClean="0"/>
              <a:t>Lärare kulturskolan (2018)</a:t>
            </a:r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r>
              <a:rPr lang="sv-SE" sz="1400" i="1" dirty="0" smtClean="0"/>
              <a:t>Räkneexempel</a:t>
            </a:r>
            <a:r>
              <a:rPr lang="sv-SE" sz="1400" i="1" dirty="0"/>
              <a:t>: 1000 kr *12 månader *1,5 (</a:t>
            </a:r>
            <a:r>
              <a:rPr lang="sv-SE" sz="1400" i="1" dirty="0" err="1"/>
              <a:t>soc</a:t>
            </a:r>
            <a:r>
              <a:rPr lang="sv-SE" sz="1400" i="1" dirty="0"/>
              <a:t> </a:t>
            </a:r>
            <a:r>
              <a:rPr lang="sv-SE" sz="1400" i="1" dirty="0" err="1"/>
              <a:t>avg</a:t>
            </a:r>
            <a:r>
              <a:rPr lang="sv-SE" sz="1400" i="1" dirty="0"/>
              <a:t> </a:t>
            </a:r>
            <a:r>
              <a:rPr lang="sv-SE" sz="1400" i="1" dirty="0" err="1"/>
              <a:t>etc</a:t>
            </a:r>
            <a:r>
              <a:rPr lang="sv-SE" sz="1400" i="1" dirty="0"/>
              <a:t>) * 100 = 1800 tkr</a:t>
            </a:r>
            <a:endParaRPr lang="sv-SE" sz="1400" dirty="0"/>
          </a:p>
          <a:p>
            <a:pPr marL="0" indent="0">
              <a:buNone/>
            </a:pPr>
            <a:endParaRPr lang="sv-SE" sz="900" dirty="0" smtClean="0"/>
          </a:p>
          <a:p>
            <a:pPr marL="0" indent="0">
              <a:buNone/>
            </a:pPr>
            <a:r>
              <a:rPr lang="sv-SE" sz="1400" dirty="0"/>
              <a:t>Förskollärare i Östhammars kommun </a:t>
            </a:r>
            <a:r>
              <a:rPr lang="sv-SE" sz="1400" dirty="0" smtClean="0"/>
              <a:t>ligger lågt </a:t>
            </a:r>
            <a:r>
              <a:rPr lang="sv-SE" sz="1400" dirty="0"/>
              <a:t>förhållande till andra kommuner i länet (2019</a:t>
            </a:r>
            <a:r>
              <a:rPr lang="sv-SE" sz="1400" dirty="0" smtClean="0"/>
              <a:t>). 1500-2000 kr</a:t>
            </a: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401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Ekonomisk påverkan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Boendeassistenter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44901" y="1428119"/>
            <a:ext cx="6435570" cy="2752896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Låg lön jämfört med</a:t>
            </a:r>
          </a:p>
          <a:p>
            <a:r>
              <a:rPr lang="sv-SE" dirty="0" smtClean="0"/>
              <a:t>Fastighetsskötare (2019)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1400" i="1" dirty="0" smtClean="0"/>
              <a:t>Räkneexempel</a:t>
            </a:r>
            <a:r>
              <a:rPr lang="sv-SE" sz="1400" i="1" dirty="0"/>
              <a:t>: 2</a:t>
            </a:r>
            <a:r>
              <a:rPr lang="sv-SE" sz="1400" i="1" dirty="0" smtClean="0"/>
              <a:t>00 </a:t>
            </a:r>
            <a:r>
              <a:rPr lang="sv-SE" sz="1400" i="1" dirty="0"/>
              <a:t>kr *12 månader *1,5 (</a:t>
            </a:r>
            <a:r>
              <a:rPr lang="sv-SE" sz="1400" i="1" dirty="0" err="1"/>
              <a:t>soc</a:t>
            </a:r>
            <a:r>
              <a:rPr lang="sv-SE" sz="1400" i="1" dirty="0"/>
              <a:t> </a:t>
            </a:r>
            <a:r>
              <a:rPr lang="sv-SE" sz="1400" i="1" dirty="0" err="1"/>
              <a:t>avg</a:t>
            </a:r>
            <a:r>
              <a:rPr lang="sv-SE" sz="1400" i="1" dirty="0"/>
              <a:t> </a:t>
            </a:r>
            <a:r>
              <a:rPr lang="sv-SE" sz="1400" i="1" dirty="0" err="1"/>
              <a:t>etc</a:t>
            </a:r>
            <a:r>
              <a:rPr lang="sv-SE" sz="1400" i="1" dirty="0"/>
              <a:t>) * </a:t>
            </a:r>
            <a:r>
              <a:rPr lang="sv-SE" sz="1400" i="1" dirty="0" smtClean="0"/>
              <a:t>70 </a:t>
            </a:r>
            <a:r>
              <a:rPr lang="sv-SE" sz="1400" i="1" dirty="0"/>
              <a:t>= </a:t>
            </a:r>
            <a:r>
              <a:rPr lang="sv-SE" sz="1400" i="1" dirty="0" smtClean="0"/>
              <a:t>250 </a:t>
            </a:r>
            <a:r>
              <a:rPr lang="sv-SE" sz="1400" i="1" dirty="0"/>
              <a:t>tkr</a:t>
            </a:r>
            <a:endParaRPr lang="sv-SE" sz="1400" dirty="0"/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r>
              <a:rPr lang="sv-SE" sz="1400" dirty="0" smtClean="0"/>
              <a:t>Boendeassistenter  </a:t>
            </a:r>
            <a:r>
              <a:rPr lang="sv-SE" sz="1400" dirty="0"/>
              <a:t>i Östhammars kommun ligger </a:t>
            </a:r>
            <a:r>
              <a:rPr lang="sv-SE" sz="1400" dirty="0" smtClean="0"/>
              <a:t>lite lågt </a:t>
            </a:r>
            <a:r>
              <a:rPr lang="sv-SE" sz="1400" dirty="0"/>
              <a:t>förhållande till andra kommuner i länet (2019</a:t>
            </a:r>
            <a:r>
              <a:rPr lang="sv-SE" sz="1400" dirty="0" smtClean="0"/>
              <a:t>). Ca 200 kr</a:t>
            </a: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30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Ekonomisk påverkan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Lärare kulturskolan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44901" y="1428119"/>
            <a:ext cx="6435570" cy="275289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Inom gruppen har </a:t>
            </a:r>
            <a:r>
              <a:rPr lang="sv-SE" u="sng" dirty="0"/>
              <a:t>män</a:t>
            </a:r>
            <a:r>
              <a:rPr lang="sv-SE" dirty="0"/>
              <a:t> osakligt LÅG </a:t>
            </a:r>
            <a:r>
              <a:rPr lang="sv-SE" dirty="0" smtClean="0"/>
              <a:t>lön (2019)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1400" i="1" dirty="0"/>
              <a:t>Lön för en individ ses över (</a:t>
            </a:r>
            <a:r>
              <a:rPr lang="sv-SE" sz="1400" i="1" dirty="0" smtClean="0"/>
              <a:t>höjs)</a:t>
            </a:r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8159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 [Skrivskyddad]" id="{11C731DA-ACD2-441C-98B4-BC5226455E56}" vid="{ED1EB1E9-52FC-436B-927A-4FC1F06669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710</TotalTime>
  <Words>660</Words>
  <Application>Microsoft Office PowerPoint</Application>
  <PresentationFormat>Bildspel på skärmen (16:9)</PresentationFormat>
  <Paragraphs>123</Paragraphs>
  <Slides>11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Nolin, Jenny</dc:creator>
  <cp:lastModifiedBy>Kraft, Birgitta</cp:lastModifiedBy>
  <cp:revision>20</cp:revision>
  <dcterms:created xsi:type="dcterms:W3CDTF">2019-12-06T12:26:11Z</dcterms:created>
  <dcterms:modified xsi:type="dcterms:W3CDTF">2020-02-11T12:36:04Z</dcterms:modified>
</cp:coreProperties>
</file>