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60" r:id="rId3"/>
    <p:sldId id="261" r:id="rId4"/>
    <p:sldId id="264" r:id="rId5"/>
    <p:sldId id="262" r:id="rId6"/>
    <p:sldId id="265" r:id="rId7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6246" autoAdjust="0"/>
  </p:normalViewPr>
  <p:slideViewPr>
    <p:cSldViewPr snapToGrid="0" snapToObjects="1">
      <p:cViewPr varScale="1">
        <p:scale>
          <a:sx n="112" d="100"/>
          <a:sy n="112" d="100"/>
        </p:scale>
        <p:origin x="100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7DCE-791E-4083-9EF5-B060DB209FFC}" type="datetimeFigureOut">
              <a:rPr lang="sv-SE" smtClean="0"/>
              <a:t>2019-09-19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C565-045D-4C53-B20C-58A317CA88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1,5 + 1,5 dag. </a:t>
            </a:r>
            <a:r>
              <a:rPr lang="sv-SE" dirty="0" err="1" smtClean="0"/>
              <a:t>Kl</a:t>
            </a:r>
            <a:r>
              <a:rPr lang="sv-SE" baseline="0" dirty="0" smtClean="0"/>
              <a:t> 9-16. </a:t>
            </a:r>
            <a:r>
              <a:rPr lang="sv-SE" dirty="0" smtClean="0"/>
              <a:t>I praktiken blir det 8 + 8 timmar = 16 timmar. Trötta</a:t>
            </a:r>
            <a:r>
              <a:rPr lang="sv-SE" baseline="0" dirty="0" smtClean="0"/>
              <a:t> deltagare sista timmen varje gång.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C565-045D-4C53-B20C-58A317CA88E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87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Totalt</a:t>
            </a:r>
            <a:r>
              <a:rPr lang="sv-SE" baseline="0" dirty="0" smtClean="0"/>
              <a:t> 12 effektiva timmar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C565-045D-4C53-B20C-58A317CA88E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82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AC565-045D-4C53-B20C-58A317CA88E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0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Förslag central samverkan 2019-09-16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979554"/>
            <a:ext cx="9144000" cy="673183"/>
          </a:xfrm>
        </p:spPr>
        <p:txBody>
          <a:bodyPr/>
          <a:lstStyle/>
          <a:p>
            <a:r>
              <a:rPr lang="sv-SE" dirty="0" smtClean="0"/>
              <a:t>Nytt upplägg för SAM-utbildningar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358213" y="307649"/>
            <a:ext cx="3785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Bilaga till Central samverkansprotokoll 20190916 punkt 26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Nuvarande upplägg</a:t>
            </a:r>
            <a:endParaRPr lang="sv-SE" dirty="0"/>
          </a:p>
        </p:txBody>
      </p:sp>
      <p:grpSp>
        <p:nvGrpSpPr>
          <p:cNvPr id="35" name="Grupp 34"/>
          <p:cNvGrpSpPr/>
          <p:nvPr/>
        </p:nvGrpSpPr>
        <p:grpSpPr>
          <a:xfrm>
            <a:off x="242596" y="2114549"/>
            <a:ext cx="8803822" cy="2703156"/>
            <a:chOff x="242596" y="2114549"/>
            <a:chExt cx="8803822" cy="2703156"/>
          </a:xfrm>
        </p:grpSpPr>
        <p:sp>
          <p:nvSpPr>
            <p:cNvPr id="5" name="Rektangel med rundade hörn 4"/>
            <p:cNvSpPr/>
            <p:nvPr/>
          </p:nvSpPr>
          <p:spPr>
            <a:xfrm>
              <a:off x="242596" y="2114550"/>
              <a:ext cx="3415004" cy="191860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/>
                <a:t>Introduktion till systematiskt arbetsmiljöarbete</a:t>
              </a:r>
            </a:p>
            <a:p>
              <a:r>
                <a:rPr lang="sv-SE"/>
                <a:t>Undersöka arbetsmiljön</a:t>
              </a:r>
            </a:p>
            <a:p>
              <a:r>
                <a:rPr lang="sv-SE"/>
                <a:t>Riskbedöma</a:t>
              </a:r>
              <a:endParaRPr lang="sv-SE" dirty="0" smtClean="0"/>
            </a:p>
          </p:txBody>
        </p:sp>
        <p:sp>
          <p:nvSpPr>
            <p:cNvPr id="11" name="Rektangel med rundade hörn 10"/>
            <p:cNvSpPr/>
            <p:nvPr/>
          </p:nvSpPr>
          <p:spPr>
            <a:xfrm>
              <a:off x="5086351" y="2114549"/>
              <a:ext cx="3380014" cy="191860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dirty="0"/>
                <a:t>Åtgärda och följa upp</a:t>
              </a:r>
            </a:p>
            <a:p>
              <a:r>
                <a:rPr lang="sv-SE" dirty="0"/>
                <a:t>Roller och ansvar</a:t>
              </a:r>
            </a:p>
            <a:p>
              <a:r>
                <a:rPr lang="sv-SE" dirty="0"/>
                <a:t>Utveckla arbetsmiljö och verksamhet genom samverkan</a:t>
              </a:r>
              <a:endParaRPr lang="sv-SE" dirty="0" smtClean="0"/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2118827" y="3866857"/>
              <a:ext cx="2093945" cy="69046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 smtClean="0">
                  <a:solidFill>
                    <a:schemeClr val="dk1"/>
                  </a:solidFill>
                </a:rPr>
                <a:t>Hemuppgift</a:t>
              </a:r>
            </a:p>
          </p:txBody>
        </p:sp>
        <p:sp>
          <p:nvSpPr>
            <p:cNvPr id="17" name="Högerpil 16"/>
            <p:cNvSpPr/>
            <p:nvPr/>
          </p:nvSpPr>
          <p:spPr>
            <a:xfrm>
              <a:off x="4139293" y="2797240"/>
              <a:ext cx="543120" cy="28691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Ellips 23"/>
            <p:cNvSpPr/>
            <p:nvPr/>
          </p:nvSpPr>
          <p:spPr>
            <a:xfrm>
              <a:off x="2388637" y="3332386"/>
              <a:ext cx="1018592" cy="44787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1,5 dag</a:t>
              </a:r>
            </a:p>
          </p:txBody>
        </p:sp>
        <p:sp>
          <p:nvSpPr>
            <p:cNvPr id="28" name="Rektangel med rundade hörn 27"/>
            <p:cNvSpPr/>
            <p:nvPr/>
          </p:nvSpPr>
          <p:spPr>
            <a:xfrm>
              <a:off x="6776358" y="3866857"/>
              <a:ext cx="2093945" cy="69046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 smtClean="0">
                  <a:solidFill>
                    <a:schemeClr val="dk1"/>
                  </a:solidFill>
                </a:rPr>
                <a:t>Hemuppgift</a:t>
              </a:r>
            </a:p>
          </p:txBody>
        </p:sp>
        <p:sp>
          <p:nvSpPr>
            <p:cNvPr id="29" name="Ellips 28"/>
            <p:cNvSpPr/>
            <p:nvPr/>
          </p:nvSpPr>
          <p:spPr>
            <a:xfrm>
              <a:off x="7314034" y="3342693"/>
              <a:ext cx="1018592" cy="44787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1,5 dag</a:t>
              </a:r>
            </a:p>
          </p:txBody>
        </p:sp>
        <p:sp>
          <p:nvSpPr>
            <p:cNvPr id="31" name="Ellips 30"/>
            <p:cNvSpPr/>
            <p:nvPr/>
          </p:nvSpPr>
          <p:spPr>
            <a:xfrm>
              <a:off x="3703476" y="4369835"/>
              <a:ext cx="1018592" cy="44787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32" name="Ellips 31"/>
            <p:cNvSpPr/>
            <p:nvPr/>
          </p:nvSpPr>
          <p:spPr>
            <a:xfrm>
              <a:off x="8027826" y="4369835"/>
              <a:ext cx="1018592" cy="44787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</p:grpSp>
      <p:sp>
        <p:nvSpPr>
          <p:cNvPr id="33" name="textruta 32"/>
          <p:cNvSpPr txBox="1"/>
          <p:nvPr/>
        </p:nvSpPr>
        <p:spPr>
          <a:xfrm>
            <a:off x="544901" y="1028700"/>
            <a:ext cx="2720813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Suntarbetsliv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Partsgemensamt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4353703" y="751701"/>
            <a:ext cx="385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”I klassrummet”: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70 </a:t>
            </a:r>
            <a:r>
              <a:rPr lang="sv-SE" dirty="0"/>
              <a:t>% undervisning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30 % diskussionsfrågor, ”</a:t>
            </a:r>
            <a:r>
              <a:rPr lang="sv-SE" dirty="0" err="1"/>
              <a:t>cases</a:t>
            </a:r>
            <a:r>
              <a:rPr lang="sv-SE" dirty="0" smtClean="0"/>
              <a:t>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1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Nytt upplägg</a:t>
            </a:r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290024" y="1857210"/>
            <a:ext cx="8701184" cy="3184422"/>
            <a:chOff x="290024" y="1857210"/>
            <a:chExt cx="8701184" cy="3184422"/>
          </a:xfrm>
        </p:grpSpPr>
        <p:sp>
          <p:nvSpPr>
            <p:cNvPr id="5" name="Rektangel med rundade hörn 4"/>
            <p:cNvSpPr/>
            <p:nvPr/>
          </p:nvSpPr>
          <p:spPr>
            <a:xfrm>
              <a:off x="290024" y="2521239"/>
              <a:ext cx="2525486" cy="220824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dirty="0" smtClean="0"/>
                <a:t>SAM hos oss</a:t>
              </a:r>
              <a:endParaRPr lang="sv-SE" dirty="0"/>
            </a:p>
            <a:p>
              <a:r>
                <a:rPr lang="sv-SE" dirty="0" smtClean="0"/>
                <a:t>Roller och ansvar</a:t>
              </a:r>
            </a:p>
            <a:p>
              <a:r>
                <a:rPr lang="sv-SE" dirty="0" smtClean="0"/>
                <a:t>Friskfaktorer</a:t>
              </a:r>
            </a:p>
          </p:txBody>
        </p:sp>
        <p:sp>
          <p:nvSpPr>
            <p:cNvPr id="11" name="Rektangel med rundade hörn 10"/>
            <p:cNvSpPr/>
            <p:nvPr/>
          </p:nvSpPr>
          <p:spPr>
            <a:xfrm>
              <a:off x="6101439" y="2518126"/>
              <a:ext cx="2589246" cy="220824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dirty="0" smtClean="0"/>
                <a:t>Åtgärda forts.</a:t>
              </a:r>
            </a:p>
            <a:p>
              <a:r>
                <a:rPr lang="sv-SE" dirty="0" smtClean="0"/>
                <a:t>Följa upp</a:t>
              </a:r>
            </a:p>
            <a:p>
              <a:r>
                <a:rPr lang="sv-SE" dirty="0" smtClean="0"/>
                <a:t>Samverkan</a:t>
              </a: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3163852" y="2527458"/>
              <a:ext cx="2589245" cy="220824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dirty="0" smtClean="0"/>
                <a:t>Undersöka</a:t>
              </a:r>
            </a:p>
            <a:p>
              <a:r>
                <a:rPr lang="sv-SE" dirty="0" smtClean="0"/>
                <a:t>Riskbedöma</a:t>
              </a:r>
            </a:p>
            <a:p>
              <a:r>
                <a:rPr lang="sv-SE" dirty="0" smtClean="0"/>
                <a:t>Investera/räkna</a:t>
              </a:r>
            </a:p>
            <a:p>
              <a:r>
                <a:rPr lang="sv-SE" dirty="0" smtClean="0"/>
                <a:t>Åtgärda</a:t>
              </a: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290024" y="2085811"/>
              <a:ext cx="2065175" cy="681133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 err="1" smtClean="0"/>
                <a:t>Webbutb</a:t>
              </a:r>
              <a:r>
                <a:rPr lang="sv-SE" sz="1600" dirty="0" smtClean="0"/>
                <a:t>. SAM </a:t>
              </a:r>
              <a:r>
                <a:rPr lang="sv-SE" sz="1100" dirty="0" smtClean="0"/>
                <a:t>(www.av.se)</a:t>
              </a:r>
            </a:p>
            <a:p>
              <a:r>
                <a:rPr lang="sv-SE" sz="1600" dirty="0" smtClean="0">
                  <a:solidFill>
                    <a:schemeClr val="dk1"/>
                  </a:solidFill>
                </a:rPr>
                <a:t>Diskussionsfrågor</a:t>
              </a:r>
              <a:endParaRPr lang="sv-SE" sz="1600" dirty="0">
                <a:solidFill>
                  <a:schemeClr val="dk1"/>
                </a:solidFill>
              </a:endParaRPr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6133320" y="2070263"/>
              <a:ext cx="2093945" cy="690463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 smtClean="0">
                  <a:solidFill>
                    <a:schemeClr val="dk1"/>
                  </a:solidFill>
                </a:rPr>
                <a:t>Hemuppgift</a:t>
              </a:r>
            </a:p>
            <a:p>
              <a:r>
                <a:rPr lang="sv-SE" sz="1600" dirty="0" smtClean="0">
                  <a:solidFill>
                    <a:schemeClr val="dk1"/>
                  </a:solidFill>
                </a:rPr>
                <a:t>Diskussionsfrågor</a:t>
              </a:r>
              <a:endParaRPr lang="sv-SE" sz="1600" dirty="0">
                <a:solidFill>
                  <a:schemeClr val="dk1"/>
                </a:solidFill>
              </a:endParaRPr>
            </a:p>
          </p:txBody>
        </p:sp>
        <p:sp>
          <p:nvSpPr>
            <p:cNvPr id="15" name="Rektangel med rundade hörn 14"/>
            <p:cNvSpPr/>
            <p:nvPr/>
          </p:nvSpPr>
          <p:spPr>
            <a:xfrm>
              <a:off x="3195733" y="2082702"/>
              <a:ext cx="2070618" cy="681133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 smtClean="0"/>
                <a:t>Hemuppgift</a:t>
              </a:r>
            </a:p>
            <a:p>
              <a:r>
                <a:rPr lang="sv-SE" sz="1600" dirty="0" smtClean="0">
                  <a:solidFill>
                    <a:schemeClr val="dk1"/>
                  </a:solidFill>
                </a:rPr>
                <a:t>Diskussionsfrågor</a:t>
              </a:r>
              <a:endParaRPr lang="sv-SE" sz="1600" dirty="0">
                <a:solidFill>
                  <a:schemeClr val="dk1"/>
                </a:solidFill>
              </a:endParaRPr>
            </a:p>
          </p:txBody>
        </p:sp>
        <p:sp>
          <p:nvSpPr>
            <p:cNvPr id="16" name="Rektangel med rundade hörn 15"/>
            <p:cNvSpPr/>
            <p:nvPr/>
          </p:nvSpPr>
          <p:spPr>
            <a:xfrm>
              <a:off x="6588579" y="4679299"/>
              <a:ext cx="2402629" cy="362333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dirty="0" smtClean="0"/>
                <a:t>Självtest SAM </a:t>
              </a:r>
              <a:r>
                <a:rPr lang="sv-SE" sz="1100" dirty="0" smtClean="0"/>
                <a:t>(www.av.se)</a:t>
              </a:r>
              <a:endParaRPr lang="sv-SE" sz="1100" dirty="0"/>
            </a:p>
          </p:txBody>
        </p:sp>
        <p:sp>
          <p:nvSpPr>
            <p:cNvPr id="17" name="Högerpil 16"/>
            <p:cNvSpPr/>
            <p:nvPr/>
          </p:nvSpPr>
          <p:spPr>
            <a:xfrm>
              <a:off x="2863718" y="3572487"/>
              <a:ext cx="267477" cy="2130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Ellips 21"/>
            <p:cNvSpPr/>
            <p:nvPr/>
          </p:nvSpPr>
          <p:spPr>
            <a:xfrm>
              <a:off x="1936103" y="1911638"/>
              <a:ext cx="808653" cy="4478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23" name="Ellips 22"/>
            <p:cNvSpPr/>
            <p:nvPr/>
          </p:nvSpPr>
          <p:spPr>
            <a:xfrm>
              <a:off x="1804306" y="4119883"/>
              <a:ext cx="808653" cy="4478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/>
                <a:t>3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24" name="Ellips 23"/>
            <p:cNvSpPr/>
            <p:nvPr/>
          </p:nvSpPr>
          <p:spPr>
            <a:xfrm>
              <a:off x="7705139" y="4119883"/>
              <a:ext cx="808653" cy="4478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/>
                <a:t>3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25" name="Ellips 24"/>
            <p:cNvSpPr/>
            <p:nvPr/>
          </p:nvSpPr>
          <p:spPr>
            <a:xfrm>
              <a:off x="4770272" y="4119883"/>
              <a:ext cx="808653" cy="4478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/>
                <a:t>3</a:t>
              </a:r>
              <a:r>
                <a:rPr lang="sv-SE" sz="1200" b="1" dirty="0" smtClean="0"/>
                <a:t>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26" name="Ellips 25"/>
            <p:cNvSpPr/>
            <p:nvPr/>
          </p:nvSpPr>
          <p:spPr>
            <a:xfrm>
              <a:off x="7705139" y="1858767"/>
              <a:ext cx="808653" cy="4478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27" name="Ellips 26"/>
            <p:cNvSpPr/>
            <p:nvPr/>
          </p:nvSpPr>
          <p:spPr>
            <a:xfrm>
              <a:off x="4716624" y="1857210"/>
              <a:ext cx="808653" cy="4478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b="1" dirty="0" smtClean="0"/>
                <a:t>1 </a:t>
              </a:r>
              <a:r>
                <a:rPr lang="sv-SE" sz="1200" b="1" dirty="0" err="1" smtClean="0"/>
                <a:t>tim</a:t>
              </a:r>
              <a:endParaRPr lang="sv-SE" sz="1200" b="1" dirty="0" smtClean="0"/>
            </a:p>
          </p:txBody>
        </p:sp>
        <p:sp>
          <p:nvSpPr>
            <p:cNvPr id="19" name="Högerpil 18"/>
            <p:cNvSpPr/>
            <p:nvPr/>
          </p:nvSpPr>
          <p:spPr>
            <a:xfrm>
              <a:off x="5791196" y="3525055"/>
              <a:ext cx="267477" cy="2130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544901" y="865229"/>
            <a:ext cx="2720813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Suntarbetsliv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Partsgemensamt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353703" y="751701"/>
            <a:ext cx="385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”I klassrummet”: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25 </a:t>
            </a:r>
            <a:r>
              <a:rPr lang="sv-SE" dirty="0"/>
              <a:t>% undervisning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75 </a:t>
            </a:r>
            <a:r>
              <a:rPr lang="sv-SE" dirty="0"/>
              <a:t>% diskussionsfrågor, ”</a:t>
            </a:r>
            <a:r>
              <a:rPr lang="sv-SE" dirty="0" err="1"/>
              <a:t>cases</a:t>
            </a:r>
            <a:r>
              <a:rPr lang="sv-SE" dirty="0" smtClean="0"/>
              <a:t>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3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18847" y="413708"/>
            <a:ext cx="6427809" cy="214022"/>
          </a:xfrm>
        </p:spPr>
        <p:txBody>
          <a:bodyPr/>
          <a:lstStyle/>
          <a:p>
            <a:r>
              <a:rPr lang="sv-SE" dirty="0" smtClean="0"/>
              <a:t>Struktur för arbetsmiljöutbildningar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1560010" y="1054551"/>
            <a:ext cx="1682115" cy="138437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 smtClean="0"/>
              <a:t>SAM hos oss</a:t>
            </a:r>
            <a:endParaRPr lang="sv-SE" sz="1600" dirty="0"/>
          </a:p>
          <a:p>
            <a:r>
              <a:rPr lang="sv-SE" sz="1600" dirty="0" smtClean="0"/>
              <a:t>Roller och ansvar</a:t>
            </a:r>
          </a:p>
          <a:p>
            <a:r>
              <a:rPr lang="sv-SE" sz="1600" dirty="0" smtClean="0"/>
              <a:t>Friskfaktorer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5430737" y="1052599"/>
            <a:ext cx="1724583" cy="138437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 smtClean="0"/>
              <a:t>Åtgärda forts.</a:t>
            </a:r>
          </a:p>
          <a:p>
            <a:r>
              <a:rPr lang="sv-SE" sz="1600" dirty="0" smtClean="0"/>
              <a:t>Följa upp</a:t>
            </a:r>
          </a:p>
          <a:p>
            <a:r>
              <a:rPr lang="sv-SE" sz="1600" dirty="0" smtClean="0"/>
              <a:t>Samverkan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3474140" y="1058450"/>
            <a:ext cx="1724582" cy="138437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 smtClean="0"/>
              <a:t>Undersöka</a:t>
            </a:r>
          </a:p>
          <a:p>
            <a:r>
              <a:rPr lang="sv-SE" sz="1600" dirty="0" smtClean="0"/>
              <a:t>Riskbedöma</a:t>
            </a:r>
          </a:p>
          <a:p>
            <a:r>
              <a:rPr lang="sv-SE" sz="1600" dirty="0" smtClean="0"/>
              <a:t>Investera/räkna</a:t>
            </a:r>
          </a:p>
          <a:p>
            <a:r>
              <a:rPr lang="sv-SE" sz="1600" dirty="0" smtClean="0"/>
              <a:t>Åtgärda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1560010" y="781576"/>
            <a:ext cx="1375522" cy="42701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err="1" smtClean="0"/>
              <a:t>Webbutb</a:t>
            </a:r>
            <a:r>
              <a:rPr lang="sv-SE" sz="1200" dirty="0" smtClean="0"/>
              <a:t>. SAM</a:t>
            </a:r>
            <a:endParaRPr lang="sv-SE" sz="1000" dirty="0" smtClean="0"/>
          </a:p>
        </p:txBody>
      </p:sp>
      <p:sp>
        <p:nvSpPr>
          <p:cNvPr id="10" name="Rektangel med rundade hörn 9"/>
          <p:cNvSpPr/>
          <p:nvPr/>
        </p:nvSpPr>
        <p:spPr>
          <a:xfrm>
            <a:off x="5451972" y="771829"/>
            <a:ext cx="1394684" cy="43286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chemeClr val="dk1"/>
                </a:solidFill>
              </a:rPr>
              <a:t>Hemuppgift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3495375" y="779627"/>
            <a:ext cx="1379147" cy="42701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 smtClean="0"/>
              <a:t>Hemuppgift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5755200" y="2407465"/>
            <a:ext cx="1600285" cy="22715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 smtClean="0"/>
              <a:t>Självtest SAM</a:t>
            </a:r>
            <a:endParaRPr lang="sv-SE" sz="1050" dirty="0"/>
          </a:p>
        </p:txBody>
      </p:sp>
      <p:sp>
        <p:nvSpPr>
          <p:cNvPr id="13" name="Högerpil 12"/>
          <p:cNvSpPr/>
          <p:nvPr/>
        </p:nvSpPr>
        <p:spPr>
          <a:xfrm>
            <a:off x="3274234" y="1713591"/>
            <a:ext cx="178155" cy="1335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/>
          </a:p>
        </p:txBody>
      </p:sp>
      <p:sp>
        <p:nvSpPr>
          <p:cNvPr id="20" name="Högerpil 19"/>
          <p:cNvSpPr/>
          <p:nvPr/>
        </p:nvSpPr>
        <p:spPr>
          <a:xfrm>
            <a:off x="5224098" y="1683855"/>
            <a:ext cx="178155" cy="1335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/>
          </a:p>
        </p:txBody>
      </p:sp>
      <p:cxnSp>
        <p:nvCxnSpPr>
          <p:cNvPr id="22" name="Rak koppling 21"/>
          <p:cNvCxnSpPr/>
          <p:nvPr/>
        </p:nvCxnSpPr>
        <p:spPr>
          <a:xfrm>
            <a:off x="236764" y="2889139"/>
            <a:ext cx="8613322" cy="8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314068" y="781576"/>
            <a:ext cx="461665" cy="19289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sv-SE" dirty="0" smtClean="0"/>
              <a:t>SAM / BASEN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175569" y="3036016"/>
            <a:ext cx="738664" cy="19289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sv-SE" dirty="0" smtClean="0"/>
              <a:t>FORTSÄTTNING</a:t>
            </a:r>
          </a:p>
          <a:p>
            <a:pPr algn="ctr"/>
            <a:r>
              <a:rPr lang="sv-SE" dirty="0" smtClean="0"/>
              <a:t>FÖRDJUPNING</a:t>
            </a:r>
            <a:endParaRPr lang="sv-SE" dirty="0"/>
          </a:p>
        </p:txBody>
      </p:sp>
      <p:sp>
        <p:nvSpPr>
          <p:cNvPr id="27" name="Rektangel med rundade hörn 26"/>
          <p:cNvSpPr/>
          <p:nvPr/>
        </p:nvSpPr>
        <p:spPr>
          <a:xfrm>
            <a:off x="1592119" y="3344187"/>
            <a:ext cx="1682115" cy="13843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 smtClean="0"/>
              <a:t>Komplexa arbetsmiljöfall och dilemman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3748622" y="3363485"/>
            <a:ext cx="1682115" cy="138437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 smtClean="0"/>
              <a:t>Organisatorisk och social arbetsmiljö</a:t>
            </a:r>
          </a:p>
          <a:p>
            <a:r>
              <a:rPr lang="sv-SE" sz="1200" dirty="0" smtClean="0"/>
              <a:t>(Suntarbetsliv)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5913610" y="3348861"/>
            <a:ext cx="1682115" cy="138437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 smtClean="0"/>
              <a:t>Tema / Behov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31670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800" dirty="0" smtClean="0"/>
              <a:t>Vem/vilka representerar arbetstagarsidan i SAM-</a:t>
            </a:r>
            <a:r>
              <a:rPr lang="sv-SE" sz="2800" dirty="0" err="1" smtClean="0"/>
              <a:t>utb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37140" y="1885949"/>
            <a:ext cx="6435570" cy="1891275"/>
          </a:xfrm>
        </p:spPr>
        <p:txBody>
          <a:bodyPr/>
          <a:lstStyle/>
          <a:p>
            <a:r>
              <a:rPr lang="sv-SE" dirty="0" smtClean="0"/>
              <a:t>Aktivt skyddsombud, några års erfarenhet av arbetsmiljöarbete</a:t>
            </a:r>
          </a:p>
          <a:p>
            <a:r>
              <a:rPr lang="sv-SE" dirty="0" smtClean="0"/>
              <a:t>Har arbetsmiljöutbildning</a:t>
            </a:r>
          </a:p>
          <a:p>
            <a:r>
              <a:rPr lang="sv-SE" dirty="0" smtClean="0"/>
              <a:t>Vill och kan bidra till att andra lär sig och utvecklas </a:t>
            </a:r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750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Möjlig tidsplan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/>
              <a:t>1-2 omgångar grundutbildning i nov-dec</a:t>
            </a:r>
          </a:p>
          <a:p>
            <a:r>
              <a:rPr lang="sv-SE" dirty="0" smtClean="0"/>
              <a:t>1-2 omgångar grundutbildning i feb-april 2020</a:t>
            </a:r>
          </a:p>
          <a:p>
            <a:r>
              <a:rPr lang="sv-SE" dirty="0" smtClean="0"/>
              <a:t>2 omgångar fördjupning 2020</a:t>
            </a:r>
          </a:p>
          <a:p>
            <a:r>
              <a:rPr lang="sv-SE" dirty="0" smtClean="0"/>
              <a:t>2 omgångar OSA i vår 2020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453</TotalTime>
  <Words>256</Words>
  <Application>Microsoft Office PowerPoint</Application>
  <PresentationFormat>Bildspel på skärmen (16:9)</PresentationFormat>
  <Paragraphs>86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15</cp:revision>
  <cp:lastPrinted>2019-09-19T14:39:55Z</cp:lastPrinted>
  <dcterms:created xsi:type="dcterms:W3CDTF">2019-09-16T05:46:38Z</dcterms:created>
  <dcterms:modified xsi:type="dcterms:W3CDTF">2019-09-19T14:45:21Z</dcterms:modified>
</cp:coreProperties>
</file>