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handoutMasterIdLst>
    <p:handoutMasterId r:id="rId14"/>
  </p:handoutMasterIdLst>
  <p:sldIdLst>
    <p:sldId id="363" r:id="rId2"/>
    <p:sldId id="378" r:id="rId3"/>
    <p:sldId id="365" r:id="rId4"/>
    <p:sldId id="364" r:id="rId5"/>
    <p:sldId id="369" r:id="rId6"/>
    <p:sldId id="370" r:id="rId7"/>
    <p:sldId id="371" r:id="rId8"/>
    <p:sldId id="372" r:id="rId9"/>
    <p:sldId id="375" r:id="rId10"/>
    <p:sldId id="376" r:id="rId11"/>
    <p:sldId id="377" r:id="rId1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0" autoAdjust="0"/>
    <p:restoredTop sz="72512" autoAdjust="0"/>
  </p:normalViewPr>
  <p:slideViewPr>
    <p:cSldViewPr>
      <p:cViewPr varScale="1">
        <p:scale>
          <a:sx n="86" d="100"/>
          <a:sy n="86" d="100"/>
        </p:scale>
        <p:origin x="1566" y="78"/>
      </p:cViewPr>
      <p:guideLst>
        <p:guide orient="horz" pos="2160"/>
        <p:guide pos="2880"/>
      </p:guideLst>
    </p:cSldViewPr>
  </p:slideViewPr>
  <p:notesTextViewPr>
    <p:cViewPr>
      <p:scale>
        <a:sx n="1" d="1"/>
        <a:sy n="1" d="1"/>
      </p:scale>
      <p:origin x="0" y="0"/>
    </p:cViewPr>
  </p:notesTextViewPr>
  <p:sorterViewPr>
    <p:cViewPr>
      <p:scale>
        <a:sx n="140" d="100"/>
        <a:sy n="140" d="100"/>
      </p:scale>
      <p:origin x="0" y="-1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osthammar.se\adm\LoV_stod\6_HR\Kompetensf&#246;rs&#246;rjning\Utbildning\1.2%20diagram%20politik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sthammar.se\adm\LoV_stod\6_HR\Kompetensf&#246;rs&#246;rjning\Utbildning\1.2%20diagram%20politik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sthammar.se\adm\LoV_stod\6_HR\Kompetensf&#246;rs&#246;rjning\Utbildning\1.2%20diagram%20politik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sv-SE" sz="2400" dirty="0" smtClean="0"/>
              <a:t>Våra ca 1770 tillsvidareanställda medarbetare</a:t>
            </a:r>
            <a:endParaRPr lang="sv-SE" sz="2400" dirty="0"/>
          </a:p>
        </c:rich>
      </c:tx>
      <c:layout>
        <c:manualLayout>
          <c:xMode val="edge"/>
          <c:yMode val="edge"/>
          <c:x val="6.9596068273115822E-3"/>
          <c:y val="3.0836269928242947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E3-4C12-9307-8F853F6D29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E3-4C12-9307-8F853F6D29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4E3-4C12-9307-8F853F6D29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4E3-4C12-9307-8F853F6D29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4E3-4C12-9307-8F853F6D29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4E3-4C12-9307-8F853F6D296D}"/>
              </c:ext>
            </c:extLst>
          </c:dPt>
          <c:dLbls>
            <c:dLbl>
              <c:idx val="0"/>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E3-4C12-9307-8F853F6D296D}"/>
                </c:ext>
              </c:extLst>
            </c:dLbl>
            <c:dLbl>
              <c:idx val="1"/>
              <c:layout>
                <c:manualLayout>
                  <c:x val="-1.5931276053728665E-2"/>
                  <c:y val="-2.9922202274087373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7703566465956461"/>
                      <c:h val="7.5445416719678443E-2"/>
                    </c:manualLayout>
                  </c15:layout>
                </c:ext>
                <c:ext xmlns:c16="http://schemas.microsoft.com/office/drawing/2014/chart" uri="{C3380CC4-5D6E-409C-BE32-E72D297353CC}">
                  <c16:uniqueId val="{00000003-E4E3-4C12-9307-8F853F6D296D}"/>
                </c:ext>
              </c:extLst>
            </c:dLbl>
            <c:dLbl>
              <c:idx val="2"/>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E3-4C12-9307-8F853F6D296D}"/>
                </c:ext>
              </c:extLst>
            </c:dLbl>
            <c:dLbl>
              <c:idx val="3"/>
              <c:layout>
                <c:manualLayout>
                  <c:x val="1.8565261754541894E-2"/>
                  <c:y val="7.4746588797817634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469626181886223"/>
                      <c:h val="0.10447308146517463"/>
                    </c:manualLayout>
                  </c15:layout>
                </c:ext>
                <c:ext xmlns:c16="http://schemas.microsoft.com/office/drawing/2014/chart" uri="{C3380CC4-5D6E-409C-BE32-E72D297353CC}">
                  <c16:uniqueId val="{00000007-E4E3-4C12-9307-8F853F6D296D}"/>
                </c:ext>
              </c:extLst>
            </c:dLbl>
            <c:dLbl>
              <c:idx val="4"/>
              <c:layout>
                <c:manualLayout>
                  <c:x val="0.12535770879259028"/>
                  <c:y val="-0.15077848999455912"/>
                </c:manualLayout>
              </c:layout>
              <c:spPr>
                <a:solidFill>
                  <a:sysClr val="window" lastClr="FFFFFF">
                    <a:alpha val="96000"/>
                  </a:sys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75533"/>
                        <a:gd name="adj2" fmla="val -16468"/>
                      </a:avLst>
                    </a:prstGeom>
                    <a:noFill/>
                    <a:ln>
                      <a:noFill/>
                    </a:ln>
                  </c15:spPr>
                  <c15:layout>
                    <c:manualLayout>
                      <c:w val="0.1579543793379683"/>
                      <c:h val="0.11011391359290733"/>
                    </c:manualLayout>
                  </c15:layout>
                </c:ext>
                <c:ext xmlns:c16="http://schemas.microsoft.com/office/drawing/2014/chart" uri="{C3380CC4-5D6E-409C-BE32-E72D297353CC}">
                  <c16:uniqueId val="{00000009-E4E3-4C12-9307-8F853F6D296D}"/>
                </c:ext>
              </c:extLst>
            </c:dLbl>
            <c:dLbl>
              <c:idx val="5"/>
              <c:layout>
                <c:manualLayout>
                  <c:x val="0.12438676404376124"/>
                  <c:y val="-0.23736708991402208"/>
                </c:manualLayout>
              </c:layout>
              <c:spPr>
                <a:solidFill>
                  <a:sysClr val="window" lastClr="FFFFFF">
                    <a:alpha val="96000"/>
                  </a:sys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4541"/>
                        <a:gd name="adj2" fmla="val 113915"/>
                      </a:avLst>
                    </a:prstGeom>
                    <a:noFill/>
                    <a:ln>
                      <a:noFill/>
                    </a:ln>
                  </c15:spPr>
                  <c15:layout>
                    <c:manualLayout>
                      <c:w val="0.19660739450002632"/>
                      <c:h val="4.3189285991881314E-2"/>
                    </c:manualLayout>
                  </c15:layout>
                </c:ext>
                <c:ext xmlns:c16="http://schemas.microsoft.com/office/drawing/2014/chart" uri="{C3380CC4-5D6E-409C-BE32-E72D297353CC}">
                  <c16:uniqueId val="{0000000B-E4E3-4C12-9307-8F853F6D296D}"/>
                </c:ext>
              </c:extLst>
            </c:dLbl>
            <c:spPr>
              <a:solidFill>
                <a:sysClr val="window" lastClr="FFFFFF">
                  <a:alpha val="96000"/>
                </a:sys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cirklar!$L$6:$Q$6</c:f>
              <c:strCache>
                <c:ptCount val="6"/>
                <c:pt idx="0">
                  <c:v>Tekniska förvaltningen</c:v>
                </c:pt>
                <c:pt idx="1">
                  <c:v>Kommunlednings-förvaltningen</c:v>
                </c:pt>
                <c:pt idx="2">
                  <c:v>Bygg- och miljöförvaltningen</c:v>
                </c:pt>
                <c:pt idx="3">
                  <c:v>Kultur- och fritids-förvaltningen</c:v>
                </c:pt>
                <c:pt idx="4">
                  <c:v>Barn- och utbildings-förvaltningen</c:v>
                </c:pt>
                <c:pt idx="5">
                  <c:v>Socialförvaltningen</c:v>
                </c:pt>
              </c:strCache>
            </c:strRef>
          </c:cat>
          <c:val>
            <c:numRef>
              <c:f>cirklar!$L$7:$Q$7</c:f>
              <c:numCache>
                <c:formatCode>General</c:formatCode>
                <c:ptCount val="6"/>
                <c:pt idx="0">
                  <c:v>155</c:v>
                </c:pt>
                <c:pt idx="1">
                  <c:v>154</c:v>
                </c:pt>
                <c:pt idx="2">
                  <c:v>28</c:v>
                </c:pt>
                <c:pt idx="3">
                  <c:v>34</c:v>
                </c:pt>
                <c:pt idx="4">
                  <c:v>678</c:v>
                </c:pt>
                <c:pt idx="5">
                  <c:v>723</c:v>
                </c:pt>
              </c:numCache>
            </c:numRef>
          </c:val>
          <c:extLst>
            <c:ext xmlns:c16="http://schemas.microsoft.com/office/drawing/2014/chart" uri="{C3380CC4-5D6E-409C-BE32-E72D297353CC}">
              <c16:uniqueId val="{0000000C-E4E3-4C12-9307-8F853F6D296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9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1-2796-4015-A939-E1212F1C332A}"/>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2796-4015-A939-E1212F1C332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cirklar!$B$7:$B$8</c:f>
              <c:strCache>
                <c:ptCount val="2"/>
                <c:pt idx="0">
                  <c:v>kvinnor</c:v>
                </c:pt>
                <c:pt idx="1">
                  <c:v>män</c:v>
                </c:pt>
              </c:strCache>
            </c:strRef>
          </c:cat>
          <c:val>
            <c:numRef>
              <c:f>cirklar!$C$7:$C$8</c:f>
              <c:numCache>
                <c:formatCode>General</c:formatCode>
                <c:ptCount val="2"/>
                <c:pt idx="0">
                  <c:v>1511</c:v>
                </c:pt>
                <c:pt idx="1">
                  <c:v>261</c:v>
                </c:pt>
              </c:numCache>
            </c:numRef>
          </c:val>
          <c:extLst>
            <c:ext xmlns:c16="http://schemas.microsoft.com/office/drawing/2014/chart" uri="{C3380CC4-5D6E-409C-BE32-E72D297353CC}">
              <c16:uniqueId val="{00000004-2796-4015-A939-E1212F1C332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tint val="54000"/>
                </a:schemeClr>
              </a:solidFill>
              <a:ln w="19050">
                <a:solidFill>
                  <a:schemeClr val="lt1"/>
                </a:solidFill>
              </a:ln>
              <a:effectLst/>
            </c:spPr>
            <c:extLst>
              <c:ext xmlns:c16="http://schemas.microsoft.com/office/drawing/2014/chart" uri="{C3380CC4-5D6E-409C-BE32-E72D297353CC}">
                <c16:uniqueId val="{00000001-0FDB-47BF-8D67-48FCE3EB964A}"/>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0FDB-47BF-8D67-48FCE3EB96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DB-47BF-8D67-48FCE3EB964A}"/>
              </c:ext>
            </c:extLst>
          </c:dPt>
          <c:dPt>
            <c:idx val="3"/>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7-0FDB-47BF-8D67-48FCE3EB964A}"/>
              </c:ext>
            </c:extLst>
          </c:dPt>
          <c:dPt>
            <c:idx val="4"/>
            <c:bubble3D val="0"/>
            <c:spPr>
              <a:solidFill>
                <a:schemeClr val="accent3">
                  <a:shade val="53000"/>
                </a:schemeClr>
              </a:solidFill>
              <a:ln w="19050">
                <a:solidFill>
                  <a:schemeClr val="lt1"/>
                </a:solidFill>
              </a:ln>
              <a:effectLst/>
            </c:spPr>
            <c:extLst>
              <c:ext xmlns:c16="http://schemas.microsoft.com/office/drawing/2014/chart" uri="{C3380CC4-5D6E-409C-BE32-E72D297353CC}">
                <c16:uniqueId val="{00000009-0FDB-47BF-8D67-48FCE3EB964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cirklar!$B$32:$B$36</c:f>
              <c:strCache>
                <c:ptCount val="5"/>
                <c:pt idx="0">
                  <c:v>Tillsvidare</c:v>
                </c:pt>
                <c:pt idx="1">
                  <c:v>Allmän visstid</c:v>
                </c:pt>
                <c:pt idx="2">
                  <c:v>Vikariat</c:v>
                </c:pt>
                <c:pt idx="3">
                  <c:v>Timmis</c:v>
                </c:pt>
                <c:pt idx="4">
                  <c:v>Övertid</c:v>
                </c:pt>
              </c:strCache>
            </c:strRef>
          </c:cat>
          <c:val>
            <c:numRef>
              <c:f>cirklar!$C$32:$C$36</c:f>
              <c:numCache>
                <c:formatCode>General</c:formatCode>
                <c:ptCount val="5"/>
                <c:pt idx="0">
                  <c:v>1606</c:v>
                </c:pt>
                <c:pt idx="1">
                  <c:v>144</c:v>
                </c:pt>
                <c:pt idx="2">
                  <c:v>52</c:v>
                </c:pt>
                <c:pt idx="3">
                  <c:v>153</c:v>
                </c:pt>
                <c:pt idx="4">
                  <c:v>32</c:v>
                </c:pt>
              </c:numCache>
            </c:numRef>
          </c:val>
          <c:extLst>
            <c:ext xmlns:c16="http://schemas.microsoft.com/office/drawing/2014/chart" uri="{C3380CC4-5D6E-409C-BE32-E72D297353CC}">
              <c16:uniqueId val="{0000000A-0FDB-47BF-8D67-48FCE3EB964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E430D4C-7B55-49CA-91BF-D8469A1B0C3A}" type="datetimeFigureOut">
              <a:rPr lang="sv-SE" smtClean="0"/>
              <a:t>2019-06-10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D677B95-8228-4616-B33B-A60B6C6FF695}" type="slidenum">
              <a:rPr lang="sv-SE" smtClean="0"/>
              <a:t>‹#›</a:t>
            </a:fld>
            <a:endParaRPr lang="sv-SE"/>
          </a:p>
        </p:txBody>
      </p:sp>
    </p:spTree>
    <p:extLst>
      <p:ext uri="{BB962C8B-B14F-4D97-AF65-F5344CB8AC3E}">
        <p14:creationId xmlns:p14="http://schemas.microsoft.com/office/powerpoint/2010/main" val="376129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EF0622-0E97-4850-9B18-787DB37684F8}" type="datetimeFigureOut">
              <a:rPr lang="sv-SE" smtClean="0"/>
              <a:t>2019-06-10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8332BE-8C11-4420-8A06-87B5AB48F05D}" type="slidenum">
              <a:rPr lang="sv-SE" smtClean="0"/>
              <a:t>‹#›</a:t>
            </a:fld>
            <a:endParaRPr lang="sv-SE"/>
          </a:p>
        </p:txBody>
      </p:sp>
    </p:spTree>
    <p:extLst>
      <p:ext uri="{BB962C8B-B14F-4D97-AF65-F5344CB8AC3E}">
        <p14:creationId xmlns:p14="http://schemas.microsoft.com/office/powerpoint/2010/main" val="169288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1</a:t>
            </a:fld>
            <a:endParaRPr lang="sv-SE"/>
          </a:p>
        </p:txBody>
      </p:sp>
    </p:spTree>
    <p:extLst>
      <p:ext uri="{BB962C8B-B14F-4D97-AF65-F5344CB8AC3E}">
        <p14:creationId xmlns:p14="http://schemas.microsoft.com/office/powerpoint/2010/main" val="260217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102 poäng</a:t>
            </a:r>
            <a:r>
              <a:rPr lang="sv-SE" baseline="0" dirty="0" smtClean="0"/>
              <a:t> för 2018, 4 poäng bättre än 2017</a:t>
            </a:r>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11</a:t>
            </a:fld>
            <a:endParaRPr lang="sv-SE"/>
          </a:p>
        </p:txBody>
      </p:sp>
    </p:spTree>
    <p:extLst>
      <p:ext uri="{BB962C8B-B14F-4D97-AF65-F5344CB8AC3E}">
        <p14:creationId xmlns:p14="http://schemas.microsoft.com/office/powerpoint/2010/main" val="41727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2</a:t>
            </a:fld>
            <a:endParaRPr lang="sv-SE"/>
          </a:p>
        </p:txBody>
      </p:sp>
    </p:spTree>
    <p:extLst>
      <p:ext uri="{BB962C8B-B14F-4D97-AF65-F5344CB8AC3E}">
        <p14:creationId xmlns:p14="http://schemas.microsoft.com/office/powerpoint/2010/main" val="100368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 flesta av våra medarbetare arbetar inom förskola, skola, vård och omsorg. Vi har också många medarbetare kopplat till exempelvis måltid, städ, socialtjänst, administration och ledningsfunktioner. Många av våra yrkesgrupper är traditionellt kvinnodominerade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85% kvinnor</a:t>
            </a:r>
          </a:p>
          <a:p>
            <a:r>
              <a:rPr lang="sv-SE" sz="1200" kern="1200" dirty="0" smtClean="0">
                <a:solidFill>
                  <a:schemeClr val="tx1"/>
                </a:solidFill>
                <a:effectLst/>
                <a:latin typeface="+mn-lt"/>
                <a:ea typeface="+mn-ea"/>
                <a:cs typeface="+mn-cs"/>
              </a:rPr>
              <a:t>15%</a:t>
            </a:r>
            <a:r>
              <a:rPr lang="sv-SE" sz="1200" kern="1200" baseline="0" dirty="0" smtClean="0">
                <a:solidFill>
                  <a:schemeClr val="tx1"/>
                </a:solidFill>
                <a:effectLst/>
                <a:latin typeface="+mn-lt"/>
                <a:ea typeface="+mn-ea"/>
                <a:cs typeface="+mn-cs"/>
              </a:rPr>
              <a:t> män</a:t>
            </a:r>
            <a:r>
              <a:rPr lang="sv-SE" sz="1200" kern="1200" dirty="0" smtClean="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C8332BE-8C11-4420-8A06-87B5AB48F05D}" type="slidenum">
              <a:rPr lang="sv-SE" smtClean="0"/>
              <a:t>3</a:t>
            </a:fld>
            <a:endParaRPr lang="sv-SE"/>
          </a:p>
        </p:txBody>
      </p:sp>
    </p:spTree>
    <p:extLst>
      <p:ext uri="{BB962C8B-B14F-4D97-AF65-F5344CB8AC3E}">
        <p14:creationId xmlns:p14="http://schemas.microsoft.com/office/powerpoint/2010/main" val="312455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Tillsvidare</a:t>
            </a:r>
            <a:r>
              <a:rPr lang="sv-SE" baseline="0" dirty="0" smtClean="0"/>
              <a:t> = ”fast”. </a:t>
            </a:r>
          </a:p>
          <a:p>
            <a:r>
              <a:rPr lang="sv-SE" baseline="0" dirty="0" smtClean="0"/>
              <a:t>Inget slutdatum </a:t>
            </a:r>
          </a:p>
          <a:p>
            <a:r>
              <a:rPr lang="sv-SE" baseline="0" dirty="0" smtClean="0"/>
              <a:t>Sakliga skäl, 6 månader</a:t>
            </a:r>
            <a:endParaRPr lang="sv-SE" dirty="0" smtClean="0"/>
          </a:p>
          <a:p>
            <a:r>
              <a:rPr lang="sv-SE" dirty="0" smtClean="0"/>
              <a:t>Tryggt = attraktivt</a:t>
            </a:r>
          </a:p>
          <a:p>
            <a:r>
              <a:rPr lang="sv-SE" dirty="0" smtClean="0"/>
              <a:t>80% av allt arbete utförs inom</a:t>
            </a:r>
            <a:r>
              <a:rPr lang="sv-SE" baseline="0" dirty="0" smtClean="0"/>
              <a:t> ramen för </a:t>
            </a:r>
            <a:r>
              <a:rPr lang="sv-SE" dirty="0" smtClean="0"/>
              <a:t>tillsvidareanställning, ordinarie</a:t>
            </a:r>
            <a:r>
              <a:rPr lang="sv-SE" baseline="0" dirty="0" smtClean="0"/>
              <a:t> arbetstid</a:t>
            </a:r>
          </a:p>
          <a:p>
            <a:endParaRPr lang="sv-SE" baseline="0" dirty="0" smtClean="0"/>
          </a:p>
          <a:p>
            <a:r>
              <a:rPr lang="sv-SE" baseline="0" dirty="0" smtClean="0"/>
              <a:t>ALVA ex: obehöriga lärare</a:t>
            </a:r>
          </a:p>
          <a:p>
            <a:r>
              <a:rPr lang="sv-SE" baseline="0" dirty="0" smtClean="0"/>
              <a:t>Vikariat: sommarvikarier inom </a:t>
            </a:r>
            <a:r>
              <a:rPr lang="sv-SE" baseline="0" dirty="0" err="1" smtClean="0"/>
              <a:t>VoO</a:t>
            </a:r>
            <a:endParaRPr lang="sv-SE" baseline="0" dirty="0" smtClean="0"/>
          </a:p>
          <a:p>
            <a:r>
              <a:rPr lang="sv-SE" baseline="0" dirty="0" err="1" smtClean="0"/>
              <a:t>Timmis</a:t>
            </a:r>
            <a:r>
              <a:rPr lang="sv-SE" baseline="0" dirty="0" smtClean="0"/>
              <a:t>: barnskötare, undersköterska, vårdbiträde, ekonomibiträden (kök)</a:t>
            </a:r>
          </a:p>
          <a:p>
            <a:r>
              <a:rPr lang="sv-SE" baseline="0" dirty="0" smtClean="0"/>
              <a:t>Övertid: vikariebrist sommar </a:t>
            </a:r>
            <a:r>
              <a:rPr lang="sv-SE" baseline="0" dirty="0" err="1" smtClean="0"/>
              <a:t>VoO</a:t>
            </a:r>
            <a:endParaRPr lang="sv-SE" baseline="0" dirty="0" smtClean="0"/>
          </a:p>
          <a:p>
            <a:endParaRPr lang="sv-SE" baseline="0" dirty="0" smtClean="0"/>
          </a:p>
          <a:p>
            <a:r>
              <a:rPr lang="sv-SE" baseline="0" dirty="0" err="1" smtClean="0"/>
              <a:t>Timmis</a:t>
            </a:r>
            <a:r>
              <a:rPr lang="sv-SE" baseline="0" dirty="0" smtClean="0"/>
              <a:t> = timanställning, otryggaste anställningsformen</a:t>
            </a:r>
          </a:p>
          <a:p>
            <a:endParaRPr lang="sv-SE" baseline="0" dirty="0" smtClean="0"/>
          </a:p>
          <a:p>
            <a:r>
              <a:rPr lang="sv-SE" baseline="0" dirty="0" smtClean="0"/>
              <a:t>Över 2000 löner betalas ut varje månad</a:t>
            </a:r>
          </a:p>
          <a:p>
            <a:endParaRPr lang="sv-SE" baseline="0" dirty="0" smtClean="0"/>
          </a:p>
          <a:p>
            <a:r>
              <a:rPr lang="sv-SE" baseline="0" dirty="0" smtClean="0"/>
              <a:t>HELTID</a:t>
            </a:r>
            <a:br>
              <a:rPr lang="sv-SE" baseline="0" dirty="0" smtClean="0"/>
            </a:br>
            <a:r>
              <a:rPr lang="sv-SE" baseline="0" dirty="0" smtClean="0"/>
              <a:t>56% arbetade heltid 2017</a:t>
            </a:r>
          </a:p>
          <a:p>
            <a:r>
              <a:rPr lang="sv-SE" baseline="0" dirty="0" smtClean="0"/>
              <a:t>(månadsavlönade)</a:t>
            </a:r>
          </a:p>
          <a:p>
            <a:r>
              <a:rPr lang="sv-SE" baseline="0" dirty="0" smtClean="0"/>
              <a:t>Ca 15% jobbar mindre än 75%</a:t>
            </a:r>
          </a:p>
          <a:p>
            <a:endParaRPr lang="sv-SE" baseline="0" dirty="0" smtClean="0"/>
          </a:p>
          <a:p>
            <a:pPr rtl="0" eaLnBrk="1" fontAlgn="t" latinLnBrk="0" hangingPunct="1"/>
            <a:r>
              <a:rPr lang="sv-SE" sz="1200" b="1" i="0" u="none" strike="noStrike" kern="1200" dirty="0" smtClean="0">
                <a:solidFill>
                  <a:schemeClr val="tx1"/>
                </a:solidFill>
                <a:effectLst/>
                <a:latin typeface="+mn-lt"/>
                <a:ea typeface="+mn-ea"/>
                <a:cs typeface="+mn-cs"/>
              </a:rPr>
              <a:t>Verksamhetsområde</a:t>
            </a:r>
            <a:endParaRPr lang="sv-SE" sz="1200" b="0" i="0" u="none" strike="noStrike" kern="1200" dirty="0" smtClean="0">
              <a:solidFill>
                <a:schemeClr val="tx1"/>
              </a:solidFill>
              <a:effectLst/>
              <a:latin typeface="+mn-lt"/>
              <a:ea typeface="+mn-ea"/>
              <a:cs typeface="+mn-cs"/>
            </a:endParaRPr>
          </a:p>
          <a:p>
            <a:pPr rtl="0" eaLnBrk="1" fontAlgn="t" latinLnBrk="0" hangingPunct="1"/>
            <a:r>
              <a:rPr lang="sv-SE" sz="1200" b="1" i="0" u="none" strike="noStrike" kern="1200" dirty="0" smtClean="0">
                <a:solidFill>
                  <a:schemeClr val="tx1"/>
                </a:solidFill>
                <a:effectLst/>
                <a:latin typeface="+mn-lt"/>
                <a:ea typeface="+mn-ea"/>
                <a:cs typeface="+mn-cs"/>
              </a:rPr>
              <a:t>Andel heltidsarbetande</a:t>
            </a:r>
            <a:endParaRPr lang="sv-SE" sz="1200" b="0" i="0" u="none" strike="noStrike" kern="1200" dirty="0" smtClean="0">
              <a:solidFill>
                <a:schemeClr val="tx1"/>
              </a:solidFill>
              <a:effectLst/>
              <a:latin typeface="+mn-lt"/>
              <a:ea typeface="+mn-ea"/>
              <a:cs typeface="+mn-cs"/>
            </a:endParaRPr>
          </a:p>
          <a:p>
            <a:pPr rtl="0" eaLnBrk="1" fontAlgn="t" latinLnBrk="0" hangingPunct="1"/>
            <a:r>
              <a:rPr lang="sv-SE" sz="1200" b="0" i="0" u="none" strike="noStrike" kern="1200" baseline="0" dirty="0" smtClean="0">
                <a:solidFill>
                  <a:schemeClr val="tx1"/>
                </a:solidFill>
                <a:effectLst/>
                <a:latin typeface="+mn-lt"/>
                <a:ea typeface="+mn-ea"/>
                <a:cs typeface="+mn-cs"/>
              </a:rPr>
              <a:t>Omsorg om äldre och personer med funktionsvariation	</a:t>
            </a:r>
            <a:r>
              <a:rPr lang="sv-SE" sz="1200" b="0" i="0" u="none" strike="noStrike" kern="1200" dirty="0" smtClean="0">
                <a:solidFill>
                  <a:schemeClr val="tx1"/>
                </a:solidFill>
                <a:effectLst/>
                <a:latin typeface="+mn-lt"/>
                <a:ea typeface="+mn-ea"/>
                <a:cs typeface="+mn-cs"/>
              </a:rPr>
              <a:t>29,1 %</a:t>
            </a:r>
          </a:p>
          <a:p>
            <a:pPr rtl="0" eaLnBrk="1" fontAlgn="t" latinLnBrk="0" hangingPunct="1"/>
            <a:r>
              <a:rPr lang="sv-SE" sz="1200" b="0" i="0" u="none" strike="noStrike" kern="1200" baseline="0" dirty="0" smtClean="0">
                <a:solidFill>
                  <a:schemeClr val="tx1"/>
                </a:solidFill>
                <a:effectLst/>
                <a:latin typeface="+mn-lt"/>
                <a:ea typeface="+mn-ea"/>
                <a:cs typeface="+mn-cs"/>
              </a:rPr>
              <a:t>Gymnasium och Komvux	</a:t>
            </a:r>
            <a:r>
              <a:rPr lang="sv-SE" sz="1200" b="0" i="0" u="none" strike="noStrike" kern="1200" dirty="0" smtClean="0">
                <a:solidFill>
                  <a:schemeClr val="tx1"/>
                </a:solidFill>
                <a:effectLst/>
                <a:latin typeface="+mn-lt"/>
                <a:ea typeface="+mn-ea"/>
                <a:cs typeface="+mn-cs"/>
              </a:rPr>
              <a:t>83,3 %</a:t>
            </a:r>
          </a:p>
          <a:p>
            <a:pPr rtl="0" eaLnBrk="1" fontAlgn="t" latinLnBrk="0" hangingPunct="1"/>
            <a:r>
              <a:rPr lang="sv-SE" sz="1200" b="0" i="0" u="none" strike="noStrike" kern="1200" baseline="0" dirty="0" smtClean="0">
                <a:solidFill>
                  <a:schemeClr val="tx1"/>
                </a:solidFill>
                <a:effectLst/>
                <a:latin typeface="+mn-lt"/>
                <a:ea typeface="+mn-ea"/>
                <a:cs typeface="+mn-cs"/>
              </a:rPr>
              <a:t>Grundskola &amp; förskoleklass	</a:t>
            </a:r>
            <a:r>
              <a:rPr lang="sv-SE" sz="1200" b="0" i="0" u="none" strike="noStrike" kern="1200" dirty="0" smtClean="0">
                <a:solidFill>
                  <a:schemeClr val="tx1"/>
                </a:solidFill>
                <a:effectLst/>
                <a:latin typeface="+mn-lt"/>
                <a:ea typeface="+mn-ea"/>
                <a:cs typeface="+mn-cs"/>
              </a:rPr>
              <a:t>75,1 %</a:t>
            </a:r>
          </a:p>
          <a:p>
            <a:pPr rtl="0" eaLnBrk="1" fontAlgn="t" latinLnBrk="0" hangingPunct="1"/>
            <a:r>
              <a:rPr lang="sv-SE" sz="1200" b="0" i="0" u="none" strike="noStrike" kern="1200" baseline="0" dirty="0" smtClean="0">
                <a:solidFill>
                  <a:schemeClr val="tx1"/>
                </a:solidFill>
                <a:effectLst/>
                <a:latin typeface="+mn-lt"/>
                <a:ea typeface="+mn-ea"/>
                <a:cs typeface="+mn-cs"/>
              </a:rPr>
              <a:t>Förskola och barnomsorg	</a:t>
            </a:r>
            <a:r>
              <a:rPr lang="sv-SE" sz="1200" b="0" i="0" u="none" strike="noStrike" kern="1200" dirty="0" smtClean="0">
                <a:solidFill>
                  <a:schemeClr val="tx1"/>
                </a:solidFill>
                <a:effectLst/>
                <a:latin typeface="+mn-lt"/>
                <a:ea typeface="+mn-ea"/>
                <a:cs typeface="+mn-cs"/>
              </a:rPr>
              <a:t>59,5 %</a:t>
            </a:r>
          </a:p>
          <a:p>
            <a:pPr rtl="0" eaLnBrk="1" fontAlgn="t" latinLnBrk="0" hangingPunct="1"/>
            <a:r>
              <a:rPr lang="sv-SE" sz="1200" b="0" i="0" u="none" strike="noStrike" kern="1200" baseline="0" dirty="0" smtClean="0">
                <a:solidFill>
                  <a:schemeClr val="tx1"/>
                </a:solidFill>
                <a:effectLst/>
                <a:latin typeface="+mn-lt"/>
                <a:ea typeface="+mn-ea"/>
                <a:cs typeface="+mn-cs"/>
              </a:rPr>
              <a:t>Individ och familjeomsorg    </a:t>
            </a:r>
            <a:r>
              <a:rPr lang="sv-SE" sz="1200" b="0" i="0" u="none" strike="noStrike" kern="1200" dirty="0" smtClean="0">
                <a:solidFill>
                  <a:schemeClr val="tx1"/>
                </a:solidFill>
                <a:effectLst/>
                <a:latin typeface="+mn-lt"/>
                <a:ea typeface="+mn-ea"/>
                <a:cs typeface="+mn-cs"/>
              </a:rPr>
              <a:t>79,0 %</a:t>
            </a:r>
          </a:p>
          <a:p>
            <a:pPr rtl="0" eaLnBrk="1" fontAlgn="t" latinLnBrk="0" hangingPunct="1"/>
            <a:r>
              <a:rPr lang="sv-SE" sz="1200" b="0" i="0" u="none" strike="noStrike" kern="1200" baseline="0" dirty="0" smtClean="0">
                <a:solidFill>
                  <a:schemeClr val="tx1"/>
                </a:solidFill>
                <a:effectLst/>
                <a:latin typeface="+mn-lt"/>
                <a:ea typeface="+mn-ea"/>
                <a:cs typeface="+mn-cs"/>
              </a:rPr>
              <a:t>Kultur och fritid       </a:t>
            </a:r>
            <a:r>
              <a:rPr lang="sv-SE" sz="1200" b="0" i="0" u="none" strike="noStrike" kern="1200" dirty="0" smtClean="0">
                <a:solidFill>
                  <a:schemeClr val="tx1"/>
                </a:solidFill>
                <a:effectLst/>
                <a:latin typeface="+mn-lt"/>
                <a:ea typeface="+mn-ea"/>
                <a:cs typeface="+mn-cs"/>
              </a:rPr>
              <a:t>65,9 %</a:t>
            </a:r>
          </a:p>
          <a:p>
            <a:pPr rtl="0" eaLnBrk="1" fontAlgn="t" latinLnBrk="0" hangingPunct="1"/>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pPr rtl="0" eaLnBrk="1" fontAlgn="t" latinLnBrk="0" hangingPunct="1"/>
            <a:endParaRPr lang="sv-SE" sz="1200" b="0" i="0" u="none" strike="noStrike" kern="1200" dirty="0" smtClean="0">
              <a:solidFill>
                <a:schemeClr val="tx1"/>
              </a:solidFill>
              <a:effectLst/>
              <a:latin typeface="+mn-lt"/>
              <a:ea typeface="+mn-ea"/>
              <a:cs typeface="+mn-cs"/>
            </a:endParaRPr>
          </a:p>
          <a:p>
            <a:pPr rtl="0" eaLnBrk="1" fontAlgn="t" latinLnBrk="0" hangingPunct="1"/>
            <a:endParaRPr lang="sv-SE" sz="1200" b="0" i="0" u="none" strike="noStrike" kern="120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10"/>
          </p:nvPr>
        </p:nvSpPr>
        <p:spPr/>
        <p:txBody>
          <a:bodyPr/>
          <a:lstStyle/>
          <a:p>
            <a:fld id="{CC8332BE-8C11-4420-8A06-87B5AB48F05D}" type="slidenum">
              <a:rPr lang="sv-SE" smtClean="0"/>
              <a:t>4</a:t>
            </a:fld>
            <a:endParaRPr lang="sv-SE"/>
          </a:p>
        </p:txBody>
      </p:sp>
    </p:spTree>
    <p:extLst>
      <p:ext uri="{BB962C8B-B14F-4D97-AF65-F5344CB8AC3E}">
        <p14:creationId xmlns:p14="http://schemas.microsoft.com/office/powerpoint/2010/main" val="35820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5</a:t>
            </a:fld>
            <a:endParaRPr lang="sv-SE"/>
          </a:p>
        </p:txBody>
      </p:sp>
    </p:spTree>
    <p:extLst>
      <p:ext uri="{BB962C8B-B14F-4D97-AF65-F5344CB8AC3E}">
        <p14:creationId xmlns:p14="http://schemas.microsoft.com/office/powerpoint/2010/main" val="288667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102 poäng</a:t>
            </a:r>
            <a:r>
              <a:rPr lang="sv-SE" baseline="0" dirty="0" smtClean="0"/>
              <a:t> för 2018, 4 poäng bättre än 2017</a:t>
            </a:r>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7</a:t>
            </a:fld>
            <a:endParaRPr lang="sv-SE"/>
          </a:p>
        </p:txBody>
      </p:sp>
    </p:spTree>
    <p:extLst>
      <p:ext uri="{BB962C8B-B14F-4D97-AF65-F5344CB8AC3E}">
        <p14:creationId xmlns:p14="http://schemas.microsoft.com/office/powerpoint/2010/main" val="102026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65%</a:t>
            </a:r>
            <a:r>
              <a:rPr lang="sv-SE" baseline="0" dirty="0" smtClean="0"/>
              <a:t> av anställda använde hela eller delar av sitt friskvårdsbidrag. Massage och fysiska behandlingar för hälften av pengarna.</a:t>
            </a:r>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8</a:t>
            </a:fld>
            <a:endParaRPr lang="sv-SE"/>
          </a:p>
        </p:txBody>
      </p:sp>
    </p:spTree>
    <p:extLst>
      <p:ext uri="{BB962C8B-B14F-4D97-AF65-F5344CB8AC3E}">
        <p14:creationId xmlns:p14="http://schemas.microsoft.com/office/powerpoint/2010/main" val="256625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65%</a:t>
            </a:r>
            <a:r>
              <a:rPr lang="sv-SE" baseline="0" dirty="0" smtClean="0"/>
              <a:t> av anställda använde hela eller delar av sitt friskvårdsbidrag. Massage och fysiska behandlingar för hälften av pengarna.</a:t>
            </a:r>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9</a:t>
            </a:fld>
            <a:endParaRPr lang="sv-SE"/>
          </a:p>
        </p:txBody>
      </p:sp>
    </p:spTree>
    <p:extLst>
      <p:ext uri="{BB962C8B-B14F-4D97-AF65-F5344CB8AC3E}">
        <p14:creationId xmlns:p14="http://schemas.microsoft.com/office/powerpoint/2010/main" val="233040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65%</a:t>
            </a:r>
            <a:r>
              <a:rPr lang="sv-SE" baseline="0" dirty="0" smtClean="0"/>
              <a:t> av anställda använde hela eller delar av sitt friskvårdsbidrag. Massage och fysiska behandlingar för hälften av pengarna.</a:t>
            </a:r>
            <a:endParaRPr lang="sv-SE" dirty="0"/>
          </a:p>
        </p:txBody>
      </p:sp>
      <p:sp>
        <p:nvSpPr>
          <p:cNvPr id="4" name="Platshållare för bildnummer 3"/>
          <p:cNvSpPr>
            <a:spLocks noGrp="1"/>
          </p:cNvSpPr>
          <p:nvPr>
            <p:ph type="sldNum" sz="quarter" idx="10"/>
          </p:nvPr>
        </p:nvSpPr>
        <p:spPr/>
        <p:txBody>
          <a:bodyPr/>
          <a:lstStyle/>
          <a:p>
            <a:fld id="{CC8332BE-8C11-4420-8A06-87B5AB48F05D}" type="slidenum">
              <a:rPr lang="sv-SE" smtClean="0"/>
              <a:t>10</a:t>
            </a:fld>
            <a:endParaRPr lang="sv-SE"/>
          </a:p>
        </p:txBody>
      </p:sp>
    </p:spTree>
    <p:extLst>
      <p:ext uri="{BB962C8B-B14F-4D97-AF65-F5344CB8AC3E}">
        <p14:creationId xmlns:p14="http://schemas.microsoft.com/office/powerpoint/2010/main" val="34084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406400" y="317500"/>
            <a:ext cx="8318500" cy="6210300"/>
          </a:xfrm>
          <a:prstGeom prst="rect">
            <a:avLst/>
          </a:prstGeom>
        </p:spPr>
      </p:pic>
      <p:sp>
        <p:nvSpPr>
          <p:cNvPr id="9" name="Platshållare för text 8"/>
          <p:cNvSpPr>
            <a:spLocks noGrp="1"/>
          </p:cNvSpPr>
          <p:nvPr>
            <p:ph type="body" sz="quarter" idx="11" hasCustomPrompt="1"/>
          </p:nvPr>
        </p:nvSpPr>
        <p:spPr>
          <a:xfrm>
            <a:off x="0" y="3006725"/>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2109148"/>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3769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21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8"/>
            <a:ext cx="9144000" cy="6858000"/>
          </a:xfrm>
          <a:prstGeom prst="rect">
            <a:avLst/>
          </a:prstGeom>
        </p:spPr>
      </p:pic>
      <p:sp>
        <p:nvSpPr>
          <p:cNvPr id="4" name="Platshållare för bild 3"/>
          <p:cNvSpPr>
            <a:spLocks noGrp="1"/>
          </p:cNvSpPr>
          <p:nvPr>
            <p:ph type="pic" sz="quarter" idx="10"/>
          </p:nvPr>
        </p:nvSpPr>
        <p:spPr>
          <a:xfrm>
            <a:off x="415437" y="372818"/>
            <a:ext cx="8315325" cy="2149475"/>
          </a:xfrm>
          <a:prstGeom prst="rect">
            <a:avLst/>
          </a:prstGeom>
        </p:spPr>
        <p:txBody>
          <a:bodyPr vert="horz"/>
          <a:lstStyle>
            <a:lvl1pPr marL="0" indent="0">
              <a:buNone/>
              <a:defRPr/>
            </a:lvl1pPr>
          </a:lstStyle>
          <a:p>
            <a:r>
              <a:rPr lang="sv-SE" smtClean="0"/>
              <a:t>Klicka på ikonen för att lägga till en bild</a:t>
            </a:r>
            <a:endParaRPr lang="sv-SE" dirty="0"/>
          </a:p>
        </p:txBody>
      </p:sp>
      <p:sp>
        <p:nvSpPr>
          <p:cNvPr id="9" name="Platshållare för text 8"/>
          <p:cNvSpPr>
            <a:spLocks noGrp="1"/>
          </p:cNvSpPr>
          <p:nvPr>
            <p:ph type="body" sz="quarter" idx="13" hasCustomPrompt="1"/>
          </p:nvPr>
        </p:nvSpPr>
        <p:spPr>
          <a:xfrm>
            <a:off x="0" y="3972342"/>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4" hasCustomPrompt="1"/>
          </p:nvPr>
        </p:nvSpPr>
        <p:spPr>
          <a:xfrm>
            <a:off x="0" y="3074765"/>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363929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6858000"/>
          </a:xfrm>
          <a:prstGeom prst="rect">
            <a:avLst/>
          </a:prstGeom>
        </p:spPr>
      </p:pic>
      <p:sp>
        <p:nvSpPr>
          <p:cNvPr id="9" name="Platshållare för text 8"/>
          <p:cNvSpPr>
            <a:spLocks noGrp="1"/>
          </p:cNvSpPr>
          <p:nvPr>
            <p:ph type="body" sz="quarter" idx="12" hasCustomPrompt="1"/>
          </p:nvPr>
        </p:nvSpPr>
        <p:spPr>
          <a:xfrm>
            <a:off x="0" y="3481285"/>
            <a:ext cx="9144000" cy="465138"/>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2583708"/>
            <a:ext cx="9144000" cy="897577"/>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4054415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6888577"/>
          </a:xfrm>
          <a:prstGeom prst="rect">
            <a:avLst/>
          </a:prstGeom>
        </p:spPr>
      </p:pic>
      <p:sp>
        <p:nvSpPr>
          <p:cNvPr id="5" name="Platshållare för text 8"/>
          <p:cNvSpPr>
            <a:spLocks noGrp="1"/>
          </p:cNvSpPr>
          <p:nvPr>
            <p:ph type="body" sz="quarter" idx="12" hasCustomPrompt="1"/>
          </p:nvPr>
        </p:nvSpPr>
        <p:spPr>
          <a:xfrm>
            <a:off x="0" y="3481285"/>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6" name="Platshållare för text 10"/>
          <p:cNvSpPr>
            <a:spLocks noGrp="1"/>
          </p:cNvSpPr>
          <p:nvPr>
            <p:ph type="body" sz="quarter" idx="13" hasCustomPrompt="1"/>
          </p:nvPr>
        </p:nvSpPr>
        <p:spPr>
          <a:xfrm>
            <a:off x="0" y="2583708"/>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4239564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textruta 1"/>
          <p:cNvSpPr txBox="1"/>
          <p:nvPr userDrawn="1"/>
        </p:nvSpPr>
        <p:spPr>
          <a:xfrm>
            <a:off x="2466690" y="445701"/>
            <a:ext cx="184666" cy="369332"/>
          </a:xfrm>
          <a:prstGeom prst="rect">
            <a:avLst/>
          </a:prstGeom>
          <a:noFill/>
        </p:spPr>
        <p:txBody>
          <a:bodyPr wrap="none" rtlCol="0">
            <a:spAutoFit/>
          </a:bodyPr>
          <a:lstStyle/>
          <a:p>
            <a:pPr defTabSz="457200"/>
            <a:endParaRPr lang="sv-SE" dirty="0">
              <a:solidFill>
                <a:prstClr val="black"/>
              </a:solidFill>
            </a:endParaRPr>
          </a:p>
        </p:txBody>
      </p:sp>
      <p:pic>
        <p:nvPicPr>
          <p:cNvPr id="3" name="Bildobjekt 2"/>
          <p:cNvPicPr>
            <a:picLocks noChangeAspect="1"/>
          </p:cNvPicPr>
          <p:nvPr userDrawn="1"/>
        </p:nvPicPr>
        <p:blipFill>
          <a:blip r:embed="rId2"/>
          <a:stretch>
            <a:fillRect/>
          </a:stretch>
        </p:blipFill>
        <p:spPr>
          <a:xfrm>
            <a:off x="0" y="5473700"/>
            <a:ext cx="9144000" cy="1384300"/>
          </a:xfrm>
          <a:prstGeom prst="rect">
            <a:avLst/>
          </a:prstGeom>
        </p:spPr>
      </p:pic>
      <p:sp>
        <p:nvSpPr>
          <p:cNvPr id="10" name="Platshållare för text 7"/>
          <p:cNvSpPr>
            <a:spLocks noGrp="1"/>
          </p:cNvSpPr>
          <p:nvPr>
            <p:ph type="body" sz="quarter" idx="14" hasCustomPrompt="1"/>
          </p:nvPr>
        </p:nvSpPr>
        <p:spPr>
          <a:xfrm>
            <a:off x="839866"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
        <p:nvSpPr>
          <p:cNvPr id="12" name="Platshållare för text 10"/>
          <p:cNvSpPr>
            <a:spLocks noGrp="1"/>
          </p:cNvSpPr>
          <p:nvPr>
            <p:ph type="body" sz="quarter" idx="15" hasCustomPrompt="1"/>
          </p:nvPr>
        </p:nvSpPr>
        <p:spPr>
          <a:xfrm>
            <a:off x="840356" y="1024030"/>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3" name="Platshållare för text 10"/>
          <p:cNvSpPr>
            <a:spLocks noGrp="1"/>
          </p:cNvSpPr>
          <p:nvPr>
            <p:ph type="body" sz="quarter" idx="16" hasCustomPrompt="1"/>
          </p:nvPr>
        </p:nvSpPr>
        <p:spPr>
          <a:xfrm>
            <a:off x="849313" y="2031414"/>
            <a:ext cx="5148751" cy="1516119"/>
          </a:xfrm>
          <a:prstGeom prst="rect">
            <a:avLst/>
          </a:prstGeom>
        </p:spPr>
        <p:txBody>
          <a:bodyPr vert="horz"/>
          <a:lstStyle>
            <a:lvl1pPr marL="285750" marR="0" indent="-285750" algn="l" defTabSz="457200" rtl="0" eaLnBrk="1" fontAlgn="auto" latinLnBrk="0" hangingPunct="1">
              <a:lnSpc>
                <a:spcPct val="150000"/>
              </a:lnSpc>
              <a:spcBef>
                <a:spcPct val="20000"/>
              </a:spcBef>
              <a:spcAft>
                <a:spcPts val="0"/>
              </a:spcAft>
              <a:buClrTx/>
              <a:buSzTx/>
              <a:buFont typeface="Arial"/>
              <a:buChar char="•"/>
              <a:tabLst/>
              <a:defRPr sz="1400" baseline="0">
                <a:solidFill>
                  <a:srgbClr val="7F7F7F"/>
                </a:solidFill>
                <a:latin typeface="Arial"/>
                <a:cs typeface="Arial"/>
              </a:defRPr>
            </a:lvl1pPr>
          </a:lstStyle>
          <a:p>
            <a:pPr lvl="0"/>
            <a:r>
              <a:rPr lang="sv-SE" sz="1400" dirty="0" err="1" smtClean="0"/>
              <a:t>Lorem</a:t>
            </a:r>
            <a:r>
              <a:rPr lang="sv-SE" sz="1400" dirty="0" smtClean="0"/>
              <a:t> </a:t>
            </a:r>
            <a:r>
              <a:rPr lang="sv-SE" sz="1400" dirty="0" err="1" smtClean="0"/>
              <a:t>ipsum</a:t>
            </a:r>
            <a:r>
              <a:rPr lang="sv-SE" sz="1400" dirty="0" smtClean="0"/>
              <a:t> 1</a:t>
            </a:r>
          </a:p>
          <a:p>
            <a:pPr lvl="0"/>
            <a:r>
              <a:rPr lang="sv-SE" sz="1400" dirty="0" err="1" smtClean="0"/>
              <a:t>Lorem</a:t>
            </a:r>
            <a:r>
              <a:rPr lang="sv-SE" sz="1400" dirty="0" smtClean="0"/>
              <a:t> </a:t>
            </a:r>
            <a:r>
              <a:rPr lang="sv-SE" sz="1400" dirty="0" err="1" smtClean="0"/>
              <a:t>ipsum</a:t>
            </a:r>
            <a:r>
              <a:rPr lang="sv-SE" sz="1400" dirty="0" smtClean="0"/>
              <a:t> 2</a:t>
            </a:r>
          </a:p>
          <a:p>
            <a:pPr lvl="0"/>
            <a:r>
              <a:rPr lang="sv-SE" sz="1400" dirty="0" err="1" smtClean="0"/>
              <a:t>Lorem</a:t>
            </a:r>
            <a:r>
              <a:rPr lang="sv-SE" sz="1400" dirty="0" smtClean="0"/>
              <a:t> </a:t>
            </a:r>
            <a:r>
              <a:rPr lang="sv-SE" sz="1400" dirty="0" err="1" smtClean="0"/>
              <a:t>ipsum</a:t>
            </a:r>
            <a:r>
              <a:rPr lang="sv-SE" sz="1400" dirty="0" smtClean="0"/>
              <a:t> 3</a:t>
            </a:r>
          </a:p>
          <a:p>
            <a:pPr lvl="0"/>
            <a:r>
              <a:rPr lang="sv-SE" sz="1400" dirty="0" err="1" smtClean="0"/>
              <a:t>Lorem</a:t>
            </a:r>
            <a:r>
              <a:rPr lang="sv-SE" sz="1400" dirty="0" smtClean="0"/>
              <a:t> </a:t>
            </a:r>
            <a:r>
              <a:rPr lang="sv-SE" sz="1400" dirty="0" err="1" smtClean="0"/>
              <a:t>ipsum</a:t>
            </a:r>
            <a:r>
              <a:rPr lang="sv-SE" sz="1400" dirty="0" smtClean="0"/>
              <a:t> 4</a:t>
            </a:r>
          </a:p>
        </p:txBody>
      </p:sp>
      <p:sp>
        <p:nvSpPr>
          <p:cNvPr id="15" name="Platshållare för text 10"/>
          <p:cNvSpPr>
            <a:spLocks noGrp="1"/>
          </p:cNvSpPr>
          <p:nvPr>
            <p:ph type="body" sz="quarter" idx="17" hasCustomPrompt="1"/>
          </p:nvPr>
        </p:nvSpPr>
        <p:spPr>
          <a:xfrm>
            <a:off x="839867" y="3744706"/>
            <a:ext cx="5157219" cy="1516119"/>
          </a:xfrm>
          <a:prstGeom prst="rect">
            <a:avLst/>
          </a:prstGeom>
        </p:spPr>
        <p:txBody>
          <a:bodyPr vert="horz"/>
          <a:lstStyle>
            <a:lvl1pPr marL="0" indent="0" algn="l">
              <a:buNone/>
              <a:defRPr sz="1200" baseline="0">
                <a:latin typeface="Arial"/>
                <a:cs typeface="Arial"/>
              </a:defRPr>
            </a:lvl1pPr>
          </a:lstStyle>
          <a:p>
            <a:pPr lvl="0"/>
            <a:r>
              <a:rPr lang="sv-SE" dirty="0" smtClean="0"/>
              <a:t>Arial 12 brödtext</a:t>
            </a:r>
            <a:endParaRPr lang="sv-SE" dirty="0"/>
          </a:p>
        </p:txBody>
      </p:sp>
    </p:spTree>
    <p:extLst>
      <p:ext uri="{BB962C8B-B14F-4D97-AF65-F5344CB8AC3E}">
        <p14:creationId xmlns:p14="http://schemas.microsoft.com/office/powerpoint/2010/main" val="3152256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bild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0" y="5473700"/>
            <a:ext cx="9144000" cy="1384300"/>
          </a:xfrm>
          <a:prstGeom prst="rect">
            <a:avLst/>
          </a:prstGeom>
        </p:spPr>
      </p:pic>
      <p:sp>
        <p:nvSpPr>
          <p:cNvPr id="17" name="Platshållare för bild 15"/>
          <p:cNvSpPr>
            <a:spLocks noGrp="1"/>
          </p:cNvSpPr>
          <p:nvPr>
            <p:ph type="pic" sz="quarter" idx="15"/>
          </p:nvPr>
        </p:nvSpPr>
        <p:spPr>
          <a:xfrm>
            <a:off x="5335588" y="762000"/>
            <a:ext cx="2986087" cy="4498825"/>
          </a:xfrm>
          <a:prstGeom prst="rect">
            <a:avLst/>
          </a:prstGeom>
        </p:spPr>
        <p:txBody>
          <a:bodyPr vert="horz"/>
          <a:lstStyle/>
          <a:p>
            <a:r>
              <a:rPr lang="sv-SE" smtClean="0"/>
              <a:t>Klicka på ikonen för att lägga till en bild</a:t>
            </a:r>
            <a:endParaRPr lang="sv-SE"/>
          </a:p>
        </p:txBody>
      </p:sp>
      <p:sp>
        <p:nvSpPr>
          <p:cNvPr id="11" name="textruta 10"/>
          <p:cNvSpPr txBox="1"/>
          <p:nvPr userDrawn="1"/>
        </p:nvSpPr>
        <p:spPr>
          <a:xfrm>
            <a:off x="2466690" y="445701"/>
            <a:ext cx="144451" cy="369332"/>
          </a:xfrm>
          <a:prstGeom prst="rect">
            <a:avLst/>
          </a:prstGeom>
          <a:noFill/>
        </p:spPr>
        <p:txBody>
          <a:bodyPr wrap="square" rtlCol="0">
            <a:spAutoFit/>
          </a:bodyPr>
          <a:lstStyle/>
          <a:p>
            <a:pPr defTabSz="457200"/>
            <a:endParaRPr lang="sv-SE" dirty="0">
              <a:solidFill>
                <a:prstClr val="black"/>
              </a:solidFill>
            </a:endParaRPr>
          </a:p>
        </p:txBody>
      </p:sp>
      <p:sp>
        <p:nvSpPr>
          <p:cNvPr id="13" name="Platshållare för text 7"/>
          <p:cNvSpPr>
            <a:spLocks noGrp="1"/>
          </p:cNvSpPr>
          <p:nvPr>
            <p:ph type="body" sz="quarter" idx="16" hasCustomPrompt="1"/>
          </p:nvPr>
        </p:nvSpPr>
        <p:spPr>
          <a:xfrm>
            <a:off x="839867" y="772535"/>
            <a:ext cx="4034876"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
        <p:nvSpPr>
          <p:cNvPr id="14" name="Platshållare för text 10"/>
          <p:cNvSpPr>
            <a:spLocks noGrp="1"/>
          </p:cNvSpPr>
          <p:nvPr>
            <p:ph type="body" sz="quarter" idx="17" hasCustomPrompt="1"/>
          </p:nvPr>
        </p:nvSpPr>
        <p:spPr>
          <a:xfrm>
            <a:off x="840356" y="1024030"/>
            <a:ext cx="4034111"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5" name="Platshållare för text 10"/>
          <p:cNvSpPr>
            <a:spLocks noGrp="1"/>
          </p:cNvSpPr>
          <p:nvPr>
            <p:ph type="body" sz="quarter" idx="18" hasCustomPrompt="1"/>
          </p:nvPr>
        </p:nvSpPr>
        <p:spPr>
          <a:xfrm>
            <a:off x="849313" y="2031414"/>
            <a:ext cx="4027487" cy="1516119"/>
          </a:xfrm>
          <a:prstGeom prst="rect">
            <a:avLst/>
          </a:prstGeom>
        </p:spPr>
        <p:txBody>
          <a:bodyPr vert="horz"/>
          <a:lstStyle>
            <a:lvl1pPr marL="285750" marR="0" indent="-285750" algn="l" defTabSz="457200" rtl="0" eaLnBrk="1" fontAlgn="auto" latinLnBrk="0" hangingPunct="1">
              <a:lnSpc>
                <a:spcPct val="150000"/>
              </a:lnSpc>
              <a:spcBef>
                <a:spcPct val="20000"/>
              </a:spcBef>
              <a:spcAft>
                <a:spcPts val="0"/>
              </a:spcAft>
              <a:buClrTx/>
              <a:buSzTx/>
              <a:buFont typeface="Arial"/>
              <a:buChar char="•"/>
              <a:tabLst/>
              <a:defRPr sz="1400" baseline="0">
                <a:solidFill>
                  <a:srgbClr val="7F7F7F"/>
                </a:solidFill>
                <a:latin typeface="Arial"/>
                <a:cs typeface="Arial"/>
              </a:defRPr>
            </a:lvl1pPr>
          </a:lstStyle>
          <a:p>
            <a:pPr lvl="0"/>
            <a:r>
              <a:rPr lang="sv-SE" sz="1400" dirty="0" err="1" smtClean="0"/>
              <a:t>Lorem</a:t>
            </a:r>
            <a:r>
              <a:rPr lang="sv-SE" sz="1400" dirty="0" smtClean="0"/>
              <a:t> </a:t>
            </a:r>
            <a:r>
              <a:rPr lang="sv-SE" sz="1400" dirty="0" err="1" smtClean="0"/>
              <a:t>ipsum</a:t>
            </a:r>
            <a:r>
              <a:rPr lang="sv-SE" sz="1400" dirty="0" smtClean="0"/>
              <a:t> 1</a:t>
            </a:r>
          </a:p>
          <a:p>
            <a:pPr lvl="0"/>
            <a:r>
              <a:rPr lang="sv-SE" sz="1400" dirty="0" err="1" smtClean="0"/>
              <a:t>Lorem</a:t>
            </a:r>
            <a:r>
              <a:rPr lang="sv-SE" sz="1400" dirty="0" smtClean="0"/>
              <a:t> </a:t>
            </a:r>
            <a:r>
              <a:rPr lang="sv-SE" sz="1400" dirty="0" err="1" smtClean="0"/>
              <a:t>ipsum</a:t>
            </a:r>
            <a:r>
              <a:rPr lang="sv-SE" sz="1400" dirty="0" smtClean="0"/>
              <a:t> 2</a:t>
            </a:r>
          </a:p>
          <a:p>
            <a:pPr lvl="0"/>
            <a:r>
              <a:rPr lang="sv-SE" sz="1400" dirty="0" err="1" smtClean="0"/>
              <a:t>Lorem</a:t>
            </a:r>
            <a:r>
              <a:rPr lang="sv-SE" sz="1400" dirty="0" smtClean="0"/>
              <a:t> </a:t>
            </a:r>
            <a:r>
              <a:rPr lang="sv-SE" sz="1400" dirty="0" err="1" smtClean="0"/>
              <a:t>ipsum</a:t>
            </a:r>
            <a:r>
              <a:rPr lang="sv-SE" sz="1400" dirty="0" smtClean="0"/>
              <a:t> 3</a:t>
            </a:r>
          </a:p>
          <a:p>
            <a:pPr lvl="0"/>
            <a:r>
              <a:rPr lang="sv-SE" sz="1400" dirty="0" err="1" smtClean="0"/>
              <a:t>Lorem</a:t>
            </a:r>
            <a:r>
              <a:rPr lang="sv-SE" sz="1400" dirty="0" smtClean="0"/>
              <a:t> </a:t>
            </a:r>
            <a:r>
              <a:rPr lang="sv-SE" sz="1400" dirty="0" err="1" smtClean="0"/>
              <a:t>ipsum</a:t>
            </a:r>
            <a:r>
              <a:rPr lang="sv-SE" sz="1400" dirty="0" smtClean="0"/>
              <a:t> 4</a:t>
            </a:r>
          </a:p>
        </p:txBody>
      </p:sp>
      <p:sp>
        <p:nvSpPr>
          <p:cNvPr id="16" name="Platshållare för text 10"/>
          <p:cNvSpPr>
            <a:spLocks noGrp="1"/>
          </p:cNvSpPr>
          <p:nvPr>
            <p:ph type="body" sz="quarter" idx="19" hasCustomPrompt="1"/>
          </p:nvPr>
        </p:nvSpPr>
        <p:spPr>
          <a:xfrm>
            <a:off x="839867" y="3744706"/>
            <a:ext cx="4034111" cy="1516119"/>
          </a:xfrm>
          <a:prstGeom prst="rect">
            <a:avLst/>
          </a:prstGeom>
        </p:spPr>
        <p:txBody>
          <a:bodyPr vert="horz"/>
          <a:lstStyle>
            <a:lvl1pPr marL="0" indent="0" algn="l">
              <a:buNone/>
              <a:defRPr sz="1200" baseline="0">
                <a:latin typeface="Arial"/>
                <a:cs typeface="Arial"/>
              </a:defRPr>
            </a:lvl1pPr>
          </a:lstStyle>
          <a:p>
            <a:pPr lvl="0"/>
            <a:r>
              <a:rPr lang="sv-SE" dirty="0" smtClean="0"/>
              <a:t>Arial 12 brödtext</a:t>
            </a:r>
            <a:endParaRPr lang="sv-SE" dirty="0"/>
          </a:p>
        </p:txBody>
      </p:sp>
    </p:spTree>
    <p:extLst>
      <p:ext uri="{BB962C8B-B14F-4D97-AF65-F5344CB8AC3E}">
        <p14:creationId xmlns:p14="http://schemas.microsoft.com/office/powerpoint/2010/main" val="38887526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våspalt">
    <p:spTree>
      <p:nvGrpSpPr>
        <p:cNvPr id="1" name=""/>
        <p:cNvGrpSpPr/>
        <p:nvPr/>
      </p:nvGrpSpPr>
      <p:grpSpPr>
        <a:xfrm>
          <a:off x="0" y="0"/>
          <a:ext cx="0" cy="0"/>
          <a:chOff x="0" y="0"/>
          <a:chExt cx="0" cy="0"/>
        </a:xfrm>
      </p:grpSpPr>
      <p:sp>
        <p:nvSpPr>
          <p:cNvPr id="2" name="textruta 1"/>
          <p:cNvSpPr txBox="1"/>
          <p:nvPr userDrawn="1"/>
        </p:nvSpPr>
        <p:spPr>
          <a:xfrm>
            <a:off x="2466690" y="445701"/>
            <a:ext cx="184666" cy="369332"/>
          </a:xfrm>
          <a:prstGeom prst="rect">
            <a:avLst/>
          </a:prstGeom>
          <a:noFill/>
        </p:spPr>
        <p:txBody>
          <a:bodyPr wrap="none" rtlCol="0">
            <a:spAutoFit/>
          </a:bodyPr>
          <a:lstStyle/>
          <a:p>
            <a:pPr defTabSz="457200"/>
            <a:endParaRPr lang="sv-SE" dirty="0">
              <a:solidFill>
                <a:prstClr val="black"/>
              </a:solidFill>
            </a:endParaRPr>
          </a:p>
        </p:txBody>
      </p:sp>
      <p:pic>
        <p:nvPicPr>
          <p:cNvPr id="3" name="Bildobjekt 2"/>
          <p:cNvPicPr>
            <a:picLocks noChangeAspect="1"/>
          </p:cNvPicPr>
          <p:nvPr userDrawn="1"/>
        </p:nvPicPr>
        <p:blipFill>
          <a:blip r:embed="rId2"/>
          <a:stretch>
            <a:fillRect/>
          </a:stretch>
        </p:blipFill>
        <p:spPr>
          <a:xfrm>
            <a:off x="0" y="5473700"/>
            <a:ext cx="9144000" cy="1384300"/>
          </a:xfrm>
          <a:prstGeom prst="rect">
            <a:avLst/>
          </a:prstGeom>
        </p:spPr>
      </p:pic>
      <p:sp>
        <p:nvSpPr>
          <p:cNvPr id="8" name="textruta 7"/>
          <p:cNvSpPr txBox="1"/>
          <p:nvPr userDrawn="1"/>
        </p:nvSpPr>
        <p:spPr>
          <a:xfrm>
            <a:off x="2466690" y="445701"/>
            <a:ext cx="184666" cy="369332"/>
          </a:xfrm>
          <a:prstGeom prst="rect">
            <a:avLst/>
          </a:prstGeom>
          <a:noFill/>
        </p:spPr>
        <p:txBody>
          <a:bodyPr wrap="none" rtlCol="0">
            <a:spAutoFit/>
          </a:bodyPr>
          <a:lstStyle/>
          <a:p>
            <a:pPr defTabSz="457200"/>
            <a:endParaRPr lang="sv-SE" dirty="0">
              <a:solidFill>
                <a:prstClr val="black"/>
              </a:solidFill>
            </a:endParaRPr>
          </a:p>
        </p:txBody>
      </p:sp>
      <p:sp>
        <p:nvSpPr>
          <p:cNvPr id="13" name="Platshållare för text 10"/>
          <p:cNvSpPr>
            <a:spLocks noGrp="1"/>
          </p:cNvSpPr>
          <p:nvPr>
            <p:ph type="body" sz="quarter" idx="17" hasCustomPrompt="1"/>
          </p:nvPr>
        </p:nvSpPr>
        <p:spPr>
          <a:xfrm>
            <a:off x="839867" y="2031414"/>
            <a:ext cx="7499800" cy="3229411"/>
          </a:xfrm>
          <a:prstGeom prst="rect">
            <a:avLst/>
          </a:prstGeom>
        </p:spPr>
        <p:txBody>
          <a:bodyPr vert="horz" numCol="2" spcCol="216000"/>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dirty="0" smtClean="0"/>
              <a:t>Arial 10 brödtext</a:t>
            </a:r>
            <a:endParaRPr lang="sv-SE" dirty="0"/>
          </a:p>
        </p:txBody>
      </p:sp>
      <p:sp>
        <p:nvSpPr>
          <p:cNvPr id="15" name="Platshållare för text 10"/>
          <p:cNvSpPr>
            <a:spLocks noGrp="1"/>
          </p:cNvSpPr>
          <p:nvPr>
            <p:ph type="body" sz="quarter" idx="15" hasCustomPrompt="1"/>
          </p:nvPr>
        </p:nvSpPr>
        <p:spPr>
          <a:xfrm>
            <a:off x="840356" y="1024030"/>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6" name="Platshållare för text 7"/>
          <p:cNvSpPr>
            <a:spLocks noGrp="1"/>
          </p:cNvSpPr>
          <p:nvPr>
            <p:ph type="body" sz="quarter" idx="14" hasCustomPrompt="1"/>
          </p:nvPr>
        </p:nvSpPr>
        <p:spPr>
          <a:xfrm>
            <a:off x="839866"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Tree>
    <p:extLst>
      <p:ext uri="{BB962C8B-B14F-4D97-AF65-F5344CB8AC3E}">
        <p14:creationId xmlns:p14="http://schemas.microsoft.com/office/powerpoint/2010/main" val="376185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7" name="textruta 6"/>
          <p:cNvSpPr txBox="1"/>
          <p:nvPr/>
        </p:nvSpPr>
        <p:spPr>
          <a:xfrm>
            <a:off x="683568" y="5805264"/>
            <a:ext cx="3384376" cy="369332"/>
          </a:xfrm>
          <a:prstGeom prst="rect">
            <a:avLst/>
          </a:prstGeom>
          <a:noFill/>
        </p:spPr>
        <p:txBody>
          <a:bodyPr wrap="square" rtlCol="0">
            <a:spAutoFit/>
          </a:bodyPr>
          <a:lstStyle/>
          <a:p>
            <a:pPr defTabSz="457200"/>
            <a:r>
              <a:rPr lang="sv-SE" dirty="0" smtClean="0">
                <a:solidFill>
                  <a:prstClr val="white"/>
                </a:solidFill>
              </a:rPr>
              <a:t>www.osthammar.se</a:t>
            </a:r>
            <a:endParaRPr lang="sv-SE" dirty="0">
              <a:solidFill>
                <a:prstClr val="white"/>
              </a:solidFill>
            </a:endParaRPr>
          </a:p>
        </p:txBody>
      </p:sp>
    </p:spTree>
    <p:extLst>
      <p:ext uri="{BB962C8B-B14F-4D97-AF65-F5344CB8AC3E}">
        <p14:creationId xmlns:p14="http://schemas.microsoft.com/office/powerpoint/2010/main" val="297546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pPr defTabSz="457200"/>
            <a:endParaRPr lang="sv-SE">
              <a:solidFill>
                <a:prstClr val="black"/>
              </a:solidFill>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pPr defTabSz="457200"/>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pPr defTabSz="457200"/>
            <a:fld id="{C8108BEB-010B-469B-A889-4840CDCD07B4}" type="slidenum">
              <a:rPr lang="sv-SE" smtClean="0">
                <a:solidFill>
                  <a:prstClr val="black"/>
                </a:solidFill>
              </a:rPr>
              <a:pPr defTabSz="457200"/>
              <a:t>‹#›</a:t>
            </a:fld>
            <a:endParaRPr lang="sv-SE">
              <a:solidFill>
                <a:prstClr val="black"/>
              </a:solidFill>
            </a:endParaRPr>
          </a:p>
        </p:txBody>
      </p:sp>
    </p:spTree>
    <p:extLst>
      <p:ext uri="{BB962C8B-B14F-4D97-AF65-F5344CB8AC3E}">
        <p14:creationId xmlns:p14="http://schemas.microsoft.com/office/powerpoint/2010/main" val="332698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3043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9252" y="1700808"/>
            <a:ext cx="9144000" cy="1944216"/>
          </a:xfrm>
        </p:spPr>
        <p:txBody>
          <a:bodyPr/>
          <a:lstStyle/>
          <a:p>
            <a:r>
              <a:rPr lang="sv-SE" dirty="0" smtClean="0"/>
              <a:t>Central samverkan </a:t>
            </a:r>
          </a:p>
          <a:p>
            <a:r>
              <a:rPr lang="sv-SE" dirty="0" smtClean="0"/>
              <a:t>2019-06-03</a:t>
            </a:r>
            <a:endParaRPr lang="sv-SE" dirty="0"/>
          </a:p>
        </p:txBody>
      </p:sp>
      <p:graphicFrame>
        <p:nvGraphicFramePr>
          <p:cNvPr id="2" name="Tabell 1"/>
          <p:cNvGraphicFramePr>
            <a:graphicFrameLocks noGrp="1"/>
          </p:cNvGraphicFramePr>
          <p:nvPr>
            <p:extLst>
              <p:ext uri="{D42A27DB-BD31-4B8C-83A1-F6EECF244321}">
                <p14:modId xmlns:p14="http://schemas.microsoft.com/office/powerpoint/2010/main" val="4264704919"/>
              </p:ext>
            </p:extLst>
          </p:nvPr>
        </p:nvGraphicFramePr>
        <p:xfrm>
          <a:off x="6660232" y="620688"/>
          <a:ext cx="1872208" cy="274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894387253"/>
                    </a:ext>
                  </a:extLst>
                </a:gridCol>
              </a:tblGrid>
              <a:tr h="216024">
                <a:tc>
                  <a:txBody>
                    <a:bodyPr/>
                    <a:lstStyle/>
                    <a:p>
                      <a:r>
                        <a:rPr lang="sv-SE" sz="1200" dirty="0" smtClean="0">
                          <a:solidFill>
                            <a:schemeClr val="tx1"/>
                          </a:solidFill>
                        </a:rPr>
                        <a:t>Bilaga till protokoll p. 16</a:t>
                      </a:r>
                      <a:endParaRPr lang="sv-SE" sz="1200" dirty="0">
                        <a:solidFill>
                          <a:schemeClr val="tx1"/>
                        </a:solidFill>
                      </a:endParaRPr>
                    </a:p>
                  </a:txBody>
                  <a:tcPr/>
                </a:tc>
                <a:extLst>
                  <a:ext uri="{0D108BD9-81ED-4DB2-BD59-A6C34878D82A}">
                    <a16:rowId xmlns:a16="http://schemas.microsoft.com/office/drawing/2014/main" val="2592125334"/>
                  </a:ext>
                </a:extLst>
              </a:tr>
            </a:tbl>
          </a:graphicData>
        </a:graphic>
      </p:graphicFrame>
    </p:spTree>
    <p:extLst>
      <p:ext uri="{BB962C8B-B14F-4D97-AF65-F5344CB8AC3E}">
        <p14:creationId xmlns:p14="http://schemas.microsoft.com/office/powerpoint/2010/main" val="859056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7"/>
          </p:nvPr>
        </p:nvSpPr>
        <p:spPr>
          <a:xfrm>
            <a:off x="839867" y="2031414"/>
            <a:ext cx="7499800" cy="3557826"/>
          </a:xfrm>
        </p:spPr>
        <p:txBody>
          <a:bodyPr numCol="1"/>
          <a:lstStyle/>
          <a:p>
            <a:r>
              <a:rPr lang="sv-SE" sz="1800" b="1" dirty="0" smtClean="0"/>
              <a:t>Lika möjligheter</a:t>
            </a:r>
          </a:p>
          <a:p>
            <a:pPr marL="285750" indent="-285750">
              <a:buFont typeface="Arial" panose="020B0604020202020204" pitchFamily="34" charset="0"/>
              <a:buChar char="•"/>
            </a:pPr>
            <a:r>
              <a:rPr lang="sv-SE" sz="1800" dirty="0" smtClean="0"/>
              <a:t>Policy för likabehandling och mångfald</a:t>
            </a:r>
          </a:p>
          <a:p>
            <a:pPr marL="285750" indent="-285750">
              <a:buFont typeface="Arial" panose="020B0604020202020204" pitchFamily="34" charset="0"/>
              <a:buChar char="•"/>
            </a:pPr>
            <a:r>
              <a:rPr lang="sv-SE" sz="1800" dirty="0" smtClean="0"/>
              <a:t>Kompetensbaserad rekrytering</a:t>
            </a:r>
          </a:p>
          <a:p>
            <a:pPr marL="285750" indent="-285750">
              <a:buFont typeface="Arial" panose="020B0604020202020204" pitchFamily="34" charset="0"/>
              <a:buChar char="•"/>
            </a:pPr>
            <a:r>
              <a:rPr lang="sv-SE" sz="1800" dirty="0" smtClean="0"/>
              <a:t>86% kvinnor, 72% kvinnliga chefer</a:t>
            </a:r>
          </a:p>
          <a:p>
            <a:pPr marL="285750" indent="-285750">
              <a:buFont typeface="Arial" panose="020B0604020202020204" pitchFamily="34" charset="0"/>
              <a:buChar char="•"/>
            </a:pPr>
            <a:endParaRPr lang="sv-SE" sz="1800" dirty="0" smtClean="0"/>
          </a:p>
        </p:txBody>
      </p:sp>
      <p:sp>
        <p:nvSpPr>
          <p:cNvPr id="5" name="Platshållare för text 4"/>
          <p:cNvSpPr>
            <a:spLocks noGrp="1"/>
          </p:cNvSpPr>
          <p:nvPr>
            <p:ph type="body" sz="quarter" idx="15"/>
          </p:nvPr>
        </p:nvSpPr>
        <p:spPr/>
        <p:txBody>
          <a:bodyPr/>
          <a:lstStyle/>
          <a:p>
            <a:r>
              <a:rPr lang="sv-SE" dirty="0" smtClean="0"/>
              <a:t>Personalredovisning</a:t>
            </a:r>
            <a:endParaRPr lang="sv-SE" dirty="0"/>
          </a:p>
        </p:txBody>
      </p:sp>
      <p:sp>
        <p:nvSpPr>
          <p:cNvPr id="4" name="Platshållare för text 3"/>
          <p:cNvSpPr>
            <a:spLocks noGrp="1"/>
          </p:cNvSpPr>
          <p:nvPr>
            <p:ph type="body" sz="quarter" idx="14"/>
          </p:nvPr>
        </p:nvSpPr>
        <p:spPr/>
        <p:txBody>
          <a:bodyPr/>
          <a:lstStyle/>
          <a:p>
            <a:endParaRPr lang="sv-SE"/>
          </a:p>
        </p:txBody>
      </p:sp>
      <p:pic>
        <p:nvPicPr>
          <p:cNvPr id="7" name="Bildobjekt 6" descr="centers_ny2_.png"/>
          <p:cNvPicPr>
            <a:picLocks noChangeAspect="1"/>
          </p:cNvPicPr>
          <p:nvPr/>
        </p:nvPicPr>
        <p:blipFill rotWithShape="1">
          <a:blip r:embed="rId3" cstate="print">
            <a:extLst>
              <a:ext uri="{28A0092B-C50C-407E-A947-70E740481C1C}">
                <a14:useLocalDpi xmlns:a14="http://schemas.microsoft.com/office/drawing/2010/main" val="0"/>
              </a:ext>
            </a:extLst>
          </a:blip>
          <a:srcRect l="32817" t="21252" r="32704" b="16100"/>
          <a:stretch/>
        </p:blipFill>
        <p:spPr>
          <a:xfrm>
            <a:off x="6198479" y="239343"/>
            <a:ext cx="2176584" cy="2179410"/>
          </a:xfrm>
          <a:prstGeom prst="rect">
            <a:avLst/>
          </a:prstGeom>
        </p:spPr>
      </p:pic>
    </p:spTree>
    <p:extLst>
      <p:ext uri="{BB962C8B-B14F-4D97-AF65-F5344CB8AC3E}">
        <p14:creationId xmlns:p14="http://schemas.microsoft.com/office/powerpoint/2010/main" val="15490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4294967295"/>
          </p:nvPr>
        </p:nvSpPr>
        <p:spPr>
          <a:xfrm>
            <a:off x="1115616" y="620688"/>
            <a:ext cx="6840760" cy="1152128"/>
          </a:xfrm>
          <a:prstGeom prst="rect">
            <a:avLst/>
          </a:prstGeom>
        </p:spPr>
        <p:txBody>
          <a:bodyPr/>
          <a:lstStyle/>
          <a:p>
            <a:pPr marL="0" indent="0" algn="ctr">
              <a:buNone/>
            </a:pPr>
            <a:r>
              <a:rPr lang="sv-SE" dirty="0" smtClean="0"/>
              <a:t>Jämställdhetsindex, </a:t>
            </a:r>
            <a:r>
              <a:rPr lang="sv-SE" dirty="0" err="1" smtClean="0"/>
              <a:t>Jämix</a:t>
            </a:r>
            <a:endParaRPr lang="sv-SE" dirty="0" smtClean="0"/>
          </a:p>
          <a:p>
            <a:pPr marL="0" indent="0" algn="ctr">
              <a:buNone/>
            </a:pPr>
            <a:r>
              <a:rPr lang="sv-SE" sz="4800" dirty="0" smtClean="0"/>
              <a:t>+19 poäng</a:t>
            </a:r>
          </a:p>
          <a:p>
            <a:pPr marL="0" indent="0" algn="ctr">
              <a:buNone/>
            </a:pPr>
            <a:endParaRPr lang="sv-SE" dirty="0"/>
          </a:p>
        </p:txBody>
      </p:sp>
      <p:sp>
        <p:nvSpPr>
          <p:cNvPr id="9" name="Platshållare för text 5"/>
          <p:cNvSpPr>
            <a:spLocks noGrp="1"/>
          </p:cNvSpPr>
          <p:nvPr>
            <p:ph type="body" sz="quarter" idx="4294967295"/>
          </p:nvPr>
        </p:nvSpPr>
        <p:spPr>
          <a:xfrm>
            <a:off x="683568" y="3068960"/>
            <a:ext cx="3578225" cy="3413125"/>
          </a:xfrm>
          <a:prstGeom prst="rect">
            <a:avLst/>
          </a:prstGeom>
        </p:spPr>
        <p:txBody>
          <a:bodyPr/>
          <a:lstStyle/>
          <a:p>
            <a:pPr marL="0" indent="0">
              <a:buNone/>
            </a:pPr>
            <a:r>
              <a:rPr lang="sv-SE" sz="2400" b="1" dirty="0" smtClean="0"/>
              <a:t>Förbättring från 2017</a:t>
            </a:r>
          </a:p>
          <a:p>
            <a:r>
              <a:rPr lang="sv-SE" sz="2400" dirty="0" smtClean="0"/>
              <a:t>Lika karriärmöjligheter</a:t>
            </a:r>
          </a:p>
          <a:p>
            <a:r>
              <a:rPr lang="sv-SE" sz="2400" dirty="0" smtClean="0"/>
              <a:t>Skillnad i lön</a:t>
            </a:r>
          </a:p>
          <a:p>
            <a:r>
              <a:rPr lang="sv-SE" sz="2400" dirty="0" smtClean="0"/>
              <a:t>Skillnad i uttag av föräldradagar</a:t>
            </a:r>
            <a:endParaRPr lang="sv-SE" sz="2400" dirty="0"/>
          </a:p>
        </p:txBody>
      </p:sp>
      <p:sp>
        <p:nvSpPr>
          <p:cNvPr id="10" name="Platshållare för text 5"/>
          <p:cNvSpPr>
            <a:spLocks noGrp="1"/>
          </p:cNvSpPr>
          <p:nvPr>
            <p:ph type="body" sz="quarter" idx="4294967295"/>
          </p:nvPr>
        </p:nvSpPr>
        <p:spPr>
          <a:xfrm>
            <a:off x="5148064" y="3068960"/>
            <a:ext cx="3578225" cy="3413125"/>
          </a:xfrm>
          <a:prstGeom prst="rect">
            <a:avLst/>
          </a:prstGeom>
        </p:spPr>
        <p:txBody>
          <a:bodyPr/>
          <a:lstStyle/>
          <a:p>
            <a:pPr marL="0" indent="0">
              <a:buNone/>
            </a:pPr>
            <a:r>
              <a:rPr lang="sv-SE" sz="2400" b="1" dirty="0" smtClean="0"/>
              <a:t>Behöver förbättras (olikheter)</a:t>
            </a:r>
          </a:p>
          <a:p>
            <a:r>
              <a:rPr lang="sv-SE" sz="2400" dirty="0" smtClean="0"/>
              <a:t>Trygg anställning</a:t>
            </a:r>
          </a:p>
          <a:p>
            <a:r>
              <a:rPr lang="sv-SE" sz="2400" dirty="0" smtClean="0"/>
              <a:t>Heltidsarbete</a:t>
            </a:r>
          </a:p>
          <a:p>
            <a:r>
              <a:rPr lang="sv-SE" sz="2400" dirty="0" smtClean="0"/>
              <a:t>Sjukfrånvaro</a:t>
            </a:r>
          </a:p>
          <a:p>
            <a:endParaRPr lang="sv-SE" sz="2400" dirty="0" smtClean="0"/>
          </a:p>
          <a:p>
            <a:endParaRPr lang="sv-SE" sz="2400" dirty="0"/>
          </a:p>
        </p:txBody>
      </p:sp>
    </p:spTree>
    <p:extLst>
      <p:ext uri="{BB962C8B-B14F-4D97-AF65-F5344CB8AC3E}">
        <p14:creationId xmlns:p14="http://schemas.microsoft.com/office/powerpoint/2010/main" val="6145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2"/>
          </p:nvPr>
        </p:nvSpPr>
        <p:spPr/>
        <p:txBody>
          <a:bodyPr/>
          <a:lstStyle/>
          <a:p>
            <a:endParaRPr lang="sv-SE" dirty="0"/>
          </a:p>
        </p:txBody>
      </p:sp>
      <p:sp>
        <p:nvSpPr>
          <p:cNvPr id="7" name="Platshållare för text 6"/>
          <p:cNvSpPr>
            <a:spLocks noGrp="1"/>
          </p:cNvSpPr>
          <p:nvPr>
            <p:ph type="body" sz="quarter" idx="13"/>
          </p:nvPr>
        </p:nvSpPr>
        <p:spPr/>
        <p:txBody>
          <a:bodyPr/>
          <a:lstStyle/>
          <a:p>
            <a:r>
              <a:rPr lang="sv-SE" dirty="0" smtClean="0"/>
              <a:t>Personalredovisning 2018</a:t>
            </a:r>
            <a:endParaRPr lang="sv-SE" dirty="0"/>
          </a:p>
        </p:txBody>
      </p:sp>
    </p:spTree>
    <p:extLst>
      <p:ext uri="{BB962C8B-B14F-4D97-AF65-F5344CB8AC3E}">
        <p14:creationId xmlns:p14="http://schemas.microsoft.com/office/powerpoint/2010/main" val="4006889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nvPr>
        </p:nvGraphicFramePr>
        <p:xfrm>
          <a:off x="2123728" y="0"/>
          <a:ext cx="6840760" cy="6381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a:graphicFrameLocks/>
          </p:cNvGraphicFramePr>
          <p:nvPr>
            <p:extLst>
              <p:ext uri="{D42A27DB-BD31-4B8C-83A1-F6EECF244321}">
                <p14:modId xmlns:p14="http://schemas.microsoft.com/office/powerpoint/2010/main" val="2033642056"/>
              </p:ext>
            </p:extLst>
          </p:nvPr>
        </p:nvGraphicFramePr>
        <p:xfrm>
          <a:off x="179512" y="2132856"/>
          <a:ext cx="2808312" cy="27934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68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468560" y="476672"/>
          <a:ext cx="7992888" cy="530080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ruta 12"/>
          <p:cNvSpPr txBox="1"/>
          <p:nvPr/>
        </p:nvSpPr>
        <p:spPr>
          <a:xfrm>
            <a:off x="6228184" y="908720"/>
            <a:ext cx="3312368" cy="1569660"/>
          </a:xfrm>
          <a:prstGeom prst="rect">
            <a:avLst/>
          </a:prstGeom>
          <a:noFill/>
        </p:spPr>
        <p:txBody>
          <a:bodyPr wrap="square" rtlCol="0">
            <a:spAutoFit/>
          </a:bodyPr>
          <a:lstStyle/>
          <a:p>
            <a:r>
              <a:rPr lang="sv-SE" sz="3200" dirty="0" smtClean="0">
                <a:latin typeface="Arial" panose="020B0604020202020204" pitchFamily="34" charset="0"/>
                <a:cs typeface="Arial" panose="020B0604020202020204" pitchFamily="34" charset="0"/>
              </a:rPr>
              <a:t>Trygga </a:t>
            </a:r>
          </a:p>
          <a:p>
            <a:r>
              <a:rPr lang="sv-SE" sz="3200" dirty="0" smtClean="0">
                <a:latin typeface="Arial" panose="020B0604020202020204" pitchFamily="34" charset="0"/>
                <a:cs typeface="Arial" panose="020B0604020202020204" pitchFamily="34" charset="0"/>
              </a:rPr>
              <a:t>och otrygga anställningar</a:t>
            </a:r>
            <a:endParaRPr lang="sv-SE" sz="3200" dirty="0">
              <a:latin typeface="Arial" panose="020B0604020202020204" pitchFamily="34" charset="0"/>
              <a:cs typeface="Arial" panose="020B0604020202020204" pitchFamily="34" charset="0"/>
            </a:endParaRPr>
          </a:p>
        </p:txBody>
      </p:sp>
      <p:sp>
        <p:nvSpPr>
          <p:cNvPr id="2" name="textruta 1"/>
          <p:cNvSpPr txBox="1"/>
          <p:nvPr/>
        </p:nvSpPr>
        <p:spPr>
          <a:xfrm>
            <a:off x="6228184" y="3527764"/>
            <a:ext cx="2628292" cy="400110"/>
          </a:xfrm>
          <a:prstGeom prst="rect">
            <a:avLst/>
          </a:prstGeom>
          <a:noFill/>
        </p:spPr>
        <p:txBody>
          <a:bodyPr wrap="square" rtlCol="0">
            <a:spAutoFit/>
          </a:bodyPr>
          <a:lstStyle/>
          <a:p>
            <a:r>
              <a:rPr lang="sv-SE" sz="2000" dirty="0" smtClean="0">
                <a:latin typeface="Arial" panose="020B0604020202020204" pitchFamily="34" charset="0"/>
                <a:cs typeface="Arial" panose="020B0604020202020204" pitchFamily="34" charset="0"/>
              </a:rPr>
              <a:t>&lt; 60 % arbetar heltid</a:t>
            </a:r>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06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2"/>
          </p:nvPr>
        </p:nvSpPr>
        <p:spPr/>
        <p:txBody>
          <a:bodyPr/>
          <a:lstStyle/>
          <a:p>
            <a:r>
              <a:rPr lang="sv-SE" dirty="0" smtClean="0"/>
              <a:t>Personalomsättning</a:t>
            </a:r>
          </a:p>
          <a:p>
            <a:r>
              <a:rPr lang="sv-SE" dirty="0" smtClean="0"/>
              <a:t>(12% inklusive pensionsavgångar)</a:t>
            </a:r>
            <a:endParaRPr lang="sv-SE" dirty="0"/>
          </a:p>
        </p:txBody>
      </p:sp>
      <p:sp>
        <p:nvSpPr>
          <p:cNvPr id="6" name="Platshållare för text 5"/>
          <p:cNvSpPr>
            <a:spLocks noGrp="1"/>
          </p:cNvSpPr>
          <p:nvPr>
            <p:ph type="body" sz="quarter" idx="13"/>
          </p:nvPr>
        </p:nvSpPr>
        <p:spPr>
          <a:xfrm>
            <a:off x="0" y="1628800"/>
            <a:ext cx="9144000" cy="897577"/>
          </a:xfrm>
        </p:spPr>
        <p:txBody>
          <a:bodyPr/>
          <a:lstStyle/>
          <a:p>
            <a:r>
              <a:rPr lang="sv-SE" dirty="0" smtClean="0"/>
              <a:t>9%</a:t>
            </a:r>
            <a:endParaRPr lang="sv-SE" dirty="0"/>
          </a:p>
        </p:txBody>
      </p:sp>
    </p:spTree>
    <p:extLst>
      <p:ext uri="{BB962C8B-B14F-4D97-AF65-F5344CB8AC3E}">
        <p14:creationId xmlns:p14="http://schemas.microsoft.com/office/powerpoint/2010/main" val="31923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395536" y="980728"/>
            <a:ext cx="8100392" cy="3528392"/>
          </a:xfrm>
        </p:spPr>
        <p:txBody>
          <a:bodyPr/>
          <a:lstStyle/>
          <a:p>
            <a:endParaRPr lang="sv-SE" sz="3200" dirty="0" smtClean="0"/>
          </a:p>
          <a:p>
            <a:r>
              <a:rPr lang="sv-SE" sz="4400" dirty="0" smtClean="0"/>
              <a:t>bristande tillgång på utbildad och erfaren personal på arbetsmarknaden</a:t>
            </a:r>
          </a:p>
          <a:p>
            <a:endParaRPr lang="sv-SE" sz="3200" dirty="0" smtClean="0"/>
          </a:p>
        </p:txBody>
      </p:sp>
      <p:sp>
        <p:nvSpPr>
          <p:cNvPr id="7" name="Platshållare för text 4"/>
          <p:cNvSpPr>
            <a:spLocks noGrp="1"/>
          </p:cNvSpPr>
          <p:nvPr>
            <p:ph type="body" sz="quarter" idx="12"/>
          </p:nvPr>
        </p:nvSpPr>
        <p:spPr>
          <a:xfrm>
            <a:off x="1156" y="4505662"/>
            <a:ext cx="9144000" cy="465138"/>
          </a:xfrm>
        </p:spPr>
        <p:txBody>
          <a:bodyPr/>
          <a:lstStyle/>
          <a:p>
            <a:r>
              <a:rPr lang="sv-SE" dirty="0" smtClean="0"/>
              <a:t>(Socialförvaltningen</a:t>
            </a:r>
            <a:r>
              <a:rPr lang="sv-SE" dirty="0"/>
              <a:t>, </a:t>
            </a:r>
            <a:r>
              <a:rPr lang="sv-SE" dirty="0" smtClean="0"/>
              <a:t>Barn- </a:t>
            </a:r>
            <a:r>
              <a:rPr lang="sv-SE" dirty="0"/>
              <a:t>och utbildningsförvaltningen </a:t>
            </a:r>
            <a:r>
              <a:rPr lang="sv-SE" dirty="0" smtClean="0"/>
              <a:t>och Bygg- </a:t>
            </a:r>
            <a:r>
              <a:rPr lang="sv-SE" dirty="0"/>
              <a:t>och </a:t>
            </a:r>
            <a:r>
              <a:rPr lang="sv-SE" dirty="0" smtClean="0"/>
              <a:t>miljöförvaltningen)</a:t>
            </a:r>
            <a:endParaRPr lang="sv-SE" sz="2400" dirty="0"/>
          </a:p>
          <a:p>
            <a:endParaRPr lang="sv-SE" dirty="0"/>
          </a:p>
        </p:txBody>
      </p:sp>
    </p:spTree>
    <p:extLst>
      <p:ext uri="{BB962C8B-B14F-4D97-AF65-F5344CB8AC3E}">
        <p14:creationId xmlns:p14="http://schemas.microsoft.com/office/powerpoint/2010/main" val="396858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4294967295"/>
          </p:nvPr>
        </p:nvSpPr>
        <p:spPr>
          <a:xfrm>
            <a:off x="1115616" y="620688"/>
            <a:ext cx="6840760" cy="1152128"/>
          </a:xfrm>
          <a:prstGeom prst="rect">
            <a:avLst/>
          </a:prstGeom>
        </p:spPr>
        <p:txBody>
          <a:bodyPr/>
          <a:lstStyle/>
          <a:p>
            <a:pPr marL="0" indent="0" algn="ctr">
              <a:buNone/>
            </a:pPr>
            <a:r>
              <a:rPr lang="sv-SE" dirty="0" smtClean="0"/>
              <a:t>Attraktiv arbetsgivarindex, AVI</a:t>
            </a:r>
          </a:p>
          <a:p>
            <a:pPr marL="0" indent="0" algn="ctr">
              <a:buNone/>
            </a:pPr>
            <a:r>
              <a:rPr lang="sv-SE" sz="4800" dirty="0" smtClean="0"/>
              <a:t>+4 poäng</a:t>
            </a:r>
          </a:p>
          <a:p>
            <a:pPr marL="0" indent="0" algn="ctr">
              <a:buNone/>
            </a:pPr>
            <a:endParaRPr lang="sv-SE" dirty="0"/>
          </a:p>
        </p:txBody>
      </p:sp>
      <p:sp>
        <p:nvSpPr>
          <p:cNvPr id="9" name="Platshållare för text 5"/>
          <p:cNvSpPr>
            <a:spLocks noGrp="1"/>
          </p:cNvSpPr>
          <p:nvPr>
            <p:ph type="body" sz="quarter" idx="4294967295"/>
          </p:nvPr>
        </p:nvSpPr>
        <p:spPr>
          <a:xfrm>
            <a:off x="683568" y="3068960"/>
            <a:ext cx="3578225" cy="3413125"/>
          </a:xfrm>
          <a:prstGeom prst="rect">
            <a:avLst/>
          </a:prstGeom>
        </p:spPr>
        <p:txBody>
          <a:bodyPr/>
          <a:lstStyle/>
          <a:p>
            <a:pPr marL="0" indent="0">
              <a:buNone/>
            </a:pPr>
            <a:r>
              <a:rPr lang="sv-SE" sz="2400" b="1" dirty="0" smtClean="0"/>
              <a:t>Förbättring från 2017</a:t>
            </a:r>
          </a:p>
          <a:p>
            <a:r>
              <a:rPr lang="sv-SE" sz="2400" dirty="0" smtClean="0"/>
              <a:t>Medianlön</a:t>
            </a:r>
          </a:p>
          <a:p>
            <a:r>
              <a:rPr lang="sv-SE" sz="2400" dirty="0" smtClean="0"/>
              <a:t>Lika karriärmöjligheter</a:t>
            </a:r>
          </a:p>
          <a:p>
            <a:r>
              <a:rPr lang="sv-SE" sz="2400" dirty="0" smtClean="0"/>
              <a:t>Antal medarbetare per chef</a:t>
            </a:r>
            <a:endParaRPr lang="sv-SE" sz="2400" dirty="0"/>
          </a:p>
        </p:txBody>
      </p:sp>
      <p:sp>
        <p:nvSpPr>
          <p:cNvPr id="10" name="Platshållare för text 5"/>
          <p:cNvSpPr>
            <a:spLocks noGrp="1"/>
          </p:cNvSpPr>
          <p:nvPr>
            <p:ph type="body" sz="quarter" idx="4294967295"/>
          </p:nvPr>
        </p:nvSpPr>
        <p:spPr>
          <a:xfrm>
            <a:off x="5148064" y="3068960"/>
            <a:ext cx="3578225" cy="3413125"/>
          </a:xfrm>
          <a:prstGeom prst="rect">
            <a:avLst/>
          </a:prstGeom>
        </p:spPr>
        <p:txBody>
          <a:bodyPr/>
          <a:lstStyle/>
          <a:p>
            <a:pPr marL="0" indent="0">
              <a:buNone/>
            </a:pPr>
            <a:r>
              <a:rPr lang="sv-SE" sz="2400" b="1" dirty="0" smtClean="0"/>
              <a:t>Försämring från 2017</a:t>
            </a:r>
          </a:p>
          <a:p>
            <a:r>
              <a:rPr lang="sv-SE" sz="2400" dirty="0" smtClean="0"/>
              <a:t>Andelen tillsvidareanställningar</a:t>
            </a:r>
          </a:p>
          <a:p>
            <a:r>
              <a:rPr lang="sv-SE" sz="2400" dirty="0" smtClean="0"/>
              <a:t>Andel avgångar</a:t>
            </a:r>
          </a:p>
          <a:p>
            <a:r>
              <a:rPr lang="sv-SE" sz="2400" dirty="0" smtClean="0"/>
              <a:t>Långtidssjukfrånvaro</a:t>
            </a:r>
          </a:p>
          <a:p>
            <a:r>
              <a:rPr lang="sv-SE" sz="2400" dirty="0" smtClean="0"/>
              <a:t>Korttidssjukfrånvaro</a:t>
            </a:r>
          </a:p>
          <a:p>
            <a:r>
              <a:rPr lang="sv-SE" sz="2400" dirty="0" smtClean="0"/>
              <a:t>Arbetad övertid</a:t>
            </a:r>
            <a:endParaRPr lang="sv-SE" sz="2400" dirty="0"/>
          </a:p>
        </p:txBody>
      </p:sp>
    </p:spTree>
    <p:extLst>
      <p:ext uri="{BB962C8B-B14F-4D97-AF65-F5344CB8AC3E}">
        <p14:creationId xmlns:p14="http://schemas.microsoft.com/office/powerpoint/2010/main" val="31323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7"/>
          </p:nvPr>
        </p:nvSpPr>
        <p:spPr>
          <a:xfrm>
            <a:off x="839867" y="2031414"/>
            <a:ext cx="7499800" cy="3557826"/>
          </a:xfrm>
        </p:spPr>
        <p:txBody>
          <a:bodyPr numCol="1"/>
          <a:lstStyle/>
          <a:p>
            <a:r>
              <a:rPr lang="sv-SE" sz="1800" b="1" dirty="0" smtClean="0"/>
              <a:t>Trygg anställning</a:t>
            </a:r>
          </a:p>
          <a:p>
            <a:pPr marL="285750" indent="-285750">
              <a:buFont typeface="Arial" panose="020B0604020202020204" pitchFamily="34" charset="0"/>
              <a:buChar char="•"/>
            </a:pPr>
            <a:r>
              <a:rPr lang="sv-SE" sz="1800" dirty="0" smtClean="0"/>
              <a:t>Timanställningar: drygt 1000 personer, 153 årsarbetare</a:t>
            </a:r>
          </a:p>
          <a:p>
            <a:pPr marL="285750" indent="-285750">
              <a:buFont typeface="Arial" panose="020B0604020202020204" pitchFamily="34" charset="0"/>
              <a:buChar char="•"/>
            </a:pPr>
            <a:r>
              <a:rPr lang="sv-SE" sz="1800" dirty="0" smtClean="0"/>
              <a:t>Övertid (</a:t>
            </a:r>
            <a:r>
              <a:rPr lang="sv-SE" sz="1800" dirty="0" err="1" smtClean="0"/>
              <a:t>inkl</a:t>
            </a:r>
            <a:r>
              <a:rPr lang="sv-SE" sz="1800" dirty="0" smtClean="0"/>
              <a:t> mertid, fyllnadstid): 32 årsarbetare, 20 milj. kr.</a:t>
            </a:r>
          </a:p>
          <a:p>
            <a:endParaRPr lang="sv-SE" sz="1800" dirty="0" smtClean="0"/>
          </a:p>
          <a:p>
            <a:r>
              <a:rPr lang="sv-SE" sz="1800" b="1" dirty="0" smtClean="0"/>
              <a:t>Lön och förmåner</a:t>
            </a:r>
          </a:p>
          <a:p>
            <a:pPr marL="285750" indent="-285750">
              <a:buFont typeface="Arial" panose="020B0604020202020204" pitchFamily="34" charset="0"/>
              <a:buChar char="•"/>
            </a:pPr>
            <a:r>
              <a:rPr lang="sv-SE" sz="1800" dirty="0" smtClean="0"/>
              <a:t>Friskvårdsbidrag: 65%, 1,3 milj. kr.</a:t>
            </a:r>
          </a:p>
          <a:p>
            <a:pPr marL="285750" indent="-285750">
              <a:buFont typeface="Arial" panose="020B0604020202020204" pitchFamily="34" charset="0"/>
              <a:buChar char="•"/>
            </a:pPr>
            <a:endParaRPr lang="sv-SE" sz="1800" dirty="0"/>
          </a:p>
          <a:p>
            <a:r>
              <a:rPr lang="sv-SE" sz="1800" b="1" dirty="0" smtClean="0"/>
              <a:t>God arbetsmiljö</a:t>
            </a:r>
          </a:p>
          <a:p>
            <a:pPr marL="285750" indent="-285750">
              <a:buFont typeface="Arial" panose="020B0604020202020204" pitchFamily="34" charset="0"/>
              <a:buChar char="•"/>
            </a:pPr>
            <a:r>
              <a:rPr lang="sv-SE" sz="1800" dirty="0" smtClean="0"/>
              <a:t>Drygt 150 tillbud, nästan 300 olycksfall, nästan 40 riskobservationer. </a:t>
            </a:r>
          </a:p>
          <a:p>
            <a:pPr marL="285750" indent="-285750">
              <a:buFont typeface="Arial" panose="020B0604020202020204" pitchFamily="34" charset="0"/>
              <a:buChar char="•"/>
            </a:pPr>
            <a:r>
              <a:rPr lang="sv-SE" sz="1800" dirty="0" smtClean="0"/>
              <a:t>8,1% sjukfrånvaro, 128 årsarbetare</a:t>
            </a:r>
          </a:p>
        </p:txBody>
      </p:sp>
      <p:sp>
        <p:nvSpPr>
          <p:cNvPr id="5" name="Platshållare för text 4"/>
          <p:cNvSpPr>
            <a:spLocks noGrp="1"/>
          </p:cNvSpPr>
          <p:nvPr>
            <p:ph type="body" sz="quarter" idx="15"/>
          </p:nvPr>
        </p:nvSpPr>
        <p:spPr/>
        <p:txBody>
          <a:bodyPr/>
          <a:lstStyle/>
          <a:p>
            <a:r>
              <a:rPr lang="sv-SE" dirty="0" smtClean="0"/>
              <a:t>Personalredovisning</a:t>
            </a:r>
            <a:endParaRPr lang="sv-SE" dirty="0"/>
          </a:p>
        </p:txBody>
      </p:sp>
      <p:sp>
        <p:nvSpPr>
          <p:cNvPr id="4" name="Platshållare för text 3"/>
          <p:cNvSpPr>
            <a:spLocks noGrp="1"/>
          </p:cNvSpPr>
          <p:nvPr>
            <p:ph type="body" sz="quarter" idx="14"/>
          </p:nvPr>
        </p:nvSpPr>
        <p:spPr/>
        <p:txBody>
          <a:bodyPr/>
          <a:lstStyle/>
          <a:p>
            <a:endParaRPr lang="sv-SE"/>
          </a:p>
        </p:txBody>
      </p:sp>
      <p:pic>
        <p:nvPicPr>
          <p:cNvPr id="7" name="Bildobjekt 6" descr="centers_ny2_.png"/>
          <p:cNvPicPr>
            <a:picLocks noChangeAspect="1"/>
          </p:cNvPicPr>
          <p:nvPr/>
        </p:nvPicPr>
        <p:blipFill rotWithShape="1">
          <a:blip r:embed="rId3" cstate="print">
            <a:extLst>
              <a:ext uri="{28A0092B-C50C-407E-A947-70E740481C1C}">
                <a14:useLocalDpi xmlns:a14="http://schemas.microsoft.com/office/drawing/2010/main" val="0"/>
              </a:ext>
            </a:extLst>
          </a:blip>
          <a:srcRect l="32817" t="21252" r="32704" b="16100"/>
          <a:stretch/>
        </p:blipFill>
        <p:spPr>
          <a:xfrm>
            <a:off x="6163327" y="169470"/>
            <a:ext cx="2176584" cy="2179410"/>
          </a:xfrm>
          <a:prstGeom prst="rect">
            <a:avLst/>
          </a:prstGeom>
        </p:spPr>
      </p:pic>
    </p:spTree>
    <p:extLst>
      <p:ext uri="{BB962C8B-B14F-4D97-AF65-F5344CB8AC3E}">
        <p14:creationId xmlns:p14="http://schemas.microsoft.com/office/powerpoint/2010/main" val="1225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7"/>
          </p:nvPr>
        </p:nvSpPr>
        <p:spPr>
          <a:xfrm>
            <a:off x="839867" y="2031414"/>
            <a:ext cx="7499800" cy="3557826"/>
          </a:xfrm>
        </p:spPr>
        <p:txBody>
          <a:bodyPr numCol="1"/>
          <a:lstStyle/>
          <a:p>
            <a:r>
              <a:rPr lang="sv-SE" sz="1800" b="1" dirty="0" smtClean="0"/>
              <a:t>Utvecklande yrkesroll</a:t>
            </a:r>
          </a:p>
          <a:p>
            <a:pPr marL="285750" indent="-285750">
              <a:buFont typeface="Arial" panose="020B0604020202020204" pitchFamily="34" charset="0"/>
              <a:buChar char="•"/>
            </a:pPr>
            <a:r>
              <a:rPr lang="sv-SE" sz="1800" dirty="0" smtClean="0"/>
              <a:t>Internrekrytering</a:t>
            </a:r>
            <a:r>
              <a:rPr lang="sv-SE" sz="1800" dirty="0"/>
              <a:t>: 9 medarbetare och 14 chefer (av 29</a:t>
            </a:r>
            <a:r>
              <a:rPr lang="sv-SE" sz="1800" dirty="0" smtClean="0"/>
              <a:t>)</a:t>
            </a:r>
          </a:p>
          <a:p>
            <a:pPr marL="285750" indent="-285750">
              <a:buFont typeface="Arial" panose="020B0604020202020204" pitchFamily="34" charset="0"/>
              <a:buChar char="•"/>
            </a:pPr>
            <a:endParaRPr lang="sv-SE" sz="1800" dirty="0"/>
          </a:p>
          <a:p>
            <a:r>
              <a:rPr lang="sv-SE" sz="1800" b="1" dirty="0" smtClean="0"/>
              <a:t>Gott ledarskap</a:t>
            </a:r>
            <a:endParaRPr lang="sv-SE" sz="1800" b="1" dirty="0"/>
          </a:p>
          <a:p>
            <a:pPr marL="285750" indent="-285750">
              <a:buFont typeface="Arial" panose="020B0604020202020204" pitchFamily="34" charset="0"/>
              <a:buChar char="•"/>
            </a:pPr>
            <a:r>
              <a:rPr lang="sv-SE" sz="1800" dirty="0" smtClean="0"/>
              <a:t>Ny ledarpolicy</a:t>
            </a:r>
          </a:p>
          <a:p>
            <a:pPr marL="285750" indent="-285750">
              <a:buFont typeface="Arial" panose="020B0604020202020204" pitchFamily="34" charset="0"/>
              <a:buChar char="•"/>
            </a:pPr>
            <a:r>
              <a:rPr lang="sv-SE" sz="1800" dirty="0" smtClean="0"/>
              <a:t>2 ledarkonferens</a:t>
            </a:r>
          </a:p>
          <a:p>
            <a:pPr marL="285750" indent="-285750">
              <a:buFont typeface="Arial" panose="020B0604020202020204" pitchFamily="34" charset="0"/>
              <a:buChar char="•"/>
            </a:pPr>
            <a:endParaRPr lang="sv-SE" sz="1800" dirty="0"/>
          </a:p>
          <a:p>
            <a:r>
              <a:rPr lang="sv-SE" sz="1800" b="1" dirty="0" smtClean="0"/>
              <a:t>Hög delaktighet</a:t>
            </a:r>
            <a:endParaRPr lang="sv-SE" sz="1800" b="1" dirty="0"/>
          </a:p>
          <a:p>
            <a:pPr marL="285750" indent="-285750">
              <a:buFont typeface="Arial" panose="020B0604020202020204" pitchFamily="34" charset="0"/>
              <a:buChar char="•"/>
            </a:pPr>
            <a:r>
              <a:rPr lang="sv-SE" sz="1800" dirty="0"/>
              <a:t>Nytt intranät, Ines</a:t>
            </a:r>
          </a:p>
          <a:p>
            <a:endParaRPr lang="sv-SE" sz="1800" dirty="0" smtClean="0"/>
          </a:p>
        </p:txBody>
      </p:sp>
      <p:sp>
        <p:nvSpPr>
          <p:cNvPr id="5" name="Platshållare för text 4"/>
          <p:cNvSpPr>
            <a:spLocks noGrp="1"/>
          </p:cNvSpPr>
          <p:nvPr>
            <p:ph type="body" sz="quarter" idx="15"/>
          </p:nvPr>
        </p:nvSpPr>
        <p:spPr/>
        <p:txBody>
          <a:bodyPr/>
          <a:lstStyle/>
          <a:p>
            <a:r>
              <a:rPr lang="sv-SE" dirty="0" smtClean="0"/>
              <a:t>Personalredovisning</a:t>
            </a:r>
            <a:endParaRPr lang="sv-SE" dirty="0"/>
          </a:p>
        </p:txBody>
      </p:sp>
      <p:sp>
        <p:nvSpPr>
          <p:cNvPr id="4" name="Platshållare för text 3"/>
          <p:cNvSpPr>
            <a:spLocks noGrp="1"/>
          </p:cNvSpPr>
          <p:nvPr>
            <p:ph type="body" sz="quarter" idx="14"/>
          </p:nvPr>
        </p:nvSpPr>
        <p:spPr/>
        <p:txBody>
          <a:bodyPr/>
          <a:lstStyle/>
          <a:p>
            <a:endParaRPr lang="sv-SE"/>
          </a:p>
        </p:txBody>
      </p:sp>
      <p:pic>
        <p:nvPicPr>
          <p:cNvPr id="7" name="Bildobjekt 6" descr="centers_ny2_.png"/>
          <p:cNvPicPr>
            <a:picLocks noChangeAspect="1"/>
          </p:cNvPicPr>
          <p:nvPr/>
        </p:nvPicPr>
        <p:blipFill rotWithShape="1">
          <a:blip r:embed="rId3" cstate="print">
            <a:extLst>
              <a:ext uri="{28A0092B-C50C-407E-A947-70E740481C1C}">
                <a14:useLocalDpi xmlns:a14="http://schemas.microsoft.com/office/drawing/2010/main" val="0"/>
              </a:ext>
            </a:extLst>
          </a:blip>
          <a:srcRect l="32817" t="21252" r="32704" b="16100"/>
          <a:stretch/>
        </p:blipFill>
        <p:spPr>
          <a:xfrm>
            <a:off x="6163327" y="169470"/>
            <a:ext cx="2176584" cy="2179410"/>
          </a:xfrm>
          <a:prstGeom prst="rect">
            <a:avLst/>
          </a:prstGeom>
        </p:spPr>
      </p:pic>
    </p:spTree>
    <p:extLst>
      <p:ext uri="{BB962C8B-B14F-4D97-AF65-F5344CB8AC3E}">
        <p14:creationId xmlns:p14="http://schemas.microsoft.com/office/powerpoint/2010/main" val="9102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ÖSTK_mall_SW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4329</TotalTime>
  <Words>421</Words>
  <Application>Microsoft Office PowerPoint</Application>
  <PresentationFormat>Bildspel på skärmen (4:3)</PresentationFormat>
  <Paragraphs>111</Paragraphs>
  <Slides>11</Slides>
  <Notes>10</Notes>
  <HiddenSlides>1</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ÖSTK_mall_SWE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Karbelius, Lisa</dc:creator>
  <cp:lastModifiedBy>Kraft, Birgitta</cp:lastModifiedBy>
  <cp:revision>394</cp:revision>
  <cp:lastPrinted>2019-06-10T09:58:42Z</cp:lastPrinted>
  <dcterms:created xsi:type="dcterms:W3CDTF">2018-03-29T11:00:08Z</dcterms:created>
  <dcterms:modified xsi:type="dcterms:W3CDTF">2019-06-10T09:58:42Z</dcterms:modified>
</cp:coreProperties>
</file>