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70" r:id="rId3"/>
    <p:sldId id="281" r:id="rId4"/>
    <p:sldId id="282" r:id="rId5"/>
    <p:sldId id="278" r:id="rId6"/>
    <p:sldId id="283" r:id="rId7"/>
    <p:sldId id="279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8" autoAdjust="0"/>
    <p:restoredTop sz="89803" autoAdjust="0"/>
  </p:normalViewPr>
  <p:slideViewPr>
    <p:cSldViewPr snapToGrid="0" snapToObjects="1">
      <p:cViewPr varScale="1">
        <p:scale>
          <a:sx n="101" d="100"/>
          <a:sy n="101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KIA%20H&#228;ndelser%20per%20h&#228;ndelsetyp%202018%20-%20&#214;sthammars%20Kommu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Diagram%20p&#229;%20sjukstatistik%20f&#246;r%20personalekonomisk%20redovisning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Diagram%20p&#229;%20sjukstatistik%20f&#246;r%20personalekonomisk%20redovisning%20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osthammar.se\adm\LoV_stod\11_L&#246;neadministration\Statistik\Personal%20bokslut\&#197;rsbokslut\Personalstatistik%202017\sjukstatistik%20Diagram%20f&#246;r%20personalekonomisk%20redovisning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Diagram%20p&#229;%20sjukstatistik%20f&#246;r%20personalekonomisk%20redovisning%202018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osthammar.se\adm\LoV_stod\11_L&#246;neadministration\Statistik\Personal%20bokslut\&#197;rsbokslut\Personalstatistik%202018\Diagram%20p&#229;%20sjukstatistik%20f&#246;r%20personalekonomisk%20redovisning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sthammar.se\adm\LoV_stod\11_L&#246;neadministration\Statistik\Personal%20bokslut\&#197;rsbokslut\Personalstatistik%202018\Diagram%20p&#229;%20sjukstatistik%20f&#246;r%20personalekonomisk%20redovisning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Rapporterade händelser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2016-2018'!$B$3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'Diagram 2016-2018'!$A$4:$A$7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2016-2018'!$B$4:$B$7</c:f>
              <c:numCache>
                <c:formatCode>General</c:formatCode>
                <c:ptCount val="4"/>
                <c:pt idx="0">
                  <c:v>9</c:v>
                </c:pt>
                <c:pt idx="1">
                  <c:v>138</c:v>
                </c:pt>
                <c:pt idx="2">
                  <c:v>137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68-46A1-8564-5A3F4052979F}"/>
            </c:ext>
          </c:extLst>
        </c:ser>
        <c:ser>
          <c:idx val="1"/>
          <c:order val="1"/>
          <c:tx>
            <c:strRef>
              <c:f>'Diagram 2016-2018'!$C$3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'Diagram 2016-2018'!$A$4:$A$7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2016-2018'!$C$4:$C$7</c:f>
              <c:numCache>
                <c:formatCode>General</c:formatCode>
                <c:ptCount val="4"/>
                <c:pt idx="0">
                  <c:v>11</c:v>
                </c:pt>
                <c:pt idx="1">
                  <c:v>135</c:v>
                </c:pt>
                <c:pt idx="2">
                  <c:v>159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68-46A1-8564-5A3F4052979F}"/>
            </c:ext>
          </c:extLst>
        </c:ser>
        <c:ser>
          <c:idx val="2"/>
          <c:order val="2"/>
          <c:tx>
            <c:strRef>
              <c:f>'Diagram 2016-2018'!$D$3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'Diagram 2016-2018'!$A$4:$A$7</c:f>
              <c:strCache>
                <c:ptCount val="4"/>
                <c:pt idx="0">
                  <c:v>Riskobservation</c:v>
                </c:pt>
                <c:pt idx="1">
                  <c:v>Tillbud</c:v>
                </c:pt>
                <c:pt idx="2">
                  <c:v>Olycksfall</c:v>
                </c:pt>
                <c:pt idx="3">
                  <c:v>Färdolycksfall</c:v>
                </c:pt>
              </c:strCache>
            </c:strRef>
          </c:cat>
          <c:val>
            <c:numRef>
              <c:f>'Diagram 2016-2018'!$D$4:$D$7</c:f>
              <c:numCache>
                <c:formatCode>General</c:formatCode>
                <c:ptCount val="4"/>
                <c:pt idx="0">
                  <c:v>39</c:v>
                </c:pt>
                <c:pt idx="1">
                  <c:v>155</c:v>
                </c:pt>
                <c:pt idx="2">
                  <c:v>297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68-46A1-8564-5A3F4052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33024"/>
        <c:axId val="123234560"/>
      </c:barChart>
      <c:catAx>
        <c:axId val="12323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23234560"/>
        <c:crosses val="autoZero"/>
        <c:auto val="1"/>
        <c:lblAlgn val="ctr"/>
        <c:lblOffset val="100"/>
        <c:noMultiLvlLbl val="0"/>
      </c:catAx>
      <c:valAx>
        <c:axId val="1232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23233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sv-SE" sz="2400" dirty="0"/>
              <a:t>Sjukfrånvaro </a:t>
            </a:r>
            <a:r>
              <a:rPr lang="sv-SE" sz="2400" baseline="0" dirty="0" smtClean="0"/>
              <a:t> (%)</a:t>
            </a:r>
            <a:endParaRPr lang="sv-SE" sz="2400" dirty="0"/>
          </a:p>
        </c:rich>
      </c:tx>
      <c:layout>
        <c:manualLayout>
          <c:xMode val="edge"/>
          <c:yMode val="edge"/>
          <c:x val="0.37817494125876633"/>
          <c:y val="6.015501443102530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'Sjuk per förvaltning, m-kv, tim'!$C$6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tim'!$A$7:$A$14</c15:sqref>
                  </c15:fullRef>
                </c:ext>
              </c:extLst>
            </c:strRef>
          </c:cat>
          <c:val>
            <c:numRef>
              <c:f>'Sjuk per förvaltning, m-kv, tim'!$C$7:$C$14</c:f>
              <c:numCache>
                <c:formatCode>General</c:formatCode>
                <c:ptCount val="8"/>
                <c:pt idx="0">
                  <c:v>6.1</c:v>
                </c:pt>
                <c:pt idx="1">
                  <c:v>4.2</c:v>
                </c:pt>
                <c:pt idx="2">
                  <c:v>2.9</c:v>
                </c:pt>
                <c:pt idx="3">
                  <c:v>5.6</c:v>
                </c:pt>
                <c:pt idx="4">
                  <c:v>8.1999999999999993</c:v>
                </c:pt>
                <c:pt idx="5">
                  <c:v>7.6</c:v>
                </c:pt>
                <c:pt idx="6">
                  <c:v>7.2</c:v>
                </c:pt>
                <c:pt idx="7">
                  <c:v>7.6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tim'!$C$7:$C$20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C9-4E5B-AF52-BE78DF020AC0}"/>
            </c:ext>
          </c:extLst>
        </c:ser>
        <c:ser>
          <c:idx val="2"/>
          <c:order val="1"/>
          <c:tx>
            <c:strRef>
              <c:f>'Sjuk per förvaltning, m-kv, tim'!$D$6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tim'!$A$7:$A$14</c15:sqref>
                  </c15:fullRef>
                </c:ext>
              </c:extLst>
            </c:strRef>
          </c:cat>
          <c:val>
            <c:numRef>
              <c:f>'Sjuk per förvaltning, m-kv, tim'!$D$7:$D$14</c:f>
              <c:numCache>
                <c:formatCode>General</c:formatCode>
                <c:ptCount val="8"/>
                <c:pt idx="0">
                  <c:v>6.8</c:v>
                </c:pt>
                <c:pt idx="1">
                  <c:v>5.9</c:v>
                </c:pt>
                <c:pt idx="2">
                  <c:v>2.2000000000000002</c:v>
                </c:pt>
                <c:pt idx="3">
                  <c:v>6.1</c:v>
                </c:pt>
                <c:pt idx="4">
                  <c:v>2.9</c:v>
                </c:pt>
                <c:pt idx="5">
                  <c:v>8.1</c:v>
                </c:pt>
                <c:pt idx="6">
                  <c:v>5.9</c:v>
                </c:pt>
                <c:pt idx="7">
                  <c:v>9.4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tim'!$D$7:$D$20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C9-4E5B-AF52-BE78DF020AC0}"/>
            </c:ext>
          </c:extLst>
        </c:ser>
        <c:ser>
          <c:idx val="3"/>
          <c:order val="2"/>
          <c:tx>
            <c:strRef>
              <c:f>'Sjuk per förvaltning, m-kv, tim'!$E$6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-1.0178117048346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C9-4E5B-AF52-BE78DF020AC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tim'!$A$7:$A$14</c15:sqref>
                  </c15:fullRef>
                </c:ext>
              </c:extLst>
            </c:strRef>
          </c:cat>
          <c:val>
            <c:numRef>
              <c:f>'Sjuk per förvaltning, m-kv, tim'!$E$7:$E$14</c:f>
              <c:numCache>
                <c:formatCode>#,##0.0</c:formatCode>
                <c:ptCount val="8"/>
                <c:pt idx="0" formatCode="General">
                  <c:v>7.2</c:v>
                </c:pt>
                <c:pt idx="1">
                  <c:v>6.2</c:v>
                </c:pt>
                <c:pt idx="2">
                  <c:v>3.8</c:v>
                </c:pt>
                <c:pt idx="3">
                  <c:v>7.4</c:v>
                </c:pt>
                <c:pt idx="4">
                  <c:v>6.5</c:v>
                </c:pt>
                <c:pt idx="5">
                  <c:v>8.3000000000000007</c:v>
                </c:pt>
                <c:pt idx="6">
                  <c:v>6.6</c:v>
                </c:pt>
                <c:pt idx="7">
                  <c:v>7.9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tim'!$E$7:$E$20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C9-4E5B-AF52-BE78DF020AC0}"/>
            </c:ext>
          </c:extLst>
        </c:ser>
        <c:ser>
          <c:idx val="6"/>
          <c:order val="3"/>
          <c:tx>
            <c:strRef>
              <c:f>'Sjuk per förvaltning, m-kv, tim'!$F$6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tim'!$A$7:$A$14</c15:sqref>
                  </c15:fullRef>
                </c:ext>
              </c:extLst>
            </c:strRef>
          </c:cat>
          <c:val>
            <c:numRef>
              <c:f>'Sjuk per förvaltning, m-kv, tim'!$F$7:$F$14</c:f>
              <c:numCache>
                <c:formatCode>General</c:formatCode>
                <c:ptCount val="8"/>
                <c:pt idx="0">
                  <c:v>7.6</c:v>
                </c:pt>
                <c:pt idx="1">
                  <c:v>7.1</c:v>
                </c:pt>
                <c:pt idx="2">
                  <c:v>6.3</c:v>
                </c:pt>
                <c:pt idx="3">
                  <c:v>5.5</c:v>
                </c:pt>
                <c:pt idx="4">
                  <c:v>7.3</c:v>
                </c:pt>
                <c:pt idx="5">
                  <c:v>8.6</c:v>
                </c:pt>
                <c:pt idx="6">
                  <c:v>6.9</c:v>
                </c:pt>
                <c:pt idx="7">
                  <c:v>7.3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tim'!$F$7:$F$14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C9-4E5B-AF52-BE78DF020AC0}"/>
            </c:ext>
          </c:extLst>
        </c:ser>
        <c:ser>
          <c:idx val="4"/>
          <c:order val="4"/>
          <c:tx>
            <c:strRef>
              <c:f>'Sjuk per förvaltning, m-kv, tim'!$G$6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tim'!$A$7:$A$14</c15:sqref>
                  </c15:fullRef>
                </c:ext>
              </c:extLst>
            </c:strRef>
          </c:cat>
          <c:val>
            <c:numRef>
              <c:f>'Sjuk per förvaltning, m-kv, tim'!$G$7:$G$14</c:f>
              <c:numCache>
                <c:formatCode>General</c:formatCode>
                <c:ptCount val="8"/>
                <c:pt idx="0">
                  <c:v>8.1</c:v>
                </c:pt>
                <c:pt idx="1">
                  <c:v>6.8</c:v>
                </c:pt>
                <c:pt idx="2">
                  <c:v>5.5</c:v>
                </c:pt>
                <c:pt idx="3">
                  <c:v>5.6</c:v>
                </c:pt>
                <c:pt idx="4">
                  <c:v>7.5</c:v>
                </c:pt>
                <c:pt idx="5">
                  <c:v>9.6</c:v>
                </c:pt>
                <c:pt idx="6">
                  <c:v>9.1</c:v>
                </c:pt>
                <c:pt idx="7">
                  <c:v>8.8000000000000007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'Sjuk per förvaltning, m-kv, tim'!$G$7:$G$14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C9-4E5B-AF52-BE78DF020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-15"/>
        <c:axId val="123197312"/>
        <c:axId val="123198848"/>
      </c:barChart>
      <c:catAx>
        <c:axId val="1231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198848"/>
        <c:crosses val="autoZero"/>
        <c:auto val="1"/>
        <c:lblAlgn val="ctr"/>
        <c:lblOffset val="100"/>
        <c:noMultiLvlLbl val="0"/>
      </c:catAx>
      <c:valAx>
        <c:axId val="12319884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Sjukfrånvaro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19731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8702267142575283"/>
          <c:y val="0.15749197186650601"/>
          <c:w val="0.4152474978924901"/>
          <c:h val="5.2437040411270903E-2"/>
        </c:manualLayout>
      </c:layout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sv-SE" sz="2400" dirty="0"/>
              <a:t>Sjukfrånvaro (timmar</a:t>
            </a:r>
            <a:r>
              <a:rPr lang="sv-SE" sz="2400" dirty="0" smtClean="0"/>
              <a:t>)</a:t>
            </a:r>
            <a:endParaRPr lang="sv-SE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84527478333378"/>
          <c:y val="1.1070332075680837E-2"/>
          <c:w val="0.87254768018044138"/>
          <c:h val="0.813557135866178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'Sjuk per förvaltning, m-kv, tim'!$U$6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'Sjuk per förvaltning, m-kv, tim'!$S$7:$S$14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</c:strRef>
          </c:cat>
          <c:val>
            <c:numRef>
              <c:f>'Sjuk per förvaltning, m-kv, tim'!$U$7:$U$14</c:f>
              <c:numCache>
                <c:formatCode>0</c:formatCode>
                <c:ptCount val="8"/>
                <c:pt idx="0">
                  <c:v>172242</c:v>
                </c:pt>
                <c:pt idx="1">
                  <c:v>44680</c:v>
                </c:pt>
                <c:pt idx="2">
                  <c:v>1216</c:v>
                </c:pt>
                <c:pt idx="3">
                  <c:v>7531</c:v>
                </c:pt>
                <c:pt idx="4">
                  <c:v>2282</c:v>
                </c:pt>
                <c:pt idx="5">
                  <c:v>83735</c:v>
                </c:pt>
                <c:pt idx="6">
                  <c:v>20647</c:v>
                </c:pt>
                <c:pt idx="7">
                  <c:v>11151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B3-4849-AFD3-0148726C52E4}"/>
            </c:ext>
          </c:extLst>
        </c:ser>
        <c:ser>
          <c:idx val="2"/>
          <c:order val="1"/>
          <c:tx>
            <c:strRef>
              <c:f>'Sjuk per förvaltning, m-kv, tim'!$V$6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'Sjuk per förvaltning, m-kv, tim'!$S$7:$S$14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</c:strRef>
          </c:cat>
          <c:val>
            <c:numRef>
              <c:f>'Sjuk per förvaltning, m-kv, tim'!$V$7:$V$14</c:f>
              <c:numCache>
                <c:formatCode>0</c:formatCode>
                <c:ptCount val="8"/>
                <c:pt idx="0">
                  <c:v>193337</c:v>
                </c:pt>
                <c:pt idx="1">
                  <c:v>63853</c:v>
                </c:pt>
                <c:pt idx="2">
                  <c:v>1076</c:v>
                </c:pt>
                <c:pt idx="3">
                  <c:v>7698</c:v>
                </c:pt>
                <c:pt idx="4">
                  <c:v>1803</c:v>
                </c:pt>
                <c:pt idx="5">
                  <c:v>89696</c:v>
                </c:pt>
                <c:pt idx="6">
                  <c:v>16437</c:v>
                </c:pt>
                <c:pt idx="7">
                  <c:v>12774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B3-4849-AFD3-0148726C52E4}"/>
            </c:ext>
          </c:extLst>
        </c:ser>
        <c:ser>
          <c:idx val="3"/>
          <c:order val="2"/>
          <c:tx>
            <c:strRef>
              <c:f>'Sjuk per förvaltning, m-kv, tim'!$W$6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'Sjuk per förvaltning, m-kv, tim'!$S$7:$S$14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</c:strRef>
          </c:cat>
          <c:val>
            <c:numRef>
              <c:f>'Sjuk per förvaltning, m-kv, tim'!$W$7:$W$14</c:f>
              <c:numCache>
                <c:formatCode>#,##0</c:formatCode>
                <c:ptCount val="8"/>
                <c:pt idx="0">
                  <c:v>213201</c:v>
                </c:pt>
                <c:pt idx="1">
                  <c:v>71564</c:v>
                </c:pt>
                <c:pt idx="2">
                  <c:v>2018</c:v>
                </c:pt>
                <c:pt idx="3">
                  <c:v>10259</c:v>
                </c:pt>
                <c:pt idx="4">
                  <c:v>3681</c:v>
                </c:pt>
                <c:pt idx="5">
                  <c:v>96073</c:v>
                </c:pt>
                <c:pt idx="6">
                  <c:v>18984</c:v>
                </c:pt>
                <c:pt idx="7">
                  <c:v>10622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B3-4849-AFD3-0148726C52E4}"/>
            </c:ext>
          </c:extLst>
        </c:ser>
        <c:ser>
          <c:idx val="4"/>
          <c:order val="3"/>
          <c:tx>
            <c:strRef>
              <c:f>'Sjuk per förvaltning, m-kv, tim'!$X$6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'Sjuk per förvaltning, m-kv, tim'!$S$7:$S$14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</c:strRef>
          </c:cat>
          <c:val>
            <c:numRef>
              <c:f>'Sjuk per förvaltning, m-kv, tim'!$X$7:$X$14</c:f>
              <c:numCache>
                <c:formatCode>0</c:formatCode>
                <c:ptCount val="8"/>
                <c:pt idx="0" formatCode="General">
                  <c:v>236033</c:v>
                </c:pt>
                <c:pt idx="1">
                  <c:v>84814</c:v>
                </c:pt>
                <c:pt idx="2">
                  <c:v>3513</c:v>
                </c:pt>
                <c:pt idx="3">
                  <c:v>8089</c:v>
                </c:pt>
                <c:pt idx="4">
                  <c:v>4086</c:v>
                </c:pt>
                <c:pt idx="5">
                  <c:v>105058</c:v>
                </c:pt>
                <c:pt idx="6">
                  <c:v>18920</c:v>
                </c:pt>
                <c:pt idx="7">
                  <c:v>11552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B3-4849-AFD3-0148726C52E4}"/>
            </c:ext>
          </c:extLst>
        </c:ser>
        <c:ser>
          <c:idx val="5"/>
          <c:order val="4"/>
          <c:tx>
            <c:strRef>
              <c:f>'Sjuk per förvaltning, m-kv, tim'!$Y$6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'Sjuk per förvaltning, m-kv, tim'!$S$7:$S$14</c:f>
              <c:strCache>
                <c:ptCount val="8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</c:strCache>
            </c:strRef>
          </c:cat>
          <c:val>
            <c:numRef>
              <c:f>'Sjuk per förvaltning, m-kv, tim'!$Y$7:$Y$14</c:f>
              <c:numCache>
                <c:formatCode>General</c:formatCode>
                <c:ptCount val="8"/>
                <c:pt idx="0">
                  <c:v>255463</c:v>
                </c:pt>
                <c:pt idx="1">
                  <c:v>83089</c:v>
                </c:pt>
                <c:pt idx="2">
                  <c:v>3945</c:v>
                </c:pt>
                <c:pt idx="3">
                  <c:v>8125</c:v>
                </c:pt>
                <c:pt idx="4">
                  <c:v>4524</c:v>
                </c:pt>
                <c:pt idx="5">
                  <c:v>115382</c:v>
                </c:pt>
                <c:pt idx="6">
                  <c:v>25375</c:v>
                </c:pt>
                <c:pt idx="7">
                  <c:v>15026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B3-4849-AFD3-0148726C5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205294976"/>
        <c:axId val="123344000"/>
      </c:barChart>
      <c:catAx>
        <c:axId val="2052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23344000"/>
        <c:crosses val="autoZero"/>
        <c:auto val="1"/>
        <c:lblAlgn val="ctr"/>
        <c:lblOffset val="100"/>
        <c:noMultiLvlLbl val="0"/>
      </c:catAx>
      <c:valAx>
        <c:axId val="123344000"/>
        <c:scaling>
          <c:orientation val="minMax"/>
          <c:max val="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Sjukfrånvaro timmar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2052949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400"/>
              <a:t>Sjukfrånvaro</a:t>
            </a:r>
            <a:r>
              <a:rPr lang="sv-SE" sz="1400" baseline="0"/>
              <a:t> per åldersgrupp 2017</a:t>
            </a:r>
            <a:endParaRPr lang="sv-SE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'Sjuk per åldergrupp'!$B$22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'Sjuk per åldergrupp'!$A$23:$A$25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åldergrupp'!$B$23:$B$25</c:f>
              <c:numCache>
                <c:formatCode>0.0</c:formatCode>
                <c:ptCount val="3"/>
                <c:pt idx="0">
                  <c:v>7</c:v>
                </c:pt>
                <c:pt idx="1">
                  <c:v>6.9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65-4B35-8449-5AA97D67CC90}"/>
            </c:ext>
          </c:extLst>
        </c:ser>
        <c:ser>
          <c:idx val="1"/>
          <c:order val="1"/>
          <c:tx>
            <c:strRef>
              <c:f>'Sjuk per åldergrupp'!$C$22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'Sjuk per åldergrupp'!$A$23:$A$25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åldergrupp'!$C$23:$C$25</c:f>
              <c:numCache>
                <c:formatCode>0.0</c:formatCode>
                <c:ptCount val="3"/>
                <c:pt idx="0">
                  <c:v>7.6</c:v>
                </c:pt>
                <c:pt idx="1">
                  <c:v>7.7</c:v>
                </c:pt>
                <c:pt idx="2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65-4B35-8449-5AA97D67CC90}"/>
            </c:ext>
          </c:extLst>
        </c:ser>
        <c:ser>
          <c:idx val="2"/>
          <c:order val="2"/>
          <c:tx>
            <c:strRef>
              <c:f>'Sjuk per åldergrupp'!$D$22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'Sjuk per åldergrupp'!$A$23:$A$25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åldergrupp'!$D$23:$D$25</c:f>
              <c:numCache>
                <c:formatCode>0.0</c:formatCode>
                <c:ptCount val="3"/>
                <c:pt idx="0">
                  <c:v>4.9000000000000004</c:v>
                </c:pt>
                <c:pt idx="1">
                  <c:v>3</c:v>
                </c:pt>
                <c:pt idx="2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65-4B35-8449-5AA97D67C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77312"/>
        <c:axId val="123691392"/>
      </c:barChart>
      <c:catAx>
        <c:axId val="1236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691392"/>
        <c:crosses val="autoZero"/>
        <c:auto val="1"/>
        <c:lblAlgn val="ctr"/>
        <c:lblOffset val="100"/>
        <c:noMultiLvlLbl val="0"/>
      </c:catAx>
      <c:valAx>
        <c:axId val="1236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6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sv-SE" sz="1400"/>
              <a:t>Sjukfrånvaro</a:t>
            </a:r>
            <a:r>
              <a:rPr lang="sv-SE" sz="1400" baseline="0"/>
              <a:t> per åldersgrupp 2018</a:t>
            </a:r>
            <a:endParaRPr lang="sv-SE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'Sjuk per åldergrupp och kön'!$B$29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'Sjuk per åldergrupp och kön'!$A$30:$A$32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 och kön'!$B$30:$B$32</c:f>
              <c:numCache>
                <c:formatCode>0.0</c:formatCode>
                <c:ptCount val="3"/>
                <c:pt idx="0">
                  <c:v>8.6999999999999993</c:v>
                </c:pt>
                <c:pt idx="1">
                  <c:v>7.8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E-4C6C-BCA4-0D019CD2F1E9}"/>
            </c:ext>
          </c:extLst>
        </c:ser>
        <c:ser>
          <c:idx val="1"/>
          <c:order val="1"/>
          <c:tx>
            <c:strRef>
              <c:f>'Sjuk per åldergrupp och kön'!$C$29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'Sjuk per åldergrupp och kön'!$A$30:$A$32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 och kön'!$C$30:$C$32</c:f>
              <c:numCache>
                <c:formatCode>0.0</c:formatCode>
                <c:ptCount val="3"/>
                <c:pt idx="0">
                  <c:v>9.1999999999999993</c:v>
                </c:pt>
                <c:pt idx="1">
                  <c:v>8.5</c:v>
                </c:pt>
                <c:pt idx="2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1E-4C6C-BCA4-0D019CD2F1E9}"/>
            </c:ext>
          </c:extLst>
        </c:ser>
        <c:ser>
          <c:idx val="2"/>
          <c:order val="2"/>
          <c:tx>
            <c:strRef>
              <c:f>'Sjuk per åldergrupp och kön'!$D$29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'Sjuk per åldergrupp och kön'!$A$30:$A$32</c:f>
              <c:strCache>
                <c:ptCount val="3"/>
                <c:pt idx="0">
                  <c:v>1-29 år</c:v>
                </c:pt>
                <c:pt idx="1">
                  <c:v>30-49 år</c:v>
                </c:pt>
                <c:pt idx="2">
                  <c:v>50-99 år</c:v>
                </c:pt>
              </c:strCache>
            </c:strRef>
          </c:cat>
          <c:val>
            <c:numRef>
              <c:f>'Sjuk per åldergrupp och kön'!$D$30:$D$32</c:f>
              <c:numCache>
                <c:formatCode>0.0</c:formatCode>
                <c:ptCount val="3"/>
                <c:pt idx="0">
                  <c:v>7.4</c:v>
                </c:pt>
                <c:pt idx="1">
                  <c:v>4.5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1E-4C6C-BCA4-0D019CD2F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14944"/>
        <c:axId val="123724928"/>
      </c:barChart>
      <c:catAx>
        <c:axId val="12371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724928"/>
        <c:crosses val="autoZero"/>
        <c:auto val="1"/>
        <c:lblAlgn val="ctr"/>
        <c:lblOffset val="100"/>
        <c:noMultiLvlLbl val="0"/>
      </c:catAx>
      <c:valAx>
        <c:axId val="123724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3714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1400"/>
              <a:t>Sjukfrånvarons utveckling kv/m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'Sjuk per åldergrupp och kön'!$B$14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'Sjuk per åldergrupp och kön'!$A$15:$A$20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'Sjuk per åldergrupp och kön'!$B$15:$B$20</c:f>
              <c:numCache>
                <c:formatCode>General</c:formatCode>
                <c:ptCount val="6"/>
                <c:pt idx="0">
                  <c:v>5.5</c:v>
                </c:pt>
                <c:pt idx="1">
                  <c:v>6.1</c:v>
                </c:pt>
                <c:pt idx="2">
                  <c:v>6.8</c:v>
                </c:pt>
                <c:pt idx="3">
                  <c:v>7.2</c:v>
                </c:pt>
                <c:pt idx="4">
                  <c:v>7.6</c:v>
                </c:pt>
                <c:pt idx="5">
                  <c:v>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284-419D-875A-A1ED3CB222EB}"/>
            </c:ext>
          </c:extLst>
        </c:ser>
        <c:ser>
          <c:idx val="1"/>
          <c:order val="1"/>
          <c:tx>
            <c:strRef>
              <c:f>'Sjuk per åldergrupp och kön'!$C$14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'Sjuk per åldergrupp och kön'!$A$15:$A$20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'Sjuk per åldergrupp och kön'!$C$15:$C$20</c:f>
              <c:numCache>
                <c:formatCode>General</c:formatCode>
                <c:ptCount val="6"/>
                <c:pt idx="0">
                  <c:v>5.8</c:v>
                </c:pt>
                <c:pt idx="1">
                  <c:v>6.6</c:v>
                </c:pt>
                <c:pt idx="2">
                  <c:v>7.4</c:v>
                </c:pt>
                <c:pt idx="3">
                  <c:v>7.7</c:v>
                </c:pt>
                <c:pt idx="4">
                  <c:v>8.4</c:v>
                </c:pt>
                <c:pt idx="5">
                  <c:v>8.6999999999999993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284-419D-875A-A1ED3CB222EB}"/>
            </c:ext>
          </c:extLst>
        </c:ser>
        <c:ser>
          <c:idx val="2"/>
          <c:order val="2"/>
          <c:tx>
            <c:strRef>
              <c:f>'Sjuk per åldergrupp och kön'!$D$14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'Sjuk per åldergrupp och kön'!$A$15:$A$20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'Sjuk per åldergrupp och kön'!$D$15:$D$20</c:f>
              <c:numCache>
                <c:formatCode>General</c:formatCode>
                <c:ptCount val="6"/>
                <c:pt idx="0">
                  <c:v>3.6</c:v>
                </c:pt>
                <c:pt idx="1">
                  <c:v>3.4</c:v>
                </c:pt>
                <c:pt idx="2">
                  <c:v>3.6</c:v>
                </c:pt>
                <c:pt idx="3">
                  <c:v>4.5999999999999996</c:v>
                </c:pt>
                <c:pt idx="4">
                  <c:v>4.0999999999999996</c:v>
                </c:pt>
                <c:pt idx="5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284-419D-875A-A1ED3CB2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81504"/>
        <c:axId val="123783424"/>
      </c:lineChart>
      <c:catAx>
        <c:axId val="123781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År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83424"/>
        <c:crosses val="autoZero"/>
        <c:auto val="1"/>
        <c:lblAlgn val="ctr"/>
        <c:lblOffset val="100"/>
        <c:noMultiLvlLbl val="0"/>
      </c:catAx>
      <c:valAx>
        <c:axId val="1237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Sjukfrånvaro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37815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/>
              <a:t>Kvinnors</a:t>
            </a:r>
            <a:r>
              <a:rPr lang="sv-SE" baseline="0"/>
              <a:t> och mäns sjukfrånvaro 2017-2018 (per förvaltning)</a:t>
            </a:r>
            <a:endParaRPr lang="sv-S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'Sjuk per förvaltning, m-kv, tim'!$K$6</c:f>
              <c:strCache>
                <c:ptCount val="1"/>
                <c:pt idx="0">
                  <c:v>Kvinnor 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'Sjuk per förvaltning, m-kv, tim'!$A$7:$A$20</c:f>
              <c:strCache>
                <c:ptCount val="14"/>
                <c:pt idx="0">
                  <c:v>Östhammars kommun</c:v>
                </c:pt>
                <c:pt idx="1">
                  <c:v>Barn- och utbildning</c:v>
                </c:pt>
                <c:pt idx="2">
                  <c:v>Bygg- och miljö</c:v>
                </c:pt>
                <c:pt idx="3">
                  <c:v>Kommunledning exkl EAS</c:v>
                </c:pt>
                <c:pt idx="4">
                  <c:v>Kultur- och fritid</c:v>
                </c:pt>
                <c:pt idx="5">
                  <c:v>Socialförvaltning</c:v>
                </c:pt>
                <c:pt idx="6">
                  <c:v>Tekniska</c:v>
                </c:pt>
                <c:pt idx="7">
                  <c:v>Arbete och sysselsättning</c:v>
                </c:pt>
                <c:pt idx="9">
                  <c:v>Förskola</c:v>
                </c:pt>
                <c:pt idx="10">
                  <c:v>Grundskola</c:v>
                </c:pt>
                <c:pt idx="11">
                  <c:v>Gymnasium</c:v>
                </c:pt>
                <c:pt idx="12">
                  <c:v>Vård- och omsorg</c:v>
                </c:pt>
                <c:pt idx="13">
                  <c:v>IFO</c:v>
                </c:pt>
              </c:strCache>
            </c:strRef>
          </c:cat>
          <c:val>
            <c:numRef>
              <c:f>'Sjuk per förvaltning, m-kv, tim'!$K$7:$K$14</c:f>
              <c:numCache>
                <c:formatCode>General</c:formatCode>
                <c:ptCount val="8"/>
                <c:pt idx="0">
                  <c:v>8.4</c:v>
                </c:pt>
                <c:pt idx="1">
                  <c:v>8</c:v>
                </c:pt>
                <c:pt idx="2">
                  <c:v>9.3000000000000007</c:v>
                </c:pt>
                <c:pt idx="3">
                  <c:v>6.1</c:v>
                </c:pt>
                <c:pt idx="4">
                  <c:v>10.9</c:v>
                </c:pt>
                <c:pt idx="5">
                  <c:v>8.9</c:v>
                </c:pt>
                <c:pt idx="6">
                  <c:v>7.1</c:v>
                </c:pt>
                <c:pt idx="7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1-49FC-8638-00C67B8A8F6A}"/>
            </c:ext>
          </c:extLst>
        </c:ser>
        <c:ser>
          <c:idx val="4"/>
          <c:order val="1"/>
          <c:tx>
            <c:strRef>
              <c:f>'Sjuk per förvaltning, m-kv, tim'!$L$6</c:f>
              <c:strCache>
                <c:ptCount val="1"/>
                <c:pt idx="0">
                  <c:v>Kvinnor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'Sjuk per förvaltning, m-kv, tim'!$L$7:$L$14</c:f>
              <c:numCache>
                <c:formatCode>General</c:formatCode>
                <c:ptCount val="8"/>
                <c:pt idx="0">
                  <c:v>8.6999999999999993</c:v>
                </c:pt>
                <c:pt idx="1">
                  <c:v>7.4</c:v>
                </c:pt>
                <c:pt idx="2">
                  <c:v>8.9</c:v>
                </c:pt>
                <c:pt idx="3">
                  <c:v>6.7</c:v>
                </c:pt>
                <c:pt idx="4">
                  <c:v>11.8</c:v>
                </c:pt>
                <c:pt idx="5">
                  <c:v>9.6</c:v>
                </c:pt>
                <c:pt idx="6">
                  <c:v>9.8000000000000007</c:v>
                </c:pt>
                <c:pt idx="7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31-49FC-8638-00C67B8A8F6A}"/>
            </c:ext>
          </c:extLst>
        </c:ser>
        <c:ser>
          <c:idx val="3"/>
          <c:order val="2"/>
          <c:tx>
            <c:strRef>
              <c:f>'Sjuk per förvaltning, m-kv, tim'!$N$6</c:f>
              <c:strCache>
                <c:ptCount val="1"/>
                <c:pt idx="0">
                  <c:v>Män 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'Sjuk per förvaltning, m-kv, tim'!$N$7:$N$14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3.1</c:v>
                </c:pt>
                <c:pt idx="2">
                  <c:v>1.6</c:v>
                </c:pt>
                <c:pt idx="3">
                  <c:v>4.5</c:v>
                </c:pt>
                <c:pt idx="4">
                  <c:v>1.7</c:v>
                </c:pt>
                <c:pt idx="5">
                  <c:v>5.4</c:v>
                </c:pt>
                <c:pt idx="6">
                  <c:v>6.2</c:v>
                </c:pt>
                <c:pt idx="7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31-49FC-8638-00C67B8A8F6A}"/>
            </c:ext>
          </c:extLst>
        </c:ser>
        <c:ser>
          <c:idx val="5"/>
          <c:order val="3"/>
          <c:tx>
            <c:strRef>
              <c:f>'Sjuk per förvaltning, m-kv, tim'!$O$6</c:f>
              <c:strCache>
                <c:ptCount val="1"/>
                <c:pt idx="0">
                  <c:v>Män 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'Sjuk per förvaltning, m-kv, tim'!$O$7:$O$14</c:f>
              <c:numCache>
                <c:formatCode>General</c:formatCode>
                <c:ptCount val="8"/>
                <c:pt idx="0">
                  <c:v>5.5</c:v>
                </c:pt>
                <c:pt idx="1">
                  <c:v>4</c:v>
                </c:pt>
                <c:pt idx="2">
                  <c:v>1.2</c:v>
                </c:pt>
                <c:pt idx="3">
                  <c:v>3.5</c:v>
                </c:pt>
                <c:pt idx="4">
                  <c:v>1.3</c:v>
                </c:pt>
                <c:pt idx="5">
                  <c:v>9.6999999999999993</c:v>
                </c:pt>
                <c:pt idx="6">
                  <c:v>6.3</c:v>
                </c:pt>
                <c:pt idx="7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31-49FC-8638-00C67B8A8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-15"/>
        <c:axId val="123820288"/>
        <c:axId val="123826176"/>
      </c:barChart>
      <c:catAx>
        <c:axId val="1238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826176"/>
        <c:crosses val="autoZero"/>
        <c:auto val="1"/>
        <c:lblAlgn val="ctr"/>
        <c:lblOffset val="100"/>
        <c:noMultiLvlLbl val="0"/>
      </c:catAx>
      <c:valAx>
        <c:axId val="12382617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Sjukfrånvaro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820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827547555592624"/>
          <c:y val="0.15749192155000724"/>
          <c:w val="0.41417900733714869"/>
          <c:h val="0.103745964169824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95D6-A68E-4723-B2C6-8928D198552D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32C3F-2DED-45FA-9F77-45D45FE6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3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Källa: KIA </a:t>
            </a:r>
          </a:p>
          <a:p>
            <a:r>
              <a:rPr lang="sv-SE" dirty="0" smtClean="0"/>
              <a:t>Ökningen beror sannolikt</a:t>
            </a:r>
            <a:r>
              <a:rPr lang="sv-SE" baseline="0" dirty="0" smtClean="0"/>
              <a:t> på en ökad medvetenhet och kunskap, snarare än en sämre arbetsmiljö.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Inte möjligt/meningsfullt att ta ut statistik uppdelat på kön eftersom kön endast är angett i ca 35 händelser.</a:t>
            </a:r>
            <a:endParaRPr lang="sv-SE" baseline="0" dirty="0" smtClean="0"/>
          </a:p>
          <a:p>
            <a:r>
              <a:rPr lang="sv-SE" dirty="0" smtClean="0"/>
              <a:t>Eftersom</a:t>
            </a:r>
            <a:r>
              <a:rPr lang="sv-SE" baseline="0" dirty="0" smtClean="0"/>
              <a:t> det är mycket få ärenden där typ av skada, händelseorsak och liknande är angivet är det inte  meningsfullt att ta statistik på det.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2C3F-2DED-45FA-9F77-45D45FE6BF6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18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Källa: HR+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2C3F-2DED-45FA-9F77-45D45FE6BF6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63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Källa: HR+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2C3F-2DED-45FA-9F77-45D45FE6BF6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1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Källa: HR+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2C3F-2DED-45FA-9F77-45D45FE6BF6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80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Långtidsfrånvaron ökar i relation till korttidsjukfrånvaron. B</a:t>
            </a:r>
            <a:r>
              <a:rPr lang="sv-SE" baseline="0" dirty="0" smtClean="0"/>
              <a:t>eräknas såhär: antalet </a:t>
            </a:r>
            <a:r>
              <a:rPr lang="sv-SE" baseline="0" dirty="0" err="1" smtClean="0"/>
              <a:t>sjufrånvarotimmar</a:t>
            </a:r>
            <a:r>
              <a:rPr lang="sv-SE" baseline="0" dirty="0" smtClean="0"/>
              <a:t> som ligger i intervallet &gt;59 dagar delat med totala antalet frånvarotimmar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2C3F-2DED-45FA-9F77-45D45FE6BF6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5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7" y="372818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5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88" y="762000"/>
            <a:ext cx="2986087" cy="4498825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0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6" y="1024030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3" y="2031414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7" y="3744706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Central samverkan och skyddskommitté </a:t>
            </a:r>
            <a:endParaRPr lang="sv-SE" dirty="0"/>
          </a:p>
          <a:p>
            <a:r>
              <a:rPr lang="sv-SE" dirty="0" smtClean="0"/>
              <a:t>11 februari 2019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0" y="622170"/>
            <a:ext cx="9144000" cy="2384556"/>
          </a:xfrm>
        </p:spPr>
        <p:txBody>
          <a:bodyPr/>
          <a:lstStyle/>
          <a:p>
            <a:pPr algn="r"/>
            <a:r>
              <a:rPr lang="sv-SE" sz="900" dirty="0" smtClean="0"/>
              <a:t>Bilaga till protokoll från CESAM </a:t>
            </a:r>
            <a:r>
              <a:rPr lang="sv-SE" sz="900" smtClean="0"/>
              <a:t>20190211  punkt  6</a:t>
            </a:r>
            <a:endParaRPr lang="sv-SE" sz="900" dirty="0" smtClean="0"/>
          </a:p>
          <a:p>
            <a:endParaRPr lang="sv-SE" dirty="0" smtClean="0"/>
          </a:p>
          <a:p>
            <a:r>
              <a:rPr lang="sv-SE" dirty="0" smtClean="0"/>
              <a:t>Skade- </a:t>
            </a:r>
            <a:r>
              <a:rPr lang="sv-SE" dirty="0" smtClean="0"/>
              <a:t>och sjukstatistik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97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136729"/>
              </p:ext>
            </p:extLst>
          </p:nvPr>
        </p:nvGraphicFramePr>
        <p:xfrm>
          <a:off x="1219200" y="333375"/>
          <a:ext cx="68199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1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5424"/>
              </p:ext>
            </p:extLst>
          </p:nvPr>
        </p:nvGraphicFramePr>
        <p:xfrm>
          <a:off x="152400" y="1198562"/>
          <a:ext cx="8920480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36521"/>
              </p:ext>
            </p:extLst>
          </p:nvPr>
        </p:nvGraphicFramePr>
        <p:xfrm>
          <a:off x="-249382" y="97513"/>
          <a:ext cx="9171710" cy="640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12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646972"/>
              </p:ext>
            </p:extLst>
          </p:nvPr>
        </p:nvGraphicFramePr>
        <p:xfrm>
          <a:off x="125879" y="3464257"/>
          <a:ext cx="2972922" cy="1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456757"/>
              </p:ext>
            </p:extLst>
          </p:nvPr>
        </p:nvGraphicFramePr>
        <p:xfrm>
          <a:off x="3180631" y="3464257"/>
          <a:ext cx="3025627" cy="198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00872"/>
              </p:ext>
            </p:extLst>
          </p:nvPr>
        </p:nvGraphicFramePr>
        <p:xfrm>
          <a:off x="6288088" y="3306238"/>
          <a:ext cx="2855912" cy="245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70391"/>
              </p:ext>
            </p:extLst>
          </p:nvPr>
        </p:nvGraphicFramePr>
        <p:xfrm>
          <a:off x="0" y="478790"/>
          <a:ext cx="9001759" cy="225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77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661436"/>
              </p:ext>
            </p:extLst>
          </p:nvPr>
        </p:nvGraphicFramePr>
        <p:xfrm>
          <a:off x="1274619" y="1994736"/>
          <a:ext cx="6319285" cy="1479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755">
                  <a:extLst>
                    <a:ext uri="{9D8B030D-6E8A-4147-A177-3AD203B41FA5}">
                      <a16:colId xmlns:a16="http://schemas.microsoft.com/office/drawing/2014/main" xmlns="" val="2763638746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4118202936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196513560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1652929535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1533269108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2496984415"/>
                    </a:ext>
                  </a:extLst>
                </a:gridCol>
                <a:gridCol w="902755">
                  <a:extLst>
                    <a:ext uri="{9D8B030D-6E8A-4147-A177-3AD203B41FA5}">
                      <a16:colId xmlns:a16="http://schemas.microsoft.com/office/drawing/2014/main" xmlns="" val="3648567407"/>
                    </a:ext>
                  </a:extLst>
                </a:gridCol>
              </a:tblGrid>
              <a:tr h="57360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Långtidsfrånvaro (&gt;59 </a:t>
                      </a:r>
                      <a:r>
                        <a:rPr lang="sv-SE" sz="2000" b="1" u="none" strike="noStrike" dirty="0" err="1">
                          <a:effectLst/>
                        </a:rPr>
                        <a:t>dgr</a:t>
                      </a:r>
                      <a:r>
                        <a:rPr lang="sv-SE" sz="2000" b="1" u="none" strike="noStrike" dirty="0">
                          <a:effectLst/>
                        </a:rPr>
                        <a:t>) i relation till korttidsfrånvaro (%)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8304977"/>
                  </a:ext>
                </a:extLst>
              </a:tr>
              <a:tr h="45289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2016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2017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2018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0053431"/>
                  </a:ext>
                </a:extLst>
              </a:tr>
              <a:tr h="452899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40,1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41,1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46,8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47,7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49,7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50,1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53,3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858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61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6379594" cy="610037"/>
          </a:xfrm>
        </p:spPr>
        <p:txBody>
          <a:bodyPr/>
          <a:lstStyle/>
          <a:p>
            <a:r>
              <a:rPr lang="sv-SE" dirty="0" smtClean="0"/>
              <a:t>Förebyggande arbete, aktuellt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49313" y="1634066"/>
            <a:ext cx="7132637" cy="4106857"/>
          </a:xfrm>
        </p:spPr>
        <p:txBody>
          <a:bodyPr/>
          <a:lstStyle/>
          <a:p>
            <a:r>
              <a:rPr lang="sv-SE" sz="1800" dirty="0" smtClean="0"/>
              <a:t>Fortsatt utbildning inom systematiskt arbetsmiljöarbete och KIA</a:t>
            </a:r>
          </a:p>
          <a:p>
            <a:r>
              <a:rPr lang="sv-SE" sz="1800" dirty="0" smtClean="0"/>
              <a:t>Skyddsronder har tagit fart, använder KIA</a:t>
            </a:r>
          </a:p>
          <a:p>
            <a:r>
              <a:rPr lang="sv-SE" sz="1800" dirty="0" smtClean="0"/>
              <a:t>Större fokus på chefers </a:t>
            </a:r>
            <a:r>
              <a:rPr lang="sv-SE" sz="1800" dirty="0" smtClean="0"/>
              <a:t>arbetsmiljö </a:t>
            </a:r>
            <a:r>
              <a:rPr lang="sv-SE" sz="1800" dirty="0" smtClean="0"/>
              <a:t>inom Socialförvaltningen</a:t>
            </a:r>
          </a:p>
          <a:p>
            <a:r>
              <a:rPr lang="sv-SE" sz="1800" dirty="0" err="1" smtClean="0"/>
              <a:t>Årshjul</a:t>
            </a:r>
            <a:r>
              <a:rPr lang="sv-SE" sz="1800" dirty="0" smtClean="0"/>
              <a:t> för arbetsmiljöfrågor på APT inom barn- och utbildningsförvaltningen</a:t>
            </a:r>
          </a:p>
          <a:p>
            <a:r>
              <a:rPr lang="sv-SE" sz="1800" dirty="0" smtClean="0"/>
              <a:t>Mål för sänkt sjukfrånvaro inom flera förvaltningar/enheter</a:t>
            </a:r>
          </a:p>
          <a:p>
            <a:r>
              <a:rPr lang="sv-SE" sz="1800" dirty="0" smtClean="0"/>
              <a:t>Gapanalys </a:t>
            </a:r>
            <a:r>
              <a:rPr lang="sv-SE" sz="1800" dirty="0" smtClean="0"/>
              <a:t>aktualiserar </a:t>
            </a:r>
            <a:r>
              <a:rPr lang="sv-SE" sz="1800" dirty="0" smtClean="0"/>
              <a:t>behovet </a:t>
            </a:r>
            <a:r>
              <a:rPr lang="sv-SE" sz="1800" dirty="0" smtClean="0"/>
              <a:t>av </a:t>
            </a:r>
            <a:r>
              <a:rPr lang="sv-SE" sz="1800" dirty="0" smtClean="0"/>
              <a:t>närvarande medarbetare</a:t>
            </a:r>
            <a:endParaRPr lang="sv-SE" sz="1800" dirty="0" smtClean="0"/>
          </a:p>
          <a:p>
            <a:r>
              <a:rPr lang="sv-SE" sz="1800" dirty="0" smtClean="0"/>
              <a:t>Nya rutiner och stöd för att hantera kränkande särbehandling</a:t>
            </a:r>
          </a:p>
          <a:p>
            <a:r>
              <a:rPr lang="sv-SE" sz="1800" dirty="0" smtClean="0"/>
              <a:t>Förnyat avtal med Länshälsan om företagshälsovård</a:t>
            </a:r>
          </a:p>
          <a:p>
            <a:endParaRPr lang="sv-SE" sz="18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0280870"/>
      </p:ext>
    </p:extLst>
  </p:cSld>
  <p:clrMapOvr>
    <a:masterClrMapping/>
  </p:clrMapOvr>
</p:sld>
</file>

<file path=ppt/theme/theme1.xml><?xml version="1.0" encoding="utf-8"?>
<a:theme xmlns:a="http://schemas.openxmlformats.org/drawingml/2006/main" name="PP-stöd Cesam 2016-11-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PP-stöd Cesam 2016-11-07</Template>
  <TotalTime>3422</TotalTime>
  <Words>247</Words>
  <Application>Microsoft Office PowerPoint</Application>
  <PresentationFormat>Bildspel på skärmen (4:3)</PresentationFormat>
  <Paragraphs>55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PP-stöd Cesam 2016-11-07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Nolin</dc:creator>
  <cp:lastModifiedBy>Kraft, Birgitta</cp:lastModifiedBy>
  <cp:revision>37</cp:revision>
  <dcterms:created xsi:type="dcterms:W3CDTF">2017-01-30T09:37:09Z</dcterms:created>
  <dcterms:modified xsi:type="dcterms:W3CDTF">2019-02-12T10:48:59Z</dcterms:modified>
</cp:coreProperties>
</file>