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81" r:id="rId2"/>
    <p:sldId id="282" r:id="rId3"/>
    <p:sldId id="280" r:id="rId4"/>
    <p:sldId id="276" r:id="rId5"/>
    <p:sldId id="279" r:id="rId6"/>
    <p:sldId id="278" r:id="rId7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521" autoAdjust="0"/>
  </p:normalViewPr>
  <p:slideViewPr>
    <p:cSldViewPr>
      <p:cViewPr>
        <p:scale>
          <a:sx n="100" d="100"/>
          <a:sy n="100" d="100"/>
        </p:scale>
        <p:origin x="-749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F0622-0E97-4850-9B18-787DB37684F8}" type="datetimeFigureOut">
              <a:rPr lang="sv-SE" smtClean="0"/>
              <a:t>2018-12-20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32BE-8C11-4420-8A06-87B5AB48F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8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39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Lisa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94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84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84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431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94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0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9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2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7" y="372818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5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41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956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2031414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3744706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25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88" y="762000"/>
            <a:ext cx="2986087" cy="4498825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0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6" y="1024030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3" y="2031414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7" y="3744706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875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4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1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83568" y="5805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 smtClean="0">
                <a:solidFill>
                  <a:prstClr val="white"/>
                </a:solidFill>
              </a:rPr>
              <a:t>www.osthammar.se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6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DBF388E-896D-4CB7-9846-71A160BD65C2}" type="datetimeFigureOut">
              <a:rPr lang="sv-SE" smtClean="0">
                <a:solidFill>
                  <a:prstClr val="black"/>
                </a:solidFill>
              </a:rPr>
              <a:pPr defTabSz="457200"/>
              <a:t>2018-12-20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8108BEB-010B-469B-A889-4840CDCD07B4}" type="slidenum">
              <a:rPr lang="sv-SE" smtClean="0">
                <a:solidFill>
                  <a:prstClr val="black"/>
                </a:solidFill>
              </a:rPr>
              <a:pPr defTabSz="457200"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0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0" y="1484784"/>
            <a:ext cx="9144000" cy="1689665"/>
          </a:xfrm>
        </p:spPr>
        <p:txBody>
          <a:bodyPr/>
          <a:lstStyle/>
          <a:p>
            <a:r>
              <a:rPr lang="sv-SE" sz="5400" dirty="0" smtClean="0"/>
              <a:t>Rutin</a:t>
            </a:r>
          </a:p>
          <a:p>
            <a:r>
              <a:rPr lang="sv-SE" sz="4000" dirty="0" smtClean="0"/>
              <a:t>vid </a:t>
            </a:r>
            <a:r>
              <a:rPr lang="sv-SE" sz="4000" dirty="0"/>
              <a:t>diskriminering, trakasserier, sexuella trakasserier, repressalier och kränkande </a:t>
            </a:r>
            <a:r>
              <a:rPr lang="sv-SE" sz="4000" dirty="0" smtClean="0"/>
              <a:t>särbehandling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9099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620688"/>
            <a:ext cx="7416824" cy="792088"/>
          </a:xfrm>
        </p:spPr>
        <p:txBody>
          <a:bodyPr/>
          <a:lstStyle/>
          <a:p>
            <a:r>
              <a:rPr lang="sv-SE" b="1" dirty="0" smtClean="0"/>
              <a:t>Kort beskrivning</a:t>
            </a:r>
            <a:endParaRPr lang="sv-SE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27584" y="1412776"/>
            <a:ext cx="6684461" cy="4248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Beskriver mer ingående hur man går tillväga som chef, som utsatt och som kollega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</a:t>
            </a:r>
            <a:r>
              <a:rPr lang="sv-SE" sz="1600" dirty="0" smtClean="0"/>
              <a:t>ydliggör det skydd man har och vad man kan förvänta sig för stöd/aktion som utsatt/anmälare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Beskriver även vilken roll man kan spela som kollega/åskådare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Tydliggör </a:t>
            </a:r>
            <a:r>
              <a:rPr lang="sv-SE" sz="1600" dirty="0"/>
              <a:t>det </a:t>
            </a:r>
            <a:r>
              <a:rPr lang="sv-SE" sz="1600" dirty="0" smtClean="0"/>
              <a:t>skydd man har om man bidrar till en utredning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Tydliggör att chefen måste agera – men det finns olika grader av agerande: aktualisera, coacha, informell utredning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Formell utredning – beslutas av HR chefen, men kan utföras av chefen/HR/Företagshälsovården beroende på komplexitet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4061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35774" y="548680"/>
            <a:ext cx="7272808" cy="720080"/>
          </a:xfrm>
        </p:spPr>
        <p:txBody>
          <a:bodyPr/>
          <a:lstStyle/>
          <a:p>
            <a:r>
              <a:rPr lang="sv-SE" b="1" dirty="0" smtClean="0"/>
              <a:t>Åtgärdspyramiden</a:t>
            </a:r>
            <a:endParaRPr lang="sv-SE" b="1" dirty="0"/>
          </a:p>
        </p:txBody>
      </p:sp>
      <p:grpSp>
        <p:nvGrpSpPr>
          <p:cNvPr id="42" name="Grupp 41"/>
          <p:cNvGrpSpPr/>
          <p:nvPr/>
        </p:nvGrpSpPr>
        <p:grpSpPr>
          <a:xfrm>
            <a:off x="318758" y="1588769"/>
            <a:ext cx="8280920" cy="3733582"/>
            <a:chOff x="395536" y="1556792"/>
            <a:chExt cx="8280920" cy="3733582"/>
          </a:xfrm>
        </p:grpSpPr>
        <p:sp>
          <p:nvSpPr>
            <p:cNvPr id="2" name="Likbent triangel 1"/>
            <p:cNvSpPr/>
            <p:nvPr/>
          </p:nvSpPr>
          <p:spPr>
            <a:xfrm>
              <a:off x="2051720" y="1556792"/>
              <a:ext cx="4752528" cy="373358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2699791" y="4896599"/>
              <a:ext cx="959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Säg ifrån</a:t>
              </a:r>
              <a:endParaRPr lang="sv-SE" sz="1400" dirty="0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4977257" y="4959487"/>
              <a:ext cx="1170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För dagbok </a:t>
              </a:r>
              <a:endParaRPr lang="sv-SE" sz="1400" dirty="0"/>
            </a:p>
          </p:txBody>
        </p:sp>
        <p:cxnSp>
          <p:nvCxnSpPr>
            <p:cNvPr id="9" name="Rak pil 8"/>
            <p:cNvCxnSpPr/>
            <p:nvPr/>
          </p:nvCxnSpPr>
          <p:spPr>
            <a:xfrm flipV="1">
              <a:off x="6876256" y="1556792"/>
              <a:ext cx="0" cy="37335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7092280" y="4444660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Mindre allvarlig och/eller mindre komplex</a:t>
              </a:r>
              <a:endParaRPr lang="sv-SE" sz="1600" dirty="0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7077000" y="1556792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Mer allvarlig och/eller mer komplex</a:t>
              </a:r>
              <a:endParaRPr lang="sv-SE" sz="1600" dirty="0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3743907" y="4726794"/>
              <a:ext cx="1354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solidFill>
                    <a:schemeClr val="bg1"/>
                  </a:solidFill>
                </a:rPr>
                <a:t>Be om hjälp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Rak 13"/>
            <p:cNvCxnSpPr/>
            <p:nvPr/>
          </p:nvCxnSpPr>
          <p:spPr>
            <a:xfrm flipV="1">
              <a:off x="2483947" y="4567772"/>
              <a:ext cx="3888253" cy="1335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3573135" y="2924944"/>
              <a:ext cx="17303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ruta 18"/>
            <p:cNvSpPr txBox="1"/>
            <p:nvPr/>
          </p:nvSpPr>
          <p:spPr>
            <a:xfrm>
              <a:off x="2686390" y="4198843"/>
              <a:ext cx="718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solidFill>
                    <a:schemeClr val="bg1"/>
                  </a:solidFill>
                </a:rPr>
                <a:t>Coacha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3021296" y="3967607"/>
              <a:ext cx="1118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Aktualisera</a:t>
              </a:r>
              <a:endParaRPr lang="sv-SE" sz="14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4019141" y="3801165"/>
              <a:ext cx="935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Följ upp</a:t>
              </a:r>
              <a:endParaRPr lang="sv-SE" sz="14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4389574" y="4201333"/>
              <a:ext cx="139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solidFill>
                    <a:schemeClr val="bg1"/>
                  </a:solidFill>
                </a:rPr>
                <a:t>Ta stöd av HR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3187842" y="3454916"/>
              <a:ext cx="1060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solidFill>
                    <a:schemeClr val="bg1"/>
                  </a:solidFill>
                </a:rPr>
                <a:t>Informell utredning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400854" y="3156485"/>
              <a:ext cx="1395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solidFill>
                    <a:schemeClr val="bg1"/>
                  </a:solidFill>
                </a:rPr>
                <a:t>Stötta i en anmälan till HR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405304" y="2971145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Uppmana till polisanmälan</a:t>
              </a:r>
              <a:endParaRPr lang="sv-SE" sz="14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981368" y="2265987"/>
              <a:ext cx="981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Formell utredning</a:t>
              </a:r>
              <a:endParaRPr lang="sv-SE" sz="1400" dirty="0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395536" y="4726794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Den utsatte</a:t>
              </a:r>
              <a:endParaRPr lang="sv-SE" sz="1600" dirty="0"/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95536" y="3428999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Chefen eller chefens chef</a:t>
              </a:r>
              <a:endParaRPr lang="sv-SE" sz="1600" dirty="0"/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395536" y="1972290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Lednings- och verksamhetsstöd HR/ företagshälsovården</a:t>
              </a:r>
              <a:endParaRPr lang="sv-SE" sz="1600" dirty="0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3602070" y="4290772"/>
              <a:ext cx="899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Skydda</a:t>
              </a:r>
              <a:endParaRPr lang="sv-SE" sz="1400" dirty="0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4954637" y="3690609"/>
              <a:ext cx="985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Erbjud stödsamtal</a:t>
              </a:r>
              <a:endParaRPr lang="sv-S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620688"/>
            <a:ext cx="7272808" cy="610037"/>
          </a:xfrm>
        </p:spPr>
        <p:txBody>
          <a:bodyPr/>
          <a:lstStyle/>
          <a:p>
            <a:r>
              <a:rPr lang="sv-SE" dirty="0" smtClean="0"/>
              <a:t>Metod för utredning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27584" y="1484784"/>
            <a:ext cx="6912768" cy="3960440"/>
          </a:xfrm>
        </p:spPr>
        <p:txBody>
          <a:bodyPr/>
          <a:lstStyle/>
          <a:p>
            <a:r>
              <a:rPr lang="sv-SE" sz="1600" dirty="0"/>
              <a:t>Av hänsyn till alla berörda </a:t>
            </a:r>
            <a:r>
              <a:rPr lang="sv-SE" sz="1600" dirty="0" smtClean="0"/>
              <a:t>ska utredningen genomföras </a:t>
            </a:r>
            <a:r>
              <a:rPr lang="sv-SE" sz="1600" dirty="0"/>
              <a:t>så fort som möjligt.</a:t>
            </a:r>
          </a:p>
          <a:p>
            <a:endParaRPr lang="sv-SE" sz="1600" dirty="0" smtClean="0"/>
          </a:p>
          <a:p>
            <a:r>
              <a:rPr lang="sv-SE" sz="1600" dirty="0" smtClean="0"/>
              <a:t>1. Den </a:t>
            </a:r>
            <a:r>
              <a:rPr lang="sv-SE" sz="1600" dirty="0"/>
              <a:t>utsattes perspektiv och </a:t>
            </a:r>
            <a:r>
              <a:rPr lang="sv-SE" sz="1600" dirty="0" smtClean="0"/>
              <a:t>upplevelser</a:t>
            </a:r>
          </a:p>
          <a:p>
            <a:pPr marL="342900" indent="-342900">
              <a:buAutoNum type="arabicPeriod"/>
            </a:pPr>
            <a:endParaRPr lang="sv-SE" sz="1600" dirty="0"/>
          </a:p>
          <a:p>
            <a:r>
              <a:rPr lang="sv-SE" sz="1600" dirty="0"/>
              <a:t>2. Den eller de anklagades perspektiv och </a:t>
            </a:r>
            <a:r>
              <a:rPr lang="sv-SE" sz="1600" dirty="0" smtClean="0"/>
              <a:t>upplevelser</a:t>
            </a:r>
          </a:p>
          <a:p>
            <a:endParaRPr lang="sv-SE" sz="1600" dirty="0"/>
          </a:p>
          <a:p>
            <a:r>
              <a:rPr lang="sv-SE" sz="1600" dirty="0"/>
              <a:t>3. Vittnens perspektiv och </a:t>
            </a:r>
            <a:r>
              <a:rPr lang="sv-SE" sz="1600" dirty="0" smtClean="0"/>
              <a:t>upplevelser</a:t>
            </a:r>
          </a:p>
          <a:p>
            <a:endParaRPr lang="sv-SE" sz="1600" dirty="0"/>
          </a:p>
          <a:p>
            <a:r>
              <a:rPr lang="sv-SE" sz="1600" dirty="0"/>
              <a:t>4. Oberoende bevis såsom brev, e-post, protokoll, inspelningar, bilder eller </a:t>
            </a:r>
            <a:r>
              <a:rPr lang="sv-SE" sz="1600" dirty="0" smtClean="0"/>
              <a:t>liknande</a:t>
            </a:r>
          </a:p>
          <a:p>
            <a:endParaRPr lang="sv-SE" sz="1600" dirty="0"/>
          </a:p>
          <a:p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12330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620688"/>
            <a:ext cx="7272808" cy="648072"/>
          </a:xfrm>
        </p:spPr>
        <p:txBody>
          <a:bodyPr/>
          <a:lstStyle/>
          <a:p>
            <a:r>
              <a:rPr lang="sv-SE" dirty="0" smtClean="0"/>
              <a:t>Vad händer efter utredning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39867" y="1484784"/>
            <a:ext cx="7044501" cy="3776041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/>
              <a:t>Utredaren presenterar resultatet för HR-chefen som beställt </a:t>
            </a:r>
            <a:r>
              <a:rPr lang="sv-SE" altLang="sv-SE" sz="1600" dirty="0" smtClean="0"/>
              <a:t>utredningen.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sv-SE" altLang="sv-SE" sz="1600" dirty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 smtClean="0"/>
              <a:t>Därefter </a:t>
            </a:r>
            <a:r>
              <a:rPr lang="sv-SE" altLang="sv-SE" sz="1600" dirty="0"/>
              <a:t>presenterar utredaren resultatet </a:t>
            </a:r>
            <a:r>
              <a:rPr lang="sv-SE" altLang="sv-SE" sz="1600" dirty="0" smtClean="0"/>
              <a:t>för: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sv-SE" altLang="sv-SE" sz="1600" dirty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1600" dirty="0"/>
              <a:t>A</a:t>
            </a:r>
            <a:r>
              <a:rPr lang="sv-SE" altLang="sv-SE" sz="1600" dirty="0" smtClean="0"/>
              <a:t>nmälaren </a:t>
            </a:r>
            <a:r>
              <a:rPr lang="sv-SE" altLang="sv-SE" sz="1600" dirty="0"/>
              <a:t>och dennes </a:t>
            </a:r>
            <a:r>
              <a:rPr lang="sv-SE" altLang="sv-SE" sz="1600" dirty="0" smtClean="0"/>
              <a:t>chef,</a:t>
            </a:r>
            <a:r>
              <a:rPr lang="sv-SE" altLang="sv-SE" sz="1600" dirty="0"/>
              <a:t> </a:t>
            </a:r>
            <a:endParaRPr lang="sv-SE" altLang="sv-SE" sz="1600" dirty="0" smtClean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sv-SE" altLang="sv-SE" sz="1600" dirty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1600" dirty="0" smtClean="0"/>
              <a:t>den/de </a:t>
            </a:r>
            <a:r>
              <a:rPr lang="sv-SE" altLang="sv-SE" sz="1600" dirty="0"/>
              <a:t>anmälda samt den/deras </a:t>
            </a:r>
            <a:r>
              <a:rPr lang="sv-SE" altLang="sv-SE" sz="1600" dirty="0" smtClean="0"/>
              <a:t>chef,</a:t>
            </a:r>
            <a:r>
              <a:rPr lang="sv-SE" altLang="sv-SE" sz="1600" dirty="0"/>
              <a:t> </a:t>
            </a:r>
            <a:endParaRPr lang="sv-SE" altLang="sv-SE" sz="1600" dirty="0" smtClean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sv-SE" altLang="sv-SE" sz="1600" dirty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1600" dirty="0"/>
              <a:t>o</a:t>
            </a:r>
            <a:r>
              <a:rPr lang="sv-SE" altLang="sv-SE" sz="1600" dirty="0" smtClean="0"/>
              <a:t>ch till sist övriga </a:t>
            </a:r>
            <a:r>
              <a:rPr lang="sv-SE" altLang="sv-SE" sz="1600" dirty="0"/>
              <a:t>berörda. 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88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620688"/>
            <a:ext cx="7416824" cy="864096"/>
          </a:xfrm>
        </p:spPr>
        <p:txBody>
          <a:bodyPr/>
          <a:lstStyle/>
          <a:p>
            <a:r>
              <a:rPr lang="sv-SE" dirty="0" smtClean="0"/>
              <a:t>Hur man gör en anmälan</a:t>
            </a:r>
            <a:endParaRPr lang="sv-SE" dirty="0"/>
          </a:p>
          <a:p>
            <a:endParaRPr lang="sv-SE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27584" y="1484784"/>
            <a:ext cx="6684461" cy="3600400"/>
          </a:xfrm>
        </p:spPr>
        <p:txBody>
          <a:bodyPr/>
          <a:lstStyle/>
          <a:p>
            <a:r>
              <a:rPr lang="sv-SE" sz="1600" dirty="0"/>
              <a:t>Vad vill du anmäla</a:t>
            </a:r>
            <a:r>
              <a:rPr lang="sv-SE" sz="1600" dirty="0" smtClean="0"/>
              <a:t>? (Kränkande särbehandling, diskriminering, trakasserier, sexuella trakasserier, repressalier  m.m.)</a:t>
            </a:r>
          </a:p>
          <a:p>
            <a:endParaRPr lang="sv-SE" sz="1600" dirty="0"/>
          </a:p>
          <a:p>
            <a:r>
              <a:rPr lang="sv-SE" sz="1600" dirty="0" smtClean="0"/>
              <a:t>Kort beskrivning av det inträffade</a:t>
            </a:r>
            <a:endParaRPr lang="sv-SE" sz="1600" dirty="0"/>
          </a:p>
          <a:p>
            <a:r>
              <a:rPr lang="sv-SE" sz="1600" dirty="0"/>
              <a:t> </a:t>
            </a:r>
          </a:p>
          <a:p>
            <a:r>
              <a:rPr lang="sv-SE" sz="1600" dirty="0"/>
              <a:t>På vilket sätt upplever du att du har blivit särbehandlad, trakasserad eller diskriminerad</a:t>
            </a:r>
            <a:r>
              <a:rPr lang="sv-SE" sz="1600" dirty="0" smtClean="0"/>
              <a:t>? (Vid </a:t>
            </a:r>
            <a:r>
              <a:rPr lang="sv-SE" sz="1600" dirty="0"/>
              <a:t>en </a:t>
            </a:r>
            <a:r>
              <a:rPr lang="sv-SE" sz="1600" dirty="0" smtClean="0"/>
              <a:t>rekrytering, vid lönesättning…)</a:t>
            </a:r>
            <a:endParaRPr lang="sv-SE" sz="1600" dirty="0"/>
          </a:p>
          <a:p>
            <a:r>
              <a:rPr lang="sv-SE" sz="1600" dirty="0"/>
              <a:t> </a:t>
            </a:r>
          </a:p>
          <a:p>
            <a:r>
              <a:rPr lang="sv-SE" sz="1600" dirty="0"/>
              <a:t>Pågår det fortfarande? (j/n)</a:t>
            </a:r>
          </a:p>
          <a:p>
            <a:r>
              <a:rPr lang="sv-SE" sz="1600" dirty="0"/>
              <a:t> </a:t>
            </a:r>
          </a:p>
          <a:p>
            <a:r>
              <a:rPr lang="sv-SE" sz="1600" dirty="0"/>
              <a:t>Vad tror du </a:t>
            </a:r>
            <a:r>
              <a:rPr lang="sv-SE" sz="1600" dirty="0" smtClean="0"/>
              <a:t>kränkningarna, trakasserierna </a:t>
            </a:r>
            <a:r>
              <a:rPr lang="sv-SE" sz="1600" dirty="0"/>
              <a:t>eller diskrimineringen har samband med</a:t>
            </a:r>
            <a:r>
              <a:rPr lang="sv-SE" sz="1600" dirty="0" smtClean="0"/>
              <a:t>? (Etnisk tillhörighet, kön…)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8013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STK_mall_SW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268</Words>
  <Application>Microsoft Office PowerPoint</Application>
  <PresentationFormat>Bildspel på skärmen (4:3)</PresentationFormat>
  <Paragraphs>70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ÖSTK_mall_SWE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Karbelius, Lisa</dc:creator>
  <cp:lastModifiedBy>Nolin, Jenny</cp:lastModifiedBy>
  <cp:revision>124</cp:revision>
  <cp:lastPrinted>2018-10-01T09:36:39Z</cp:lastPrinted>
  <dcterms:created xsi:type="dcterms:W3CDTF">2018-03-29T11:00:08Z</dcterms:created>
  <dcterms:modified xsi:type="dcterms:W3CDTF">2018-12-20T14:57:48Z</dcterms:modified>
</cp:coreProperties>
</file>