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</p:sldMasterIdLst>
  <p:notesMasterIdLst>
    <p:notesMasterId r:id="rId22"/>
  </p:notesMasterIdLst>
  <p:sldIdLst>
    <p:sldId id="257" r:id="rId7"/>
    <p:sldId id="270" r:id="rId8"/>
    <p:sldId id="272" r:id="rId9"/>
    <p:sldId id="267" r:id="rId10"/>
    <p:sldId id="258" r:id="rId11"/>
    <p:sldId id="259" r:id="rId12"/>
    <p:sldId id="256" r:id="rId13"/>
    <p:sldId id="265" r:id="rId14"/>
    <p:sldId id="264" r:id="rId15"/>
    <p:sldId id="263" r:id="rId16"/>
    <p:sldId id="266" r:id="rId17"/>
    <p:sldId id="268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8048A63E-A88D-4983-B6D1-5905ADC31F0A}">
          <p14:sldIdLst>
            <p14:sldId id="257"/>
            <p14:sldId id="270"/>
            <p14:sldId id="272"/>
            <p14:sldId id="267"/>
            <p14:sldId id="258"/>
            <p14:sldId id="259"/>
            <p14:sldId id="256"/>
            <p14:sldId id="265"/>
          </p14:sldIdLst>
        </p14:section>
        <p14:section name="Namnlöst avsnitt" id="{5B3E61DC-764D-4B41-BC86-7E1372D86E01}">
          <p14:sldIdLst>
            <p14:sldId id="264"/>
            <p14:sldId id="263"/>
            <p14:sldId id="266"/>
            <p14:sldId id="268"/>
            <p14:sldId id="271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816"/>
    <a:srgbClr val="EE8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7404" autoAdjust="0"/>
  </p:normalViewPr>
  <p:slideViewPr>
    <p:cSldViewPr snapToGrid="0" snapToObjects="1">
      <p:cViewPr varScale="1">
        <p:scale>
          <a:sx n="102" d="100"/>
          <a:sy n="102" d="100"/>
        </p:scale>
        <p:origin x="-123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F4DC-B8AB-4466-AD5F-2A30D4529AAC}" type="datetimeFigureOut">
              <a:rPr lang="sv-SE" smtClean="0"/>
              <a:t>2019-04-23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2A7DE-66C4-423A-A348-DEFA6011903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824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2A7DE-66C4-423A-A348-DEFA60119030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759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272 personer har</a:t>
            </a:r>
            <a:r>
              <a:rPr lang="sv-SE" baseline="0" dirty="0" smtClean="0"/>
              <a:t> insatser från Samhall</a:t>
            </a:r>
          </a:p>
          <a:p>
            <a:r>
              <a:rPr lang="sv-SE" baseline="0" dirty="0" smtClean="0"/>
              <a:t>11 personer har bara insatser från Samhall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2A7DE-66C4-423A-A348-DEFA60119030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759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Varje kommun svarar för socialtjänsten inom sitt område, och har det yttersta ansvaret för att enskilda får det stöd och den hjälp som de behöver. Detta innebär ingen inskränkning i det ansvar som vilar på andra huvudmän.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2A7DE-66C4-423A-A348-DEFA60119030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759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6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83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2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3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8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317500"/>
            <a:ext cx="83185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330200"/>
            <a:ext cx="83185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9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37100"/>
            <a:ext cx="91440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0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8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9189029" cy="68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&amp;esrc=s&amp;source=images&amp;cd=&amp;cad=rja&amp;uact=8&amp;ved=2ahUKEwjVzcPR98jhAhUlwsQBHRqoC2oQjRx6BAgBEAU&amp;url=http://birgitmummu.vikki.fi/Svenska/Animation/Pask.htm&amp;psig=AOvVaw0WxE1MzuF4EKyd-Rcpc_bV&amp;ust=155510198307256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112088" y="26867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80752" y="574158"/>
            <a:ext cx="896324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i="1" dirty="0" smtClean="0"/>
              <a:t>Kommunens </a:t>
            </a:r>
            <a:r>
              <a:rPr lang="sv-SE" sz="3200" b="1" i="1" dirty="0"/>
              <a:t>skyldigheter och ambitioner när det gäller medicinering och läkemedelshantering i </a:t>
            </a:r>
            <a:r>
              <a:rPr lang="sv-SE" sz="3200" b="1" i="1" dirty="0" smtClean="0"/>
              <a:t>ordinärt boende </a:t>
            </a:r>
            <a:r>
              <a:rPr lang="sv-SE" sz="3200" b="1" i="1" dirty="0"/>
              <a:t>och på särskilda boenden</a:t>
            </a:r>
            <a:r>
              <a:rPr lang="sv-SE" sz="3200" b="1" i="1" dirty="0" smtClean="0"/>
              <a:t>.</a:t>
            </a:r>
          </a:p>
          <a:p>
            <a:pPr algn="ctr"/>
            <a:endParaRPr lang="sv-SE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Anette Frode</a:t>
            </a:r>
          </a:p>
          <a:p>
            <a:pPr algn="ctr"/>
            <a:r>
              <a:rPr lang="sv-S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Medicinskt ansvarig sjuksköterska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0462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244009" y="382772"/>
            <a:ext cx="654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	</a:t>
            </a:r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1541721" y="1222744"/>
            <a:ext cx="53162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Särskilt boende-Läkare ska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göra årliga läkarkontroller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göra medicinska vårdplaneringar årligen samt vid behov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göra fasta besök enligt lokal överenskommelse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göra årlig strukturerad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läkemedelsgenomgång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Ordinärt boende-Läkare ska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göra årliga läkarkontroller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göra medicinska vårdplaneringar årligen samt vid behov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göra årlig strukturerad läkemedelsgenomgång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göra planerade hembesök vid behov</a:t>
            </a:r>
          </a:p>
        </p:txBody>
      </p:sp>
    </p:spTree>
    <p:extLst>
      <p:ext uri="{BB962C8B-B14F-4D97-AF65-F5344CB8AC3E}">
        <p14:creationId xmlns:p14="http://schemas.microsoft.com/office/powerpoint/2010/main" val="37548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91115" y="287079"/>
            <a:ext cx="61881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När du bor på Särskilt boende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Årskontroller 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ska du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få en läkarkontroll varje år, inkluderande undersökning och relevant provtagning. Lämpligen görs läkemedelsgenomgång och medicinsk vårdplanering samtidigt. Det är sjuksköterskans ansvar att planera för årskontrollen och informera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dig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och närstående.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Syftet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med den medicinska vårdplaneringen är att tillsammans med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dig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och eventuellt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närstående planera för en god vård. Vid planeringen ska alltid ansvarig läkare och sjuksköterska delta.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Medicinsk vårdplanering ska göras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vid inflyttning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 vid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årskontroll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vid bestående försämrat allmäntillstånd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vid vård i livets slutskede 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50605" y="340241"/>
            <a:ext cx="6889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Kommunal hemsjukvård- ordinärt boende</a:t>
            </a:r>
          </a:p>
          <a:p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Läkemedelsgenomgång 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Personer som är 75 år och äldre och som har minst fem fasta läkemedel ska erbjudas läkemedelsgenomgång årligen,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Medicinsk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vårdplanering ska göras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- vid årskontroll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- vid bestående försämrat allmäntillstånd </a:t>
            </a:r>
          </a:p>
          <a:p>
            <a:pPr marL="285750" indent="-285750">
              <a:buFontTx/>
              <a:buChar char="-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vid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vård i livets slutskede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Behovet av hemsjukvård ska regelbundet omprövas av respektive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vårdgivare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52893" y="191386"/>
            <a:ext cx="630510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Senior alert handlar om ett helhetstänkande där registrering i kvalitetsregistret, ett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förebyggande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arbetssätt, reflektion över resultat och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förbättringsarbete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Identifiera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risker och analysera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orsaker</a:t>
            </a:r>
          </a:p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 fall, trycksår, viktminskning, ohälsa i munnen och/eller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inkontinens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. Planera och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genomföra</a:t>
            </a:r>
          </a:p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förebyggande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åtgärder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Följa upp </a:t>
            </a:r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åtgärder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och utvärdera resultat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Tänk </a:t>
            </a:r>
            <a:r>
              <a:rPr lang="sv-SE" b="1" i="1" dirty="0">
                <a:latin typeface="Arial" panose="020B0604020202020204" pitchFamily="34" charset="0"/>
                <a:cs typeface="Arial" panose="020B0604020202020204" pitchFamily="34" charset="0"/>
              </a:rPr>
              <a:t>helhet och i flera steg</a:t>
            </a:r>
            <a:r>
              <a:rPr lang="sv-S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v-SE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06055" y="255181"/>
            <a:ext cx="71557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Ambitioner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 Alla som flyttar in på särskilt boende ska erbjudas en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riskbedömning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enligt senior alert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 De personer som av legitimerad eller annan personal bedöms som riskpersoner i ordinärt boende eller har tre eller flera omvårdnadsinsatser per dygn och trygghetslarm skall erbjudas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riskbedömning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enligt senior alert.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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signering av läkemedel innan årets slut infört på alla orter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 Personal inom vård och omsorg på alla fem orterna i vård och omsorg får heldagsutbildning i Beteende Psykiska Symtom vid Demenssjukdom (BPSD) </a:t>
            </a:r>
          </a:p>
          <a:p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Att du tillsammans med dina närstående känner att du får den hjälp du har behov av med dina läkemedel.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711841" y="265814"/>
            <a:ext cx="6230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Tack för er uppmärksamhet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ildresultat för bilder påsk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55" y="1022738"/>
            <a:ext cx="2929936" cy="35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69851" y="-1"/>
            <a:ext cx="7612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Hemsjukvård – kommunal hälso- och sjukvård i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hemmet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Om du blir sjuk och behöver hälso- och sjukvård eller är i behov av rehabilitering ska du i första hand vända dig till vårdcentralen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 de fall du behöver hälso- och sjukvård i hemmet, mer än 14 dagar, har fyllt 17 år och inte kan ta dig till sjukvården kan du få rätt till hemsjukvård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Hemsjukvårdsinsatser kan vara tillfälliga eller ges över tid och ska föregås av en samordnad medicinsk planering. Hemsjukvård ges i såväl ordinärt som särskilt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boende.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Hemsjukvård är den hälso- och sjukvård inklusive rehabilitering som du kan få av kommunala arbetsterapeuter, fysioterapeuter/sjukgymnaster och sjuksköterskor. Sjuksköterska finns tillgänglig dygnet runt. Läkarinsatser ansvarar Region Uppsala för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Arbetsterapeuten, fysioterapeuten/sjukgymnasten och sjuksköterskan samarbetar med personal vid hemtjänst och särskilda boenden. </a:t>
            </a:r>
          </a:p>
        </p:txBody>
      </p:sp>
    </p:spTree>
    <p:extLst>
      <p:ext uri="{BB962C8B-B14F-4D97-AF65-F5344CB8AC3E}">
        <p14:creationId xmlns:p14="http://schemas.microsoft.com/office/powerpoint/2010/main" val="39326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89098" y="627321"/>
            <a:ext cx="72877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Hjälp med mina läkemedel, vart vänder jag mig?</a:t>
            </a:r>
          </a:p>
          <a:p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Du vänder dig till din vårdcentral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Det är alltid en läkare som gör egenvårdbedömning: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Jag har svårt att öppna  läkemedelsförpackningar 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och ta min insulinspruta, för att  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jag ser dåligt och har skakningar i händerna.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Då kan det bli en insats enligt socialtjänstlagen via biståndsbeslut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ller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Jag har besvär med minnet  och kommer inte ihåg att ta 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mina läkemedel på ett säkert sätt.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å kan det bli en insats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enligt hälso- och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sjukvårdslagen och behov av hemsjukvård.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43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50874" y="265814"/>
            <a:ext cx="859110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>
                <a:solidFill>
                  <a:srgbClr val="000000"/>
                </a:solidFill>
              </a:rPr>
              <a:t> </a:t>
            </a:r>
            <a:r>
              <a:rPr lang="sv-S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Kommunal hemsjukvård- ordinärt boende</a:t>
            </a:r>
          </a:p>
          <a:p>
            <a:endParaRPr lang="sv-S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Då du 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behov av kommunal hemsjukvård ska alltid en samordnad vårdplanering mellan ansvarig läkare och sjuksköterska genomföras, vilket förutsätter </a:t>
            </a:r>
            <a:r>
              <a:rPr lang="sv-S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delaktighet. </a:t>
            </a:r>
            <a:endParaRPr lang="sv-SE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primär-/öppenvården bedömer att </a:t>
            </a:r>
            <a:r>
              <a:rPr lang="sv-S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behöver och har behov av hemsjukvård ska </a:t>
            </a:r>
            <a:r>
              <a:rPr lang="sv-S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lämnas till hemsjukvården: </a:t>
            </a:r>
            <a:endParaRPr lang="sv-SE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 Kort bakgrund om hälsotillstånd och diagnoser. </a:t>
            </a:r>
          </a:p>
          <a:p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 Aktuellt hälsoläge. </a:t>
            </a:r>
          </a:p>
          <a:p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 Beskrivning av hälso- och sjukvårdsuppgift som hemsjukvården ska utföra. </a:t>
            </a:r>
          </a:p>
          <a:p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 Läkemedelslista </a:t>
            </a:r>
            <a:r>
              <a:rPr lang="sv-S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ordinationshandling. 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 Plan för vården och vilka uppföljningar som ska göras. </a:t>
            </a:r>
          </a:p>
          <a:p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 Egenvårdsbedömning</a:t>
            </a:r>
            <a:r>
              <a:rPr lang="sv-SE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93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/>
          <p:cNvGrpSpPr/>
          <p:nvPr/>
        </p:nvGrpSpPr>
        <p:grpSpPr>
          <a:xfrm>
            <a:off x="623054" y="600075"/>
            <a:ext cx="2517021" cy="2742013"/>
            <a:chOff x="720725" y="600075"/>
            <a:chExt cx="2419350" cy="2878186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415">
              <a:off x="720725" y="600075"/>
              <a:ext cx="2419350" cy="1885950"/>
            </a:xfrm>
            <a:prstGeom prst="rect">
              <a:avLst/>
            </a:prstGeom>
          </p:spPr>
        </p:pic>
        <p:sp>
          <p:nvSpPr>
            <p:cNvPr id="10" name="textruta 9"/>
            <p:cNvSpPr txBox="1"/>
            <p:nvPr/>
          </p:nvSpPr>
          <p:spPr>
            <a:xfrm rot="356981">
              <a:off x="812800" y="2379853"/>
              <a:ext cx="2011680" cy="1098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smtClean="0"/>
                <a:t>Östhammar </a:t>
              </a:r>
              <a:endParaRPr lang="sv-SE" b="1" dirty="0" smtClean="0"/>
            </a:p>
            <a:p>
              <a:pPr algn="ctr"/>
              <a:r>
                <a:rPr lang="sv-SE" sz="1400" dirty="0" smtClean="0"/>
                <a:t>62 lägenheter </a:t>
              </a:r>
            </a:p>
            <a:p>
              <a:pPr algn="ctr"/>
              <a:r>
                <a:rPr lang="sv-SE" sz="1400" dirty="0" smtClean="0"/>
                <a:t>varav 42 för demensboende</a:t>
              </a:r>
              <a:endParaRPr lang="sv-SE" sz="1400" dirty="0"/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530666" y="3486750"/>
            <a:ext cx="2498622" cy="2981425"/>
            <a:chOff x="507365" y="3429000"/>
            <a:chExt cx="2521923" cy="3076764"/>
          </a:xfrm>
        </p:grpSpPr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4471">
              <a:off x="507365" y="3429000"/>
              <a:ext cx="2419350" cy="1885950"/>
            </a:xfrm>
            <a:prstGeom prst="rect">
              <a:avLst/>
            </a:prstGeom>
          </p:spPr>
        </p:pic>
        <p:sp>
          <p:nvSpPr>
            <p:cNvPr id="11" name="textruta 10"/>
            <p:cNvSpPr txBox="1"/>
            <p:nvPr/>
          </p:nvSpPr>
          <p:spPr>
            <a:xfrm rot="21224958">
              <a:off x="1017608" y="5243880"/>
              <a:ext cx="201168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smtClean="0"/>
                <a:t>Gimo</a:t>
              </a:r>
              <a:endParaRPr lang="sv-SE" b="1" dirty="0" smtClean="0"/>
            </a:p>
            <a:p>
              <a:pPr algn="ctr"/>
              <a:r>
                <a:rPr lang="sv-SE" sz="1400" dirty="0" smtClean="0"/>
                <a:t>46 lägenheter</a:t>
              </a:r>
            </a:p>
            <a:p>
              <a:pPr algn="ctr"/>
              <a:r>
                <a:rPr lang="sv-SE" sz="1400" dirty="0"/>
                <a:t>varav </a:t>
              </a:r>
              <a:r>
                <a:rPr lang="sv-SE" sz="1400" dirty="0" smtClean="0"/>
                <a:t>12 för </a:t>
              </a:r>
              <a:r>
                <a:rPr lang="sv-SE" sz="1400" dirty="0"/>
                <a:t>demensboende</a:t>
              </a:r>
            </a:p>
            <a:p>
              <a:pPr algn="ctr"/>
              <a:endParaRPr lang="sv-SE" sz="1400" dirty="0"/>
            </a:p>
          </p:txBody>
        </p:sp>
      </p:grpSp>
      <p:grpSp>
        <p:nvGrpSpPr>
          <p:cNvPr id="19" name="Grupp 18"/>
          <p:cNvGrpSpPr/>
          <p:nvPr/>
        </p:nvGrpSpPr>
        <p:grpSpPr>
          <a:xfrm>
            <a:off x="3270250" y="1959851"/>
            <a:ext cx="2350904" cy="2975777"/>
            <a:chOff x="3270250" y="2404745"/>
            <a:chExt cx="2419350" cy="3086627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715">
              <a:off x="3270250" y="2404745"/>
              <a:ext cx="2419350" cy="1885950"/>
            </a:xfrm>
            <a:prstGeom prst="rect">
              <a:avLst/>
            </a:prstGeom>
          </p:spPr>
        </p:pic>
        <p:sp>
          <p:nvSpPr>
            <p:cNvPr id="13" name="textruta 12"/>
            <p:cNvSpPr txBox="1"/>
            <p:nvPr/>
          </p:nvSpPr>
          <p:spPr>
            <a:xfrm rot="184933">
              <a:off x="3444240" y="4229488"/>
              <a:ext cx="201168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smtClean="0"/>
                <a:t>Alunda</a:t>
              </a:r>
              <a:endParaRPr lang="sv-SE" b="1" dirty="0" smtClean="0"/>
            </a:p>
            <a:p>
              <a:pPr algn="ctr"/>
              <a:r>
                <a:rPr lang="sv-SE" sz="1400" dirty="0" smtClean="0"/>
                <a:t>53 lägenheter</a:t>
              </a:r>
            </a:p>
            <a:p>
              <a:pPr algn="ctr"/>
              <a:r>
                <a:rPr lang="sv-SE" sz="1400" dirty="0"/>
                <a:t>varav </a:t>
              </a:r>
              <a:r>
                <a:rPr lang="sv-SE" sz="1400" dirty="0" smtClean="0"/>
                <a:t>25 </a:t>
              </a:r>
              <a:r>
                <a:rPr lang="sv-SE" sz="1400" dirty="0"/>
                <a:t>för demensboende</a:t>
              </a:r>
            </a:p>
            <a:p>
              <a:pPr algn="ctr"/>
              <a:endParaRPr lang="sv-SE" sz="1400" dirty="0"/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5755278" y="269513"/>
            <a:ext cx="2243299" cy="2767320"/>
            <a:chOff x="4723765" y="240665"/>
            <a:chExt cx="2505583" cy="3173602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004">
              <a:off x="4723765" y="240665"/>
              <a:ext cx="2419350" cy="1885950"/>
            </a:xfrm>
            <a:prstGeom prst="rect">
              <a:avLst/>
            </a:prstGeom>
          </p:spPr>
        </p:pic>
        <p:sp>
          <p:nvSpPr>
            <p:cNvPr id="14" name="textruta 13"/>
            <p:cNvSpPr txBox="1"/>
            <p:nvPr/>
          </p:nvSpPr>
          <p:spPr>
            <a:xfrm rot="21224958">
              <a:off x="5217668" y="1967121"/>
              <a:ext cx="2011680" cy="1447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smtClean="0"/>
                <a:t>Öregrund</a:t>
              </a:r>
              <a:endParaRPr lang="sv-SE" b="1" dirty="0" smtClean="0"/>
            </a:p>
            <a:p>
              <a:pPr algn="ctr"/>
              <a:r>
                <a:rPr lang="sv-SE" sz="1400" dirty="0" smtClean="0"/>
                <a:t>23 lägenheter</a:t>
              </a:r>
            </a:p>
            <a:p>
              <a:pPr algn="ctr"/>
              <a:r>
                <a:rPr lang="sv-SE" sz="1400" dirty="0"/>
                <a:t>varav </a:t>
              </a:r>
              <a:r>
                <a:rPr lang="sv-SE" sz="1400" dirty="0" smtClean="0"/>
                <a:t>6 för </a:t>
              </a:r>
              <a:r>
                <a:rPr lang="sv-SE" sz="1400" dirty="0"/>
                <a:t>demensboende</a:t>
              </a:r>
            </a:p>
            <a:p>
              <a:pPr algn="ctr"/>
              <a:endParaRPr lang="sv-SE" sz="1400" dirty="0"/>
            </a:p>
          </p:txBody>
        </p:sp>
      </p:grpSp>
      <p:grpSp>
        <p:nvGrpSpPr>
          <p:cNvPr id="20" name="Grupp 19"/>
          <p:cNvGrpSpPr/>
          <p:nvPr/>
        </p:nvGrpSpPr>
        <p:grpSpPr>
          <a:xfrm>
            <a:off x="6459808" y="3089709"/>
            <a:ext cx="2417738" cy="2993151"/>
            <a:chOff x="6390005" y="2963545"/>
            <a:chExt cx="2419350" cy="3066579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521">
              <a:off x="6390005" y="2963545"/>
              <a:ext cx="2419350" cy="1885950"/>
            </a:xfrm>
            <a:prstGeom prst="rect">
              <a:avLst/>
            </a:prstGeom>
          </p:spPr>
        </p:pic>
        <p:sp>
          <p:nvSpPr>
            <p:cNvPr id="15" name="textruta 14"/>
            <p:cNvSpPr txBox="1"/>
            <p:nvPr/>
          </p:nvSpPr>
          <p:spPr>
            <a:xfrm rot="356981">
              <a:off x="6451600" y="4768240"/>
              <a:ext cx="201168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smtClean="0"/>
                <a:t>Österbybruk</a:t>
              </a:r>
              <a:endParaRPr lang="sv-SE" b="1" dirty="0" smtClean="0"/>
            </a:p>
            <a:p>
              <a:pPr algn="ctr"/>
              <a:r>
                <a:rPr lang="sv-SE" sz="1400" dirty="0" smtClean="0"/>
                <a:t>50 lägenheter</a:t>
              </a:r>
            </a:p>
            <a:p>
              <a:pPr algn="ctr"/>
              <a:r>
                <a:rPr lang="sv-SE" sz="1400" dirty="0"/>
                <a:t>varav </a:t>
              </a:r>
              <a:r>
                <a:rPr lang="sv-SE" sz="1400" dirty="0" smtClean="0"/>
                <a:t>26 </a:t>
              </a:r>
              <a:r>
                <a:rPr lang="sv-SE" sz="1400" dirty="0"/>
                <a:t>för demensboende</a:t>
              </a:r>
            </a:p>
            <a:p>
              <a:pPr algn="ctr"/>
              <a:endParaRPr lang="sv-SE" sz="1400" dirty="0"/>
            </a:p>
          </p:txBody>
        </p:sp>
      </p:grpSp>
      <p:sp>
        <p:nvSpPr>
          <p:cNvPr id="16" name="textruta 15"/>
          <p:cNvSpPr txBox="1"/>
          <p:nvPr/>
        </p:nvSpPr>
        <p:spPr>
          <a:xfrm rot="252935">
            <a:off x="3237746" y="5218639"/>
            <a:ext cx="28277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Totalt 235 lägenheter</a:t>
            </a:r>
          </a:p>
          <a:p>
            <a:pPr algn="ctr"/>
            <a:r>
              <a:rPr lang="sv-SE" sz="1400" b="1" dirty="0" smtClean="0"/>
              <a:t>Varav 111 för demensboende</a:t>
            </a:r>
          </a:p>
          <a:p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2589196" y="269513"/>
            <a:ext cx="392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/>
              <a:t>Särskilt boende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3415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3" y="1290532"/>
            <a:ext cx="4169393" cy="3221060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 rot="21429469">
            <a:off x="552918" y="1077376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Alunda</a:t>
            </a:r>
          </a:p>
          <a:p>
            <a:pPr algn="ctr"/>
            <a:r>
              <a:rPr lang="sv-SE" sz="1200" b="1" dirty="0" smtClean="0"/>
              <a:t>104 personer med hemtjänst</a:t>
            </a:r>
            <a:endParaRPr lang="sv-SE" sz="1100" b="1" dirty="0" smtClean="0"/>
          </a:p>
        </p:txBody>
      </p:sp>
      <p:sp>
        <p:nvSpPr>
          <p:cNvPr id="18" name="textruta 17"/>
          <p:cNvSpPr txBox="1"/>
          <p:nvPr/>
        </p:nvSpPr>
        <p:spPr>
          <a:xfrm rot="156802">
            <a:off x="5798687" y="719657"/>
            <a:ext cx="201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Österbybruk</a:t>
            </a:r>
          </a:p>
          <a:p>
            <a:pPr algn="ctr"/>
            <a:r>
              <a:rPr lang="sv-SE" sz="1200" b="1" dirty="0" smtClean="0"/>
              <a:t>129 personer </a:t>
            </a:r>
            <a:r>
              <a:rPr lang="sv-SE" sz="1200" b="1" dirty="0"/>
              <a:t>med hemtjänst</a:t>
            </a:r>
          </a:p>
          <a:p>
            <a:pPr algn="ctr"/>
            <a:r>
              <a:rPr lang="sv-SE" sz="1200" b="1" dirty="0" smtClean="0"/>
              <a:t>Inkl Vallonen (LOV)</a:t>
            </a:r>
          </a:p>
        </p:txBody>
      </p:sp>
      <p:sp>
        <p:nvSpPr>
          <p:cNvPr id="19" name="textruta 18"/>
          <p:cNvSpPr txBox="1"/>
          <p:nvPr/>
        </p:nvSpPr>
        <p:spPr>
          <a:xfrm rot="212406">
            <a:off x="6821320" y="2790167"/>
            <a:ext cx="2011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Öregrund</a:t>
            </a:r>
          </a:p>
          <a:p>
            <a:pPr algn="ctr"/>
            <a:r>
              <a:rPr lang="sv-SE" sz="1200" b="1" dirty="0" smtClean="0"/>
              <a:t>182 personer </a:t>
            </a:r>
            <a:r>
              <a:rPr lang="sv-SE" sz="1200" b="1" dirty="0"/>
              <a:t>med hemtjänst</a:t>
            </a:r>
          </a:p>
          <a:p>
            <a:pPr algn="ctr"/>
            <a:endParaRPr lang="sv-SE" b="1" dirty="0" smtClean="0"/>
          </a:p>
        </p:txBody>
      </p:sp>
      <p:sp>
        <p:nvSpPr>
          <p:cNvPr id="20" name="textruta 19"/>
          <p:cNvSpPr txBox="1"/>
          <p:nvPr/>
        </p:nvSpPr>
        <p:spPr>
          <a:xfrm rot="290752">
            <a:off x="379663" y="2387638"/>
            <a:ext cx="2011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Gimo</a:t>
            </a:r>
          </a:p>
          <a:p>
            <a:pPr algn="ctr"/>
            <a:r>
              <a:rPr lang="sv-SE" sz="1200" b="1" dirty="0" smtClean="0"/>
              <a:t>87 personer </a:t>
            </a:r>
            <a:r>
              <a:rPr lang="sv-SE" sz="1200" b="1" dirty="0"/>
              <a:t>med hemtjänst</a:t>
            </a:r>
            <a:endParaRPr lang="sv-SE" sz="1100" b="1" dirty="0"/>
          </a:p>
          <a:p>
            <a:pPr algn="ctr"/>
            <a:endParaRPr lang="sv-SE" b="1" dirty="0" smtClean="0"/>
          </a:p>
        </p:txBody>
      </p:sp>
      <p:sp>
        <p:nvSpPr>
          <p:cNvPr id="22" name="textruta 21"/>
          <p:cNvSpPr txBox="1"/>
          <p:nvPr/>
        </p:nvSpPr>
        <p:spPr>
          <a:xfrm>
            <a:off x="6185213" y="4511592"/>
            <a:ext cx="2011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Östhammar</a:t>
            </a:r>
          </a:p>
          <a:p>
            <a:pPr algn="ctr"/>
            <a:r>
              <a:rPr lang="sv-SE" sz="1200" b="1" dirty="0" smtClean="0"/>
              <a:t>222 personer </a:t>
            </a:r>
            <a:r>
              <a:rPr lang="sv-SE" sz="1200" b="1" dirty="0"/>
              <a:t>med hemtjänst</a:t>
            </a:r>
          </a:p>
          <a:p>
            <a:pPr algn="ctr"/>
            <a:r>
              <a:rPr lang="sv-SE" sz="2000" b="1" dirty="0" smtClean="0"/>
              <a:t> </a:t>
            </a:r>
            <a:endParaRPr lang="sv-SE" b="1" dirty="0" smtClean="0"/>
          </a:p>
        </p:txBody>
      </p:sp>
      <p:sp>
        <p:nvSpPr>
          <p:cNvPr id="23" name="textruta 22"/>
          <p:cNvSpPr txBox="1"/>
          <p:nvPr/>
        </p:nvSpPr>
        <p:spPr>
          <a:xfrm rot="21429469">
            <a:off x="8836818" y="600983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Östhammar </a:t>
            </a:r>
            <a:endParaRPr lang="sv-SE" b="1" dirty="0" smtClean="0"/>
          </a:p>
        </p:txBody>
      </p:sp>
      <p:sp>
        <p:nvSpPr>
          <p:cNvPr id="4" name="textruta 3"/>
          <p:cNvSpPr txBox="1"/>
          <p:nvPr/>
        </p:nvSpPr>
        <p:spPr>
          <a:xfrm rot="21412577">
            <a:off x="361277" y="3420839"/>
            <a:ext cx="20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Aktivt stöd (LOV)</a:t>
            </a:r>
          </a:p>
          <a:p>
            <a:r>
              <a:rPr lang="sv-SE" sz="1200" b="1" dirty="0"/>
              <a:t>41 personer med hemtjänst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592277" y="5034108"/>
            <a:ext cx="406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/>
              <a:t>Totalt 765 personer med </a:t>
            </a:r>
            <a:r>
              <a:rPr lang="sv-SE" sz="2000" b="1" dirty="0" smtClean="0"/>
              <a:t>hemtjänst</a:t>
            </a:r>
          </a:p>
          <a:p>
            <a:pPr algn="ctr"/>
            <a:r>
              <a:rPr lang="sv-SE" sz="1600" b="1" dirty="0" smtClean="0"/>
              <a:t>dec -18 </a:t>
            </a:r>
            <a:endParaRPr lang="sv-SE" sz="1600" b="1" dirty="0"/>
          </a:p>
        </p:txBody>
      </p:sp>
      <p:sp>
        <p:nvSpPr>
          <p:cNvPr id="24" name="textruta 23"/>
          <p:cNvSpPr txBox="1"/>
          <p:nvPr/>
        </p:nvSpPr>
        <p:spPr>
          <a:xfrm>
            <a:off x="2589196" y="269513"/>
            <a:ext cx="392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/>
              <a:t>Ordinärt boende</a:t>
            </a:r>
            <a:endParaRPr lang="sv-SE" b="1" dirty="0"/>
          </a:p>
        </p:txBody>
      </p:sp>
      <p:sp>
        <p:nvSpPr>
          <p:cNvPr id="12" name="textruta 11"/>
          <p:cNvSpPr txBox="1"/>
          <p:nvPr/>
        </p:nvSpPr>
        <p:spPr>
          <a:xfrm rot="21412577">
            <a:off x="360807" y="4500247"/>
            <a:ext cx="2668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Samhall</a:t>
            </a:r>
            <a:endParaRPr lang="sv-SE" sz="2000" b="1" dirty="0"/>
          </a:p>
          <a:p>
            <a:r>
              <a:rPr lang="sv-SE" sz="1200" b="1" dirty="0" smtClean="0"/>
              <a:t>272 personer har insatser från Samhall</a:t>
            </a:r>
            <a:endParaRPr lang="sv-SE" sz="1200" b="1" dirty="0"/>
          </a:p>
        </p:txBody>
      </p:sp>
    </p:spTree>
    <p:extLst>
      <p:ext uri="{BB962C8B-B14F-4D97-AF65-F5344CB8AC3E}">
        <p14:creationId xmlns:p14="http://schemas.microsoft.com/office/powerpoint/2010/main" val="32218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/>
          <p:cNvGrpSpPr/>
          <p:nvPr/>
        </p:nvGrpSpPr>
        <p:grpSpPr>
          <a:xfrm>
            <a:off x="1158947" y="1850412"/>
            <a:ext cx="7632929" cy="2509285"/>
            <a:chOff x="822671" y="4037999"/>
            <a:chExt cx="7053189" cy="1122628"/>
          </a:xfrm>
        </p:grpSpPr>
        <p:sp>
          <p:nvSpPr>
            <p:cNvPr id="6" name="textruta 5"/>
            <p:cNvSpPr txBox="1"/>
            <p:nvPr/>
          </p:nvSpPr>
          <p:spPr>
            <a:xfrm>
              <a:off x="822671" y="4513534"/>
              <a:ext cx="3451457" cy="17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/>
                <a:t>HSL – </a:t>
              </a:r>
              <a:r>
                <a:rPr lang="sv-SE" sz="2000" b="1" dirty="0" smtClean="0"/>
                <a:t>ca 585 personer </a:t>
              </a:r>
              <a:r>
                <a:rPr lang="sv-SE" sz="2000" b="1" dirty="0"/>
                <a:t>omfattas</a:t>
              </a:r>
            </a:p>
          </p:txBody>
        </p:sp>
        <p:sp>
          <p:nvSpPr>
            <p:cNvPr id="20" name="Visa 19"/>
            <p:cNvSpPr/>
            <p:nvPr/>
          </p:nvSpPr>
          <p:spPr>
            <a:xfrm>
              <a:off x="4258234" y="4037999"/>
              <a:ext cx="3570694" cy="1122628"/>
            </a:xfrm>
            <a:prstGeom prst="flowChartDisplay">
              <a:avLst/>
            </a:prstGeom>
            <a:solidFill>
              <a:srgbClr val="EA481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4772317" y="4298719"/>
              <a:ext cx="2680031" cy="151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 sjuksköterskor</a:t>
              </a:r>
              <a:endParaRPr lang="sv-S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850918" y="4147253"/>
              <a:ext cx="2601430" cy="151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enhetschefer</a:t>
              </a:r>
              <a:endParaRPr lang="sv-S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4565992" y="4396619"/>
              <a:ext cx="3309868" cy="592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sv-S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arbetsterapeuter, </a:t>
              </a:r>
            </a:p>
            <a:p>
              <a:r>
                <a:rPr lang="sv-S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sjukgymnaster/fysioterapeuter</a:t>
              </a:r>
            </a:p>
            <a:p>
              <a:endParaRPr lang="sv-SE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590 omvårdnadspersonal</a:t>
              </a:r>
              <a:endParaRPr lang="sv-S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ruta 29"/>
          <p:cNvSpPr txBox="1"/>
          <p:nvPr/>
        </p:nvSpPr>
        <p:spPr>
          <a:xfrm>
            <a:off x="2240280" y="269513"/>
            <a:ext cx="4489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/>
              <a:t>Hemsjukvård, Närvårdsenhet och Korttidsenhet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1652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9609" y="308344"/>
            <a:ext cx="8442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Kommunen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ansvarar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för att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tillgodose behovet av hälso-och sjukvård upp till sjuksköterskenivå (basal hemsjukvård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förråd med läkemedel för akut bruk finns och att de innehåller det av läkemedelskommittén fastställda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sortimentet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en omvårdnadsansvarig sjuksköterska finns med uppgift att samordna vårdresurserna för varje enskild patient utifrån en individuell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planering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ansvarar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 att beslut om delegeringar är förenliga med en god och säker vård (9 kap. 5 § 1 HSLF-FS 2017:37). I ansvaret ingår att besluta om iordningställande eller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administrering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av läkemedel får delegeras eller om vissa begränsningar ska finnas. </a:t>
            </a:r>
          </a:p>
        </p:txBody>
      </p:sp>
    </p:spTree>
    <p:extLst>
      <p:ext uri="{BB962C8B-B14F-4D97-AF65-F5344CB8AC3E}">
        <p14:creationId xmlns:p14="http://schemas.microsoft.com/office/powerpoint/2010/main" val="19133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59220" y="1233377"/>
            <a:ext cx="6198780" cy="4263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Särskilt boende- Sjuksköterskan ska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följa upp insatta åtgärder och behandlingar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initiera och delta i läkarbesök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initiera medicinska vårdplaneringar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förbereda årliga läkemedelsgenomgångar enligt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rutin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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arbeta systematiskt enligt Senior Alert 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Ordinärt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boende-Sjuksköterskan ska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följa upp insatta åtgärder och behandlingar 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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initiera medicinska vårdplaneringar vid behov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förbereda årliga läkemedelsgenomgångar enligt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rutin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 arbeta systematiskt enligt Senior Alert 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 flipH="1">
            <a:off x="1010092" y="191387"/>
            <a:ext cx="7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59220" y="455223"/>
            <a:ext cx="551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När du är inskriven i hemsjukvården 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und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el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el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rundmall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Kapitel 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1066</Words>
  <Application>Microsoft Office PowerPoint</Application>
  <PresentationFormat>Bildspel på skärmen (4:3)</PresentationFormat>
  <Paragraphs>187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Grundmall</vt:lpstr>
      <vt:lpstr>Titel 1</vt:lpstr>
      <vt:lpstr>Titel 2</vt:lpstr>
      <vt:lpstr>Grundmall 2</vt:lpstr>
      <vt:lpstr>Kapitel röd</vt:lpstr>
      <vt:lpstr>Kapitel gul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Frostner, Catharina</cp:lastModifiedBy>
  <cp:revision>122</cp:revision>
  <dcterms:created xsi:type="dcterms:W3CDTF">2015-12-21T10:33:10Z</dcterms:created>
  <dcterms:modified xsi:type="dcterms:W3CDTF">2019-04-23T09:10:44Z</dcterms:modified>
</cp:coreProperties>
</file>