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31"/>
  </p:notesMasterIdLst>
  <p:handoutMasterIdLst>
    <p:handoutMasterId r:id="rId32"/>
  </p:handoutMasterIdLst>
  <p:sldIdLst>
    <p:sldId id="283" r:id="rId2"/>
    <p:sldId id="279" r:id="rId3"/>
    <p:sldId id="280" r:id="rId4"/>
    <p:sldId id="281" r:id="rId5"/>
    <p:sldId id="282" r:id="rId6"/>
    <p:sldId id="284" r:id="rId7"/>
    <p:sldId id="310" r:id="rId8"/>
    <p:sldId id="285" r:id="rId9"/>
    <p:sldId id="286" r:id="rId10"/>
    <p:sldId id="287" r:id="rId11"/>
    <p:sldId id="288" r:id="rId12"/>
    <p:sldId id="289" r:id="rId13"/>
    <p:sldId id="291" r:id="rId14"/>
    <p:sldId id="292" r:id="rId15"/>
    <p:sldId id="293" r:id="rId16"/>
    <p:sldId id="302" r:id="rId17"/>
    <p:sldId id="308" r:id="rId18"/>
    <p:sldId id="314" r:id="rId19"/>
    <p:sldId id="315" r:id="rId20"/>
    <p:sldId id="316" r:id="rId21"/>
    <p:sldId id="309" r:id="rId22"/>
    <p:sldId id="312" r:id="rId23"/>
    <p:sldId id="294" r:id="rId24"/>
    <p:sldId id="303" r:id="rId25"/>
    <p:sldId id="304" r:id="rId26"/>
    <p:sldId id="305" r:id="rId27"/>
    <p:sldId id="306" r:id="rId28"/>
    <p:sldId id="307" r:id="rId29"/>
    <p:sldId id="299" r:id="rId30"/>
  </p:sldIdLst>
  <p:sldSz cx="9144000" cy="6858000" type="screen4x3"/>
  <p:notesSz cx="6797675" cy="9926638"/>
  <p:defaultTextStyle>
    <a:defPPr>
      <a:defRPr lang="sv-SE"/>
    </a:defPPr>
    <a:lvl1pPr algn="l" rtl="0" fontAlgn="base">
      <a:spcBef>
        <a:spcPct val="0"/>
      </a:spcBef>
      <a:spcAft>
        <a:spcPct val="0"/>
      </a:spcAft>
      <a:defRPr sz="2000" kern="1200">
        <a:solidFill>
          <a:schemeClr val="tx1"/>
        </a:solidFill>
        <a:latin typeface="Garamond" pitchFamily="18" charset="0"/>
        <a:ea typeface="+mn-ea"/>
        <a:cs typeface="+mn-cs"/>
      </a:defRPr>
    </a:lvl1pPr>
    <a:lvl2pPr marL="457200" algn="l" rtl="0" fontAlgn="base">
      <a:spcBef>
        <a:spcPct val="0"/>
      </a:spcBef>
      <a:spcAft>
        <a:spcPct val="0"/>
      </a:spcAft>
      <a:defRPr sz="2000" kern="1200">
        <a:solidFill>
          <a:schemeClr val="tx1"/>
        </a:solidFill>
        <a:latin typeface="Garamond" pitchFamily="18" charset="0"/>
        <a:ea typeface="+mn-ea"/>
        <a:cs typeface="+mn-cs"/>
      </a:defRPr>
    </a:lvl2pPr>
    <a:lvl3pPr marL="914400" algn="l" rtl="0" fontAlgn="base">
      <a:spcBef>
        <a:spcPct val="0"/>
      </a:spcBef>
      <a:spcAft>
        <a:spcPct val="0"/>
      </a:spcAft>
      <a:defRPr sz="2000" kern="1200">
        <a:solidFill>
          <a:schemeClr val="tx1"/>
        </a:solidFill>
        <a:latin typeface="Garamond" pitchFamily="18" charset="0"/>
        <a:ea typeface="+mn-ea"/>
        <a:cs typeface="+mn-cs"/>
      </a:defRPr>
    </a:lvl3pPr>
    <a:lvl4pPr marL="1371600" algn="l" rtl="0" fontAlgn="base">
      <a:spcBef>
        <a:spcPct val="0"/>
      </a:spcBef>
      <a:spcAft>
        <a:spcPct val="0"/>
      </a:spcAft>
      <a:defRPr sz="2000" kern="1200">
        <a:solidFill>
          <a:schemeClr val="tx1"/>
        </a:solidFill>
        <a:latin typeface="Garamond" pitchFamily="18" charset="0"/>
        <a:ea typeface="+mn-ea"/>
        <a:cs typeface="+mn-cs"/>
      </a:defRPr>
    </a:lvl4pPr>
    <a:lvl5pPr marL="1828800" algn="l" rtl="0" fontAlgn="base">
      <a:spcBef>
        <a:spcPct val="0"/>
      </a:spcBef>
      <a:spcAft>
        <a:spcPct val="0"/>
      </a:spcAft>
      <a:defRPr sz="2000" kern="1200">
        <a:solidFill>
          <a:schemeClr val="tx1"/>
        </a:solidFill>
        <a:latin typeface="Garamond" pitchFamily="18" charset="0"/>
        <a:ea typeface="+mn-ea"/>
        <a:cs typeface="+mn-cs"/>
      </a:defRPr>
    </a:lvl5pPr>
    <a:lvl6pPr marL="2286000" algn="l" defTabSz="914400" rtl="0" eaLnBrk="1" latinLnBrk="0" hangingPunct="1">
      <a:defRPr sz="2000" kern="1200">
        <a:solidFill>
          <a:schemeClr val="tx1"/>
        </a:solidFill>
        <a:latin typeface="Garamond" pitchFamily="18" charset="0"/>
        <a:ea typeface="+mn-ea"/>
        <a:cs typeface="+mn-cs"/>
      </a:defRPr>
    </a:lvl6pPr>
    <a:lvl7pPr marL="2743200" algn="l" defTabSz="914400" rtl="0" eaLnBrk="1" latinLnBrk="0" hangingPunct="1">
      <a:defRPr sz="2000" kern="1200">
        <a:solidFill>
          <a:schemeClr val="tx1"/>
        </a:solidFill>
        <a:latin typeface="Garamond" pitchFamily="18" charset="0"/>
        <a:ea typeface="+mn-ea"/>
        <a:cs typeface="+mn-cs"/>
      </a:defRPr>
    </a:lvl7pPr>
    <a:lvl8pPr marL="3200400" algn="l" defTabSz="914400" rtl="0" eaLnBrk="1" latinLnBrk="0" hangingPunct="1">
      <a:defRPr sz="2000" kern="1200">
        <a:solidFill>
          <a:schemeClr val="tx1"/>
        </a:solidFill>
        <a:latin typeface="Garamond" pitchFamily="18" charset="0"/>
        <a:ea typeface="+mn-ea"/>
        <a:cs typeface="+mn-cs"/>
      </a:defRPr>
    </a:lvl8pPr>
    <a:lvl9pPr marL="3657600" algn="l" defTabSz="914400" rtl="0" eaLnBrk="1" latinLnBrk="0" hangingPunct="1">
      <a:defRPr sz="2000" kern="1200">
        <a:solidFill>
          <a:schemeClr val="tx1"/>
        </a:solidFill>
        <a:latin typeface="Garamond"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FF6600"/>
    <a:srgbClr val="FFFF66"/>
    <a:srgbClr val="009900"/>
    <a:srgbClr val="4D4D4D"/>
    <a:srgbClr val="000099"/>
    <a:srgbClr val="DDDDDD"/>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1828" autoAdjust="0"/>
    <p:restoredTop sz="82042" autoAdjust="0"/>
  </p:normalViewPr>
  <p:slideViewPr>
    <p:cSldViewPr>
      <p:cViewPr>
        <p:scale>
          <a:sx n="75" d="100"/>
          <a:sy n="75" d="100"/>
        </p:scale>
        <p:origin x="-1944" y="-45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hdr" sz="quarter"/>
          </p:nvPr>
        </p:nvSpPr>
        <p:spPr bwMode="auto">
          <a:xfrm>
            <a:off x="0" y="0"/>
            <a:ext cx="2979738" cy="534988"/>
          </a:xfrm>
          <a:prstGeom prst="rect">
            <a:avLst/>
          </a:prstGeom>
          <a:noFill/>
          <a:ln w="9525">
            <a:noFill/>
            <a:miter lim="800000"/>
            <a:headEnd/>
            <a:tailEnd/>
          </a:ln>
          <a:effectLst/>
        </p:spPr>
        <p:txBody>
          <a:bodyPr vert="horz" wrap="square" lIns="91565" tIns="45783" rIns="91565" bIns="45783" numCol="1" anchor="t" anchorCtr="0" compatLnSpc="1">
            <a:prstTxWarp prst="textNoShape">
              <a:avLst/>
            </a:prstTxWarp>
          </a:bodyPr>
          <a:lstStyle>
            <a:lvl1pPr defTabSz="915988" eaLnBrk="0" hangingPunct="0">
              <a:defRPr sz="1200">
                <a:latin typeface="Times New Roman" pitchFamily="18" charset="0"/>
              </a:defRPr>
            </a:lvl1pPr>
          </a:lstStyle>
          <a:p>
            <a:pPr>
              <a:defRPr/>
            </a:pPr>
            <a:endParaRPr lang="sv-SE"/>
          </a:p>
        </p:txBody>
      </p:sp>
      <p:sp>
        <p:nvSpPr>
          <p:cNvPr id="25603" name="Rectangle 3"/>
          <p:cNvSpPr>
            <a:spLocks noGrp="1" noChangeArrowheads="1"/>
          </p:cNvSpPr>
          <p:nvPr>
            <p:ph type="dt" sz="quarter" idx="1"/>
          </p:nvPr>
        </p:nvSpPr>
        <p:spPr bwMode="auto">
          <a:xfrm>
            <a:off x="3817938" y="0"/>
            <a:ext cx="2979737" cy="534988"/>
          </a:xfrm>
          <a:prstGeom prst="rect">
            <a:avLst/>
          </a:prstGeom>
          <a:noFill/>
          <a:ln w="9525">
            <a:noFill/>
            <a:miter lim="800000"/>
            <a:headEnd/>
            <a:tailEnd/>
          </a:ln>
          <a:effectLst/>
        </p:spPr>
        <p:txBody>
          <a:bodyPr vert="horz" wrap="square" lIns="91565" tIns="45783" rIns="91565" bIns="45783" numCol="1" anchor="t" anchorCtr="0" compatLnSpc="1">
            <a:prstTxWarp prst="textNoShape">
              <a:avLst/>
            </a:prstTxWarp>
          </a:bodyPr>
          <a:lstStyle>
            <a:lvl1pPr algn="r" defTabSz="915988" eaLnBrk="0" hangingPunct="0">
              <a:defRPr sz="1200">
                <a:latin typeface="Times New Roman" pitchFamily="18" charset="0"/>
              </a:defRPr>
            </a:lvl1pPr>
          </a:lstStyle>
          <a:p>
            <a:pPr>
              <a:defRPr/>
            </a:pPr>
            <a:endParaRPr lang="sv-SE"/>
          </a:p>
        </p:txBody>
      </p:sp>
      <p:sp>
        <p:nvSpPr>
          <p:cNvPr id="25604" name="Rectangle 4"/>
          <p:cNvSpPr>
            <a:spLocks noGrp="1" noChangeArrowheads="1"/>
          </p:cNvSpPr>
          <p:nvPr>
            <p:ph type="ftr" sz="quarter" idx="2"/>
          </p:nvPr>
        </p:nvSpPr>
        <p:spPr bwMode="auto">
          <a:xfrm>
            <a:off x="0" y="9456738"/>
            <a:ext cx="2979738" cy="457200"/>
          </a:xfrm>
          <a:prstGeom prst="rect">
            <a:avLst/>
          </a:prstGeom>
          <a:noFill/>
          <a:ln w="9525">
            <a:noFill/>
            <a:miter lim="800000"/>
            <a:headEnd/>
            <a:tailEnd/>
          </a:ln>
          <a:effectLst/>
        </p:spPr>
        <p:txBody>
          <a:bodyPr vert="horz" wrap="square" lIns="91565" tIns="45783" rIns="91565" bIns="45783" numCol="1" anchor="b" anchorCtr="0" compatLnSpc="1">
            <a:prstTxWarp prst="textNoShape">
              <a:avLst/>
            </a:prstTxWarp>
          </a:bodyPr>
          <a:lstStyle>
            <a:lvl1pPr defTabSz="915988" eaLnBrk="0" hangingPunct="0">
              <a:defRPr sz="1200">
                <a:latin typeface="Times New Roman" pitchFamily="18" charset="0"/>
              </a:defRPr>
            </a:lvl1pPr>
          </a:lstStyle>
          <a:p>
            <a:pPr>
              <a:defRPr/>
            </a:pPr>
            <a:endParaRPr lang="sv-SE"/>
          </a:p>
        </p:txBody>
      </p:sp>
      <p:sp>
        <p:nvSpPr>
          <p:cNvPr id="25605" name="Rectangle 5"/>
          <p:cNvSpPr>
            <a:spLocks noGrp="1" noChangeArrowheads="1"/>
          </p:cNvSpPr>
          <p:nvPr>
            <p:ph type="sldNum" sz="quarter" idx="3"/>
          </p:nvPr>
        </p:nvSpPr>
        <p:spPr bwMode="auto">
          <a:xfrm>
            <a:off x="3817938" y="9456738"/>
            <a:ext cx="2979737" cy="457200"/>
          </a:xfrm>
          <a:prstGeom prst="rect">
            <a:avLst/>
          </a:prstGeom>
          <a:noFill/>
          <a:ln w="9525">
            <a:noFill/>
            <a:miter lim="800000"/>
            <a:headEnd/>
            <a:tailEnd/>
          </a:ln>
          <a:effectLst/>
        </p:spPr>
        <p:txBody>
          <a:bodyPr vert="horz" wrap="square" lIns="91565" tIns="45783" rIns="91565" bIns="45783" numCol="1" anchor="b" anchorCtr="0" compatLnSpc="1">
            <a:prstTxWarp prst="textNoShape">
              <a:avLst/>
            </a:prstTxWarp>
          </a:bodyPr>
          <a:lstStyle>
            <a:lvl1pPr algn="r" defTabSz="915988" eaLnBrk="0" hangingPunct="0">
              <a:defRPr sz="1200">
                <a:latin typeface="Times New Roman" pitchFamily="18" charset="0"/>
              </a:defRPr>
            </a:lvl1pPr>
          </a:lstStyle>
          <a:p>
            <a:pPr>
              <a:defRPr/>
            </a:pPr>
            <a:fld id="{75900873-BB21-482C-8E5D-10A24A6729AD}" type="slidenum">
              <a:rPr lang="sv-SE"/>
              <a:pPr>
                <a:defRPr/>
              </a:pPr>
              <a:t>‹#›</a:t>
            </a:fld>
            <a:endParaRPr lang="sv-SE"/>
          </a:p>
        </p:txBody>
      </p:sp>
    </p:spTree>
    <p:extLst>
      <p:ext uri="{BB962C8B-B14F-4D97-AF65-F5344CB8AC3E}">
        <p14:creationId xmlns:p14="http://schemas.microsoft.com/office/powerpoint/2010/main" val="6558780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bwMode="auto">
          <a:xfrm>
            <a:off x="0" y="0"/>
            <a:ext cx="2979738" cy="534988"/>
          </a:xfrm>
          <a:prstGeom prst="rect">
            <a:avLst/>
          </a:prstGeom>
          <a:noFill/>
          <a:ln w="9525">
            <a:noFill/>
            <a:miter lim="800000"/>
            <a:headEnd/>
            <a:tailEnd/>
          </a:ln>
          <a:effectLst/>
        </p:spPr>
        <p:txBody>
          <a:bodyPr vert="horz" wrap="square" lIns="91565" tIns="45783" rIns="91565" bIns="45783" numCol="1" anchor="t" anchorCtr="0" compatLnSpc="1">
            <a:prstTxWarp prst="textNoShape">
              <a:avLst/>
            </a:prstTxWarp>
          </a:bodyPr>
          <a:lstStyle>
            <a:lvl1pPr defTabSz="915988" eaLnBrk="0" hangingPunct="0">
              <a:defRPr sz="1200">
                <a:latin typeface="Times New Roman" pitchFamily="18" charset="0"/>
              </a:defRPr>
            </a:lvl1pPr>
          </a:lstStyle>
          <a:p>
            <a:pPr>
              <a:defRPr/>
            </a:pPr>
            <a:endParaRPr lang="sv-SE"/>
          </a:p>
        </p:txBody>
      </p:sp>
      <p:sp>
        <p:nvSpPr>
          <p:cNvPr id="20483" name="Rectangle 3"/>
          <p:cNvSpPr>
            <a:spLocks noGrp="1" noChangeArrowheads="1"/>
          </p:cNvSpPr>
          <p:nvPr>
            <p:ph type="dt" idx="1"/>
          </p:nvPr>
        </p:nvSpPr>
        <p:spPr bwMode="auto">
          <a:xfrm>
            <a:off x="3817938" y="0"/>
            <a:ext cx="2979737" cy="534988"/>
          </a:xfrm>
          <a:prstGeom prst="rect">
            <a:avLst/>
          </a:prstGeom>
          <a:noFill/>
          <a:ln w="9525">
            <a:noFill/>
            <a:miter lim="800000"/>
            <a:headEnd/>
            <a:tailEnd/>
          </a:ln>
          <a:effectLst/>
        </p:spPr>
        <p:txBody>
          <a:bodyPr vert="horz" wrap="square" lIns="91565" tIns="45783" rIns="91565" bIns="45783" numCol="1" anchor="t" anchorCtr="0" compatLnSpc="1">
            <a:prstTxWarp prst="textNoShape">
              <a:avLst/>
            </a:prstTxWarp>
          </a:bodyPr>
          <a:lstStyle>
            <a:lvl1pPr algn="r" defTabSz="915988" eaLnBrk="0" hangingPunct="0">
              <a:defRPr sz="1200">
                <a:latin typeface="Times New Roman" pitchFamily="18" charset="0"/>
              </a:defRPr>
            </a:lvl1pPr>
          </a:lstStyle>
          <a:p>
            <a:pPr>
              <a:defRPr/>
            </a:pPr>
            <a:endParaRPr lang="sv-SE"/>
          </a:p>
        </p:txBody>
      </p:sp>
      <p:sp>
        <p:nvSpPr>
          <p:cNvPr id="4100" name="Rectangle 4"/>
          <p:cNvSpPr>
            <a:spLocks noGrp="1" noRot="1" noChangeAspect="1" noChangeArrowheads="1" noTextEdit="1"/>
          </p:cNvSpPr>
          <p:nvPr>
            <p:ph type="sldImg" idx="2"/>
          </p:nvPr>
        </p:nvSpPr>
        <p:spPr bwMode="auto">
          <a:xfrm>
            <a:off x="908050" y="762000"/>
            <a:ext cx="4983163" cy="3736975"/>
          </a:xfrm>
          <a:prstGeom prst="rect">
            <a:avLst/>
          </a:prstGeom>
          <a:noFill/>
          <a:ln w="9525">
            <a:solidFill>
              <a:srgbClr val="000000"/>
            </a:solidFill>
            <a:miter lim="800000"/>
            <a:headEnd/>
            <a:tailEnd/>
          </a:ln>
        </p:spPr>
      </p:sp>
      <p:sp>
        <p:nvSpPr>
          <p:cNvPr id="20485" name="Rectangle 5"/>
          <p:cNvSpPr>
            <a:spLocks noGrp="1" noChangeArrowheads="1"/>
          </p:cNvSpPr>
          <p:nvPr>
            <p:ph type="body" sz="quarter" idx="3"/>
          </p:nvPr>
        </p:nvSpPr>
        <p:spPr bwMode="auto">
          <a:xfrm>
            <a:off x="915988" y="4729163"/>
            <a:ext cx="4965700" cy="4421187"/>
          </a:xfrm>
          <a:prstGeom prst="rect">
            <a:avLst/>
          </a:prstGeom>
          <a:noFill/>
          <a:ln w="9525">
            <a:noFill/>
            <a:miter lim="800000"/>
            <a:headEnd/>
            <a:tailEnd/>
          </a:ln>
          <a:effectLst/>
        </p:spPr>
        <p:txBody>
          <a:bodyPr vert="horz" wrap="square" lIns="91565" tIns="45783" rIns="91565" bIns="45783" numCol="1" anchor="t" anchorCtr="0" compatLnSpc="1">
            <a:prstTxWarp prst="textNoShape">
              <a:avLst/>
            </a:prstTxWarp>
          </a:bodyPr>
          <a:lstStyle/>
          <a:p>
            <a:pPr lvl="0"/>
            <a:r>
              <a:rPr lang="sv-SE" noProof="0" smtClean="0"/>
              <a:t>Klicka här för att ändra format på bakgrundstexten</a:t>
            </a:r>
          </a:p>
          <a:p>
            <a:pPr lvl="1"/>
            <a:r>
              <a:rPr lang="sv-SE" noProof="0" smtClean="0"/>
              <a:t>Nivå två</a:t>
            </a:r>
          </a:p>
          <a:p>
            <a:pPr lvl="2"/>
            <a:r>
              <a:rPr lang="sv-SE" noProof="0" smtClean="0"/>
              <a:t>Nivå tre</a:t>
            </a:r>
          </a:p>
          <a:p>
            <a:pPr lvl="3"/>
            <a:r>
              <a:rPr lang="sv-SE" noProof="0" smtClean="0"/>
              <a:t>Nivå fyra</a:t>
            </a:r>
          </a:p>
          <a:p>
            <a:pPr lvl="4"/>
            <a:r>
              <a:rPr lang="sv-SE" noProof="0" smtClean="0"/>
              <a:t>Nivå fem</a:t>
            </a:r>
          </a:p>
        </p:txBody>
      </p:sp>
      <p:sp>
        <p:nvSpPr>
          <p:cNvPr id="20486" name="Rectangle 6"/>
          <p:cNvSpPr>
            <a:spLocks noGrp="1" noChangeArrowheads="1"/>
          </p:cNvSpPr>
          <p:nvPr>
            <p:ph type="ftr" sz="quarter" idx="4"/>
          </p:nvPr>
        </p:nvSpPr>
        <p:spPr bwMode="auto">
          <a:xfrm>
            <a:off x="0" y="9456738"/>
            <a:ext cx="2979738" cy="457200"/>
          </a:xfrm>
          <a:prstGeom prst="rect">
            <a:avLst/>
          </a:prstGeom>
          <a:noFill/>
          <a:ln w="9525">
            <a:noFill/>
            <a:miter lim="800000"/>
            <a:headEnd/>
            <a:tailEnd/>
          </a:ln>
          <a:effectLst/>
        </p:spPr>
        <p:txBody>
          <a:bodyPr vert="horz" wrap="square" lIns="91565" tIns="45783" rIns="91565" bIns="45783" numCol="1" anchor="b" anchorCtr="0" compatLnSpc="1">
            <a:prstTxWarp prst="textNoShape">
              <a:avLst/>
            </a:prstTxWarp>
          </a:bodyPr>
          <a:lstStyle>
            <a:lvl1pPr defTabSz="915988" eaLnBrk="0" hangingPunct="0">
              <a:defRPr sz="1200">
                <a:latin typeface="Times New Roman" pitchFamily="18" charset="0"/>
              </a:defRPr>
            </a:lvl1pPr>
          </a:lstStyle>
          <a:p>
            <a:pPr>
              <a:defRPr/>
            </a:pPr>
            <a:endParaRPr lang="sv-SE"/>
          </a:p>
        </p:txBody>
      </p:sp>
      <p:sp>
        <p:nvSpPr>
          <p:cNvPr id="20487" name="Rectangle 7"/>
          <p:cNvSpPr>
            <a:spLocks noGrp="1" noChangeArrowheads="1"/>
          </p:cNvSpPr>
          <p:nvPr>
            <p:ph type="sldNum" sz="quarter" idx="5"/>
          </p:nvPr>
        </p:nvSpPr>
        <p:spPr bwMode="auto">
          <a:xfrm>
            <a:off x="3817938" y="9456738"/>
            <a:ext cx="2979737" cy="457200"/>
          </a:xfrm>
          <a:prstGeom prst="rect">
            <a:avLst/>
          </a:prstGeom>
          <a:noFill/>
          <a:ln w="9525">
            <a:noFill/>
            <a:miter lim="800000"/>
            <a:headEnd/>
            <a:tailEnd/>
          </a:ln>
          <a:effectLst/>
        </p:spPr>
        <p:txBody>
          <a:bodyPr vert="horz" wrap="square" lIns="91565" tIns="45783" rIns="91565" bIns="45783" numCol="1" anchor="b" anchorCtr="0" compatLnSpc="1">
            <a:prstTxWarp prst="textNoShape">
              <a:avLst/>
            </a:prstTxWarp>
          </a:bodyPr>
          <a:lstStyle>
            <a:lvl1pPr algn="r" defTabSz="915988" eaLnBrk="0" hangingPunct="0">
              <a:defRPr sz="1200">
                <a:latin typeface="Times New Roman" pitchFamily="18" charset="0"/>
              </a:defRPr>
            </a:lvl1pPr>
          </a:lstStyle>
          <a:p>
            <a:pPr>
              <a:defRPr/>
            </a:pPr>
            <a:fld id="{B38AC021-357F-4C80-B453-8F0EF4DCAB35}" type="slidenum">
              <a:rPr lang="sv-SE"/>
              <a:pPr>
                <a:defRPr/>
              </a:pPr>
              <a:t>‹#›</a:t>
            </a:fld>
            <a:endParaRPr lang="sv-SE"/>
          </a:p>
        </p:txBody>
      </p:sp>
    </p:spTree>
    <p:extLst>
      <p:ext uri="{BB962C8B-B14F-4D97-AF65-F5344CB8AC3E}">
        <p14:creationId xmlns:p14="http://schemas.microsoft.com/office/powerpoint/2010/main" val="210152569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eaLnBrk="1" hangingPunct="1"/>
            <a:r>
              <a:rPr lang="sv-SE" dirty="0" smtClean="0"/>
              <a:t>Till den som visar denna presentation: Enligt kompetensutvecklingsplanen för utförarpersonal vad</a:t>
            </a:r>
            <a:r>
              <a:rPr lang="sv-SE" baseline="0" dirty="0" smtClean="0"/>
              <a:t> gäller</a:t>
            </a:r>
            <a:r>
              <a:rPr lang="sv-SE" dirty="0" smtClean="0"/>
              <a:t> våld i nära relationer ska alla få en årlig genomgång av ämnet i samband med en</a:t>
            </a:r>
            <a:r>
              <a:rPr lang="sv-SE" baseline="0" dirty="0" smtClean="0"/>
              <a:t> APT. Informationen är väldigt grundläggande, men kombineras med hänvisning till var det finns mer information samt diskussionsfrågor som hämtats från Socialstyrelsens utbildningsmaterial. Använd gärna de diskussionsfrågor som är relevanta för din grupp för att ge din personal möjlighet att reflektera över hur de kan hantera ärenden med våld i nära relation. Det kan vara bra att de som ska se presentationen läser igenom den eller de rutiner som är mest relevanta för sitt område före presentationen.</a:t>
            </a:r>
            <a:endParaRPr lang="sv-SE" dirty="0" smtClean="0"/>
          </a:p>
          <a:p>
            <a:pPr eaLnBrk="1" hangingPunct="1"/>
            <a:endParaRPr lang="sv-SE" dirty="0" smtClean="0"/>
          </a:p>
          <a:p>
            <a:endParaRPr lang="sv-SE" dirty="0"/>
          </a:p>
        </p:txBody>
      </p:sp>
      <p:sp>
        <p:nvSpPr>
          <p:cNvPr id="4" name="Platshållare för bildnummer 3"/>
          <p:cNvSpPr>
            <a:spLocks noGrp="1"/>
          </p:cNvSpPr>
          <p:nvPr>
            <p:ph type="sldNum" sz="quarter" idx="10"/>
          </p:nvPr>
        </p:nvSpPr>
        <p:spPr/>
        <p:txBody>
          <a:bodyPr/>
          <a:lstStyle/>
          <a:p>
            <a:pPr>
              <a:defRPr/>
            </a:pPr>
            <a:fld id="{B38AC021-357F-4C80-B453-8F0EF4DCAB35}" type="slidenum">
              <a:rPr lang="sv-SE" smtClean="0"/>
              <a:pPr>
                <a:defRPr/>
              </a:pPr>
              <a:t>1</a:t>
            </a:fld>
            <a:endParaRPr lang="sv-SE"/>
          </a:p>
        </p:txBody>
      </p:sp>
    </p:spTree>
    <p:extLst>
      <p:ext uri="{BB962C8B-B14F-4D97-AF65-F5344CB8AC3E}">
        <p14:creationId xmlns:p14="http://schemas.microsoft.com/office/powerpoint/2010/main" val="34018414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sv-SE" dirty="0" smtClean="0"/>
              <a:t>Diskussionsfråga från Socialstyrelsen, </a:t>
            </a:r>
            <a:r>
              <a:rPr lang="sv-SE" i="1" dirty="0" smtClean="0"/>
              <a:t>Blånader och silverhår</a:t>
            </a:r>
            <a:r>
              <a:rPr lang="sv-SE" i="1" baseline="0" dirty="0" smtClean="0"/>
              <a:t> </a:t>
            </a:r>
            <a:r>
              <a:rPr lang="sv-SE" dirty="0" smtClean="0"/>
              <a:t>(utbildningsmaterial)</a:t>
            </a:r>
          </a:p>
          <a:p>
            <a:endParaRPr lang="sv-SE" dirty="0"/>
          </a:p>
        </p:txBody>
      </p:sp>
      <p:sp>
        <p:nvSpPr>
          <p:cNvPr id="4" name="Platshållare för bildnummer 3"/>
          <p:cNvSpPr>
            <a:spLocks noGrp="1"/>
          </p:cNvSpPr>
          <p:nvPr>
            <p:ph type="sldNum" sz="quarter" idx="10"/>
          </p:nvPr>
        </p:nvSpPr>
        <p:spPr/>
        <p:txBody>
          <a:bodyPr/>
          <a:lstStyle/>
          <a:p>
            <a:pPr>
              <a:defRPr/>
            </a:pPr>
            <a:fld id="{B38AC021-357F-4C80-B453-8F0EF4DCAB35}" type="slidenum">
              <a:rPr lang="sv-SE" smtClean="0"/>
              <a:pPr>
                <a:defRPr/>
              </a:pPr>
              <a:t>18</a:t>
            </a:fld>
            <a:endParaRPr lang="sv-SE"/>
          </a:p>
        </p:txBody>
      </p:sp>
    </p:spTree>
    <p:extLst>
      <p:ext uri="{BB962C8B-B14F-4D97-AF65-F5344CB8AC3E}">
        <p14:creationId xmlns:p14="http://schemas.microsoft.com/office/powerpoint/2010/main" val="12048466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sv-SE" dirty="0" smtClean="0"/>
              <a:t>Diskussionsfråga från Socialstyrelsen, </a:t>
            </a:r>
            <a:r>
              <a:rPr lang="sv-SE" i="1" dirty="0" smtClean="0"/>
              <a:t>Blånader och silverhår</a:t>
            </a:r>
            <a:r>
              <a:rPr lang="sv-SE" i="1" baseline="0" dirty="0" smtClean="0"/>
              <a:t> </a:t>
            </a:r>
            <a:r>
              <a:rPr lang="sv-SE" dirty="0" smtClean="0"/>
              <a:t>(utbildningsmaterial)</a:t>
            </a:r>
          </a:p>
          <a:p>
            <a:endParaRPr lang="sv-SE" dirty="0"/>
          </a:p>
        </p:txBody>
      </p:sp>
      <p:sp>
        <p:nvSpPr>
          <p:cNvPr id="4" name="Platshållare för bildnummer 3"/>
          <p:cNvSpPr>
            <a:spLocks noGrp="1"/>
          </p:cNvSpPr>
          <p:nvPr>
            <p:ph type="sldNum" sz="quarter" idx="10"/>
          </p:nvPr>
        </p:nvSpPr>
        <p:spPr/>
        <p:txBody>
          <a:bodyPr/>
          <a:lstStyle/>
          <a:p>
            <a:pPr>
              <a:defRPr/>
            </a:pPr>
            <a:fld id="{B38AC021-357F-4C80-B453-8F0EF4DCAB35}" type="slidenum">
              <a:rPr lang="sv-SE" smtClean="0"/>
              <a:pPr>
                <a:defRPr/>
              </a:pPr>
              <a:t>19</a:t>
            </a:fld>
            <a:endParaRPr lang="sv-SE"/>
          </a:p>
        </p:txBody>
      </p:sp>
    </p:spTree>
    <p:extLst>
      <p:ext uri="{BB962C8B-B14F-4D97-AF65-F5344CB8AC3E}">
        <p14:creationId xmlns:p14="http://schemas.microsoft.com/office/powerpoint/2010/main" val="12048466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sv-SE" dirty="0" smtClean="0"/>
              <a:t>Diskussionsfråga från Socialstyrelsen, </a:t>
            </a:r>
            <a:r>
              <a:rPr lang="sv-SE" i="1" dirty="0" smtClean="0"/>
              <a:t>Blånader och silverhår</a:t>
            </a:r>
            <a:r>
              <a:rPr lang="sv-SE" i="1" baseline="0" dirty="0" smtClean="0"/>
              <a:t> </a:t>
            </a:r>
            <a:r>
              <a:rPr lang="sv-SE" dirty="0" smtClean="0"/>
              <a:t>(utbildningsmaterial)</a:t>
            </a:r>
          </a:p>
          <a:p>
            <a:endParaRPr lang="sv-SE" dirty="0"/>
          </a:p>
        </p:txBody>
      </p:sp>
      <p:sp>
        <p:nvSpPr>
          <p:cNvPr id="4" name="Platshållare för bildnummer 3"/>
          <p:cNvSpPr>
            <a:spLocks noGrp="1"/>
          </p:cNvSpPr>
          <p:nvPr>
            <p:ph type="sldNum" sz="quarter" idx="10"/>
          </p:nvPr>
        </p:nvSpPr>
        <p:spPr/>
        <p:txBody>
          <a:bodyPr/>
          <a:lstStyle/>
          <a:p>
            <a:pPr>
              <a:defRPr/>
            </a:pPr>
            <a:fld id="{B38AC021-357F-4C80-B453-8F0EF4DCAB35}" type="slidenum">
              <a:rPr lang="sv-SE" smtClean="0"/>
              <a:pPr>
                <a:defRPr/>
              </a:pPr>
              <a:t>20</a:t>
            </a:fld>
            <a:endParaRPr lang="sv-SE"/>
          </a:p>
        </p:txBody>
      </p:sp>
    </p:spTree>
    <p:extLst>
      <p:ext uri="{BB962C8B-B14F-4D97-AF65-F5344CB8AC3E}">
        <p14:creationId xmlns:p14="http://schemas.microsoft.com/office/powerpoint/2010/main" val="26468323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Diskussionsfråga från Socialstyrelsen, </a:t>
            </a:r>
            <a:r>
              <a:rPr lang="sv-SE" i="1" dirty="0" smtClean="0"/>
              <a:t>Sällan sedda </a:t>
            </a:r>
            <a:r>
              <a:rPr lang="sv-SE" dirty="0" smtClean="0"/>
              <a:t>(utbildningsmaterial)</a:t>
            </a:r>
            <a:endParaRPr lang="sv-SE" dirty="0"/>
          </a:p>
        </p:txBody>
      </p:sp>
      <p:sp>
        <p:nvSpPr>
          <p:cNvPr id="4" name="Platshållare för bildnummer 3"/>
          <p:cNvSpPr>
            <a:spLocks noGrp="1"/>
          </p:cNvSpPr>
          <p:nvPr>
            <p:ph type="sldNum" sz="quarter" idx="10"/>
          </p:nvPr>
        </p:nvSpPr>
        <p:spPr/>
        <p:txBody>
          <a:bodyPr/>
          <a:lstStyle/>
          <a:p>
            <a:pPr>
              <a:defRPr/>
            </a:pPr>
            <a:fld id="{B38AC021-357F-4C80-B453-8F0EF4DCAB35}" type="slidenum">
              <a:rPr lang="sv-SE" smtClean="0"/>
              <a:pPr>
                <a:defRPr/>
              </a:pPr>
              <a:t>21</a:t>
            </a:fld>
            <a:endParaRPr lang="sv-SE"/>
          </a:p>
        </p:txBody>
      </p:sp>
    </p:spTree>
    <p:extLst>
      <p:ext uri="{BB962C8B-B14F-4D97-AF65-F5344CB8AC3E}">
        <p14:creationId xmlns:p14="http://schemas.microsoft.com/office/powerpoint/2010/main" val="27581996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Diskussionsfråga från Socialstyrelsen, </a:t>
            </a:r>
            <a:r>
              <a:rPr lang="sv-SE" i="1" dirty="0" smtClean="0"/>
              <a:t>Sällan sedda </a:t>
            </a:r>
            <a:r>
              <a:rPr lang="sv-SE" smtClean="0"/>
              <a:t>(utbildningsmaterial)</a:t>
            </a:r>
            <a:endParaRPr lang="sv-SE" dirty="0"/>
          </a:p>
        </p:txBody>
      </p:sp>
      <p:sp>
        <p:nvSpPr>
          <p:cNvPr id="4" name="Platshållare för bildnummer 3"/>
          <p:cNvSpPr>
            <a:spLocks noGrp="1"/>
          </p:cNvSpPr>
          <p:nvPr>
            <p:ph type="sldNum" sz="quarter" idx="10"/>
          </p:nvPr>
        </p:nvSpPr>
        <p:spPr/>
        <p:txBody>
          <a:bodyPr/>
          <a:lstStyle/>
          <a:p>
            <a:pPr>
              <a:defRPr/>
            </a:pPr>
            <a:fld id="{B38AC021-357F-4C80-B453-8F0EF4DCAB35}" type="slidenum">
              <a:rPr lang="sv-SE" smtClean="0"/>
              <a:pPr>
                <a:defRPr/>
              </a:pPr>
              <a:t>22</a:t>
            </a:fld>
            <a:endParaRPr lang="sv-SE"/>
          </a:p>
        </p:txBody>
      </p:sp>
    </p:spTree>
    <p:extLst>
      <p:ext uri="{BB962C8B-B14F-4D97-AF65-F5344CB8AC3E}">
        <p14:creationId xmlns:p14="http://schemas.microsoft.com/office/powerpoint/2010/main" val="27581996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I ett utbildningsmaterial från</a:t>
            </a:r>
            <a:r>
              <a:rPr lang="sv-SE" baseline="0" dirty="0" smtClean="0"/>
              <a:t> socialstyrelsen </a:t>
            </a:r>
            <a:r>
              <a:rPr lang="sv-SE" dirty="0" smtClean="0"/>
              <a:t>för personal</a:t>
            </a:r>
            <a:r>
              <a:rPr lang="sv-SE" baseline="0" dirty="0" smtClean="0"/>
              <a:t> inom socialtjänsten ger de följande exempel på möjliga tecken: /VÅLD</a:t>
            </a:r>
          </a:p>
          <a:p>
            <a:pPr marL="171450" lvl="0" indent="-171450">
              <a:buFont typeface="Arial"/>
              <a:buChar char="•"/>
            </a:pPr>
            <a:r>
              <a:rPr lang="sv-SE" sz="1200" kern="1200" dirty="0" smtClean="0">
                <a:solidFill>
                  <a:schemeClr val="tx1"/>
                </a:solidFill>
                <a:effectLst/>
                <a:latin typeface="Times New Roman" pitchFamily="18" charset="0"/>
                <a:ea typeface="+mn-ea"/>
                <a:cs typeface="+mn-cs"/>
              </a:rPr>
              <a:t>skador (sår, blåmärken, utgjutningar, stukningar, frakturer, brännskador, avslitet hår)</a:t>
            </a:r>
          </a:p>
          <a:p>
            <a:pPr marL="171450" lvl="0" indent="-171450">
              <a:buFont typeface="Arial"/>
              <a:buChar char="•"/>
            </a:pPr>
            <a:r>
              <a:rPr lang="sv-SE" sz="1200" kern="1200" dirty="0" smtClean="0">
                <a:solidFill>
                  <a:schemeClr val="tx1"/>
                </a:solidFill>
                <a:effectLst/>
                <a:latin typeface="Times New Roman" pitchFamily="18" charset="0"/>
                <a:ea typeface="+mn-ea"/>
                <a:cs typeface="+mn-cs"/>
              </a:rPr>
              <a:t>skador på huvud, ansikte, hals, bröst, bröstkorg, armar, bål eller genitalier</a:t>
            </a:r>
          </a:p>
          <a:p>
            <a:pPr marL="171450" lvl="0" indent="-171450">
              <a:buFont typeface="Arial"/>
              <a:buChar char="•"/>
            </a:pPr>
            <a:r>
              <a:rPr lang="sv-SE" sz="1200" kern="1200" dirty="0" smtClean="0">
                <a:solidFill>
                  <a:schemeClr val="tx1"/>
                </a:solidFill>
                <a:effectLst/>
                <a:latin typeface="Times New Roman" pitchFamily="18" charset="0"/>
                <a:ea typeface="+mn-ea"/>
                <a:cs typeface="+mn-cs"/>
              </a:rPr>
              <a:t>skador på ett flertal ställen</a:t>
            </a:r>
          </a:p>
          <a:p>
            <a:pPr marL="171450" lvl="0" indent="-171450">
              <a:buFont typeface="Arial"/>
              <a:buChar char="•"/>
            </a:pPr>
            <a:r>
              <a:rPr lang="sv-SE" sz="1200" kern="1200" dirty="0" smtClean="0">
                <a:solidFill>
                  <a:schemeClr val="tx1"/>
                </a:solidFill>
                <a:effectLst/>
                <a:latin typeface="Times New Roman" pitchFamily="18" charset="0"/>
                <a:ea typeface="+mn-ea"/>
                <a:cs typeface="+mn-cs"/>
              </a:rPr>
              <a:t>skador i varierande stadier av läkning</a:t>
            </a:r>
          </a:p>
          <a:p>
            <a:pPr marL="171450" lvl="0" indent="-171450">
              <a:buFont typeface="Arial"/>
              <a:buChar char="•"/>
            </a:pPr>
            <a:r>
              <a:rPr lang="sv-SE" sz="1200" kern="1200" dirty="0" smtClean="0">
                <a:solidFill>
                  <a:schemeClr val="tx1"/>
                </a:solidFill>
                <a:effectLst/>
                <a:latin typeface="Times New Roman" pitchFamily="18" charset="0"/>
                <a:ea typeface="+mn-ea"/>
                <a:cs typeface="+mn-cs"/>
              </a:rPr>
              <a:t>värk och smärta (huvud, bröstkorg, rygg, bål m.m.)</a:t>
            </a:r>
          </a:p>
          <a:p>
            <a:pPr marL="171450" lvl="0" indent="-171450">
              <a:buFont typeface="Arial"/>
              <a:buChar char="•"/>
            </a:pPr>
            <a:r>
              <a:rPr lang="sv-SE" sz="1200" kern="1200" dirty="0" smtClean="0">
                <a:solidFill>
                  <a:schemeClr val="tx1"/>
                </a:solidFill>
                <a:effectLst/>
                <a:latin typeface="Times New Roman" pitchFamily="18" charset="0"/>
                <a:ea typeface="+mn-ea"/>
                <a:cs typeface="+mn-cs"/>
              </a:rPr>
              <a:t>sömn- och ätstörningar</a:t>
            </a:r>
          </a:p>
          <a:p>
            <a:pPr marL="171450" lvl="0" indent="-171450">
              <a:buFont typeface="Arial"/>
              <a:buChar char="•"/>
            </a:pPr>
            <a:r>
              <a:rPr lang="sv-SE" sz="1200" kern="1200" dirty="0" smtClean="0">
                <a:solidFill>
                  <a:schemeClr val="tx1"/>
                </a:solidFill>
                <a:effectLst/>
                <a:latin typeface="Times New Roman" pitchFamily="18" charset="0"/>
                <a:ea typeface="+mn-ea"/>
                <a:cs typeface="+mn-cs"/>
              </a:rPr>
              <a:t>yrsel och diverse andra psykosomatiska problem</a:t>
            </a:r>
          </a:p>
          <a:p>
            <a:pPr marL="171450" lvl="0" indent="-171450">
              <a:buFont typeface="Arial"/>
              <a:buChar char="•"/>
            </a:pPr>
            <a:r>
              <a:rPr lang="sv-SE" sz="1200" kern="1200" dirty="0" smtClean="0">
                <a:solidFill>
                  <a:schemeClr val="tx1"/>
                </a:solidFill>
                <a:effectLst/>
                <a:latin typeface="Times New Roman" pitchFamily="18" charset="0"/>
                <a:ea typeface="+mn-ea"/>
                <a:cs typeface="+mn-cs"/>
              </a:rPr>
              <a:t>gynekologiska besvär</a:t>
            </a:r>
          </a:p>
          <a:p>
            <a:pPr marL="171450" lvl="0" indent="-171450">
              <a:buFont typeface="Arial"/>
              <a:buChar char="•"/>
            </a:pPr>
            <a:r>
              <a:rPr lang="sv-SE" sz="1200" kern="1200" dirty="0" smtClean="0">
                <a:solidFill>
                  <a:schemeClr val="tx1"/>
                </a:solidFill>
                <a:effectLst/>
                <a:latin typeface="Times New Roman" pitchFamily="18" charset="0"/>
                <a:ea typeface="+mn-ea"/>
                <a:cs typeface="+mn-cs"/>
              </a:rPr>
              <a:t>skador vid graviditet</a:t>
            </a:r>
          </a:p>
          <a:p>
            <a:pPr marL="171450" lvl="0" indent="-171450">
              <a:buFont typeface="Arial"/>
              <a:buChar char="•"/>
            </a:pPr>
            <a:r>
              <a:rPr lang="sv-SE" sz="1200" kern="1200" dirty="0" smtClean="0">
                <a:solidFill>
                  <a:schemeClr val="tx1"/>
                </a:solidFill>
                <a:effectLst/>
                <a:latin typeface="Times New Roman" pitchFamily="18" charset="0"/>
                <a:ea typeface="+mn-ea"/>
                <a:cs typeface="+mn-cs"/>
              </a:rPr>
              <a:t>missfall</a:t>
            </a:r>
          </a:p>
          <a:p>
            <a:pPr marL="171450" lvl="0" indent="-171450">
              <a:buFont typeface="Arial"/>
              <a:buChar char="•"/>
            </a:pPr>
            <a:r>
              <a:rPr lang="sv-SE" sz="1200" kern="1200" dirty="0" smtClean="0">
                <a:solidFill>
                  <a:schemeClr val="tx1"/>
                </a:solidFill>
                <a:effectLst/>
                <a:latin typeface="Times New Roman" pitchFamily="18" charset="0"/>
                <a:ea typeface="+mn-ea"/>
                <a:cs typeface="+mn-cs"/>
              </a:rPr>
              <a:t>depression eller ångest</a:t>
            </a:r>
          </a:p>
          <a:p>
            <a:pPr marL="171450" lvl="0" indent="-171450">
              <a:buFont typeface="Arial"/>
              <a:buChar char="•"/>
            </a:pPr>
            <a:r>
              <a:rPr lang="sv-SE" sz="1200" kern="1200" dirty="0" smtClean="0">
                <a:solidFill>
                  <a:schemeClr val="tx1"/>
                </a:solidFill>
                <a:effectLst/>
                <a:latin typeface="Times New Roman" pitchFamily="18" charset="0"/>
                <a:ea typeface="+mn-ea"/>
                <a:cs typeface="+mn-cs"/>
              </a:rPr>
              <a:t>drogmissbruk (som en följd, inte orsak till våldet).</a:t>
            </a:r>
          </a:p>
          <a:p>
            <a:pPr marL="171450" indent="-171450">
              <a:buFont typeface="Arial"/>
              <a:buChar char="•"/>
            </a:pPr>
            <a:endParaRPr lang="sv-SE" dirty="0"/>
          </a:p>
        </p:txBody>
      </p:sp>
      <p:sp>
        <p:nvSpPr>
          <p:cNvPr id="4" name="Platshållare för bildnummer 3"/>
          <p:cNvSpPr>
            <a:spLocks noGrp="1"/>
          </p:cNvSpPr>
          <p:nvPr>
            <p:ph type="sldNum" sz="quarter" idx="10"/>
          </p:nvPr>
        </p:nvSpPr>
        <p:spPr/>
        <p:txBody>
          <a:bodyPr/>
          <a:lstStyle/>
          <a:p>
            <a:pPr>
              <a:defRPr/>
            </a:pPr>
            <a:fld id="{B38AC021-357F-4C80-B453-8F0EF4DCAB35}" type="slidenum">
              <a:rPr lang="sv-SE" smtClean="0"/>
              <a:pPr>
                <a:defRPr/>
              </a:pPr>
              <a:t>23</a:t>
            </a:fld>
            <a:endParaRPr lang="sv-SE"/>
          </a:p>
        </p:txBody>
      </p:sp>
    </p:spTree>
    <p:extLst>
      <p:ext uri="{BB962C8B-B14F-4D97-AF65-F5344CB8AC3E}">
        <p14:creationId xmlns:p14="http://schemas.microsoft.com/office/powerpoint/2010/main" val="13670300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Diskussionsfrågan är från </a:t>
            </a:r>
            <a:r>
              <a:rPr lang="sv-SE" sz="1200" b="0" i="1" u="none" strike="noStrike" kern="1200" baseline="0" dirty="0" smtClean="0">
                <a:solidFill>
                  <a:schemeClr val="tx1"/>
                </a:solidFill>
                <a:latin typeface="Times New Roman" pitchFamily="18" charset="0"/>
                <a:ea typeface="+mn-ea"/>
                <a:cs typeface="+mn-cs"/>
              </a:rPr>
              <a:t>Våldsutsatta kvinnor Ett utbildningsmaterial för socialtjänstens personal </a:t>
            </a:r>
            <a:r>
              <a:rPr lang="sv-SE" sz="1200" b="0" i="0" u="none" strike="noStrike" kern="1200" baseline="0" dirty="0" smtClean="0">
                <a:solidFill>
                  <a:schemeClr val="tx1"/>
                </a:solidFill>
                <a:latin typeface="Times New Roman" pitchFamily="18" charset="0"/>
                <a:ea typeface="+mn-ea"/>
                <a:cs typeface="+mn-cs"/>
              </a:rPr>
              <a:t>s. 31 </a:t>
            </a:r>
            <a:br>
              <a:rPr lang="sv-SE" sz="1200" b="0" i="0" u="none" strike="noStrike" kern="1200" baseline="0" dirty="0" smtClean="0">
                <a:solidFill>
                  <a:schemeClr val="tx1"/>
                </a:solidFill>
                <a:latin typeface="Times New Roman" pitchFamily="18" charset="0"/>
                <a:ea typeface="+mn-ea"/>
                <a:cs typeface="+mn-cs"/>
              </a:rPr>
            </a:br>
            <a:r>
              <a:rPr lang="sv-SE" sz="1200" b="0" i="0" u="none" strike="noStrike" kern="1200" baseline="0" dirty="0" smtClean="0">
                <a:solidFill>
                  <a:schemeClr val="tx1"/>
                </a:solidFill>
                <a:latin typeface="Times New Roman" pitchFamily="18" charset="0"/>
                <a:ea typeface="+mn-ea"/>
                <a:cs typeface="+mn-cs"/>
              </a:rPr>
              <a:t>och från Socialstyrelsen </a:t>
            </a:r>
            <a:r>
              <a:rPr lang="sv-SE" sz="1200" b="0" i="1" u="none" strike="noStrike" kern="1200" baseline="0" dirty="0" smtClean="0">
                <a:solidFill>
                  <a:schemeClr val="tx1"/>
                </a:solidFill>
                <a:latin typeface="Times New Roman" pitchFamily="18" charset="0"/>
                <a:ea typeface="+mn-ea"/>
                <a:cs typeface="+mn-cs"/>
              </a:rPr>
              <a:t>Sällan sedda </a:t>
            </a:r>
            <a:r>
              <a:rPr lang="sv-SE" sz="1200" b="0" i="0" u="none" strike="noStrike" kern="1200" baseline="0" dirty="0" smtClean="0">
                <a:solidFill>
                  <a:schemeClr val="tx1"/>
                </a:solidFill>
                <a:latin typeface="Times New Roman" pitchFamily="18" charset="0"/>
                <a:ea typeface="+mn-ea"/>
                <a:cs typeface="+mn-cs"/>
              </a:rPr>
              <a:t>(utbildningsmaterial)</a:t>
            </a:r>
            <a:endParaRPr lang="sv-SE" dirty="0"/>
          </a:p>
        </p:txBody>
      </p:sp>
      <p:sp>
        <p:nvSpPr>
          <p:cNvPr id="4" name="Platshållare för bildnummer 3"/>
          <p:cNvSpPr>
            <a:spLocks noGrp="1"/>
          </p:cNvSpPr>
          <p:nvPr>
            <p:ph type="sldNum" sz="quarter" idx="10"/>
          </p:nvPr>
        </p:nvSpPr>
        <p:spPr/>
        <p:txBody>
          <a:bodyPr/>
          <a:lstStyle/>
          <a:p>
            <a:pPr>
              <a:defRPr/>
            </a:pPr>
            <a:fld id="{B38AC021-357F-4C80-B453-8F0EF4DCAB35}" type="slidenum">
              <a:rPr lang="sv-SE" smtClean="0"/>
              <a:pPr>
                <a:defRPr/>
              </a:pPr>
              <a:t>24</a:t>
            </a:fld>
            <a:endParaRPr lang="sv-SE"/>
          </a:p>
        </p:txBody>
      </p:sp>
    </p:spTree>
    <p:extLst>
      <p:ext uri="{BB962C8B-B14F-4D97-AF65-F5344CB8AC3E}">
        <p14:creationId xmlns:p14="http://schemas.microsoft.com/office/powerpoint/2010/main" val="34480089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sv-SE" dirty="0" smtClean="0"/>
              <a:t>Det ovanstående är helt hämtat från </a:t>
            </a:r>
            <a:r>
              <a:rPr lang="sv-SE" sz="1200" b="0" i="1" u="none" strike="noStrike" kern="1200" baseline="0" dirty="0" smtClean="0">
                <a:solidFill>
                  <a:schemeClr val="tx1"/>
                </a:solidFill>
                <a:latin typeface="Times New Roman" pitchFamily="18" charset="0"/>
                <a:ea typeface="+mn-ea"/>
                <a:cs typeface="+mn-cs"/>
              </a:rPr>
              <a:t>Våldsutsatta kvinnor Ett utbildningsmaterial för socialtjänstens personal </a:t>
            </a:r>
            <a:r>
              <a:rPr lang="sv-SE" sz="1200" b="0" i="0" u="none" strike="noStrike" kern="1200" baseline="0" dirty="0" smtClean="0">
                <a:solidFill>
                  <a:schemeClr val="tx1"/>
                </a:solidFill>
                <a:latin typeface="Times New Roman" pitchFamily="18" charset="0"/>
                <a:ea typeface="+mn-ea"/>
                <a:cs typeface="+mn-cs"/>
              </a:rPr>
              <a:t>s. 54</a:t>
            </a:r>
            <a:endParaRPr lang="sv-SE" dirty="0" smtClean="0"/>
          </a:p>
          <a:p>
            <a:endParaRPr lang="sv-SE" dirty="0"/>
          </a:p>
        </p:txBody>
      </p:sp>
      <p:sp>
        <p:nvSpPr>
          <p:cNvPr id="4" name="Platshållare för bildnummer 3"/>
          <p:cNvSpPr>
            <a:spLocks noGrp="1"/>
          </p:cNvSpPr>
          <p:nvPr>
            <p:ph type="sldNum" sz="quarter" idx="10"/>
          </p:nvPr>
        </p:nvSpPr>
        <p:spPr/>
        <p:txBody>
          <a:bodyPr/>
          <a:lstStyle/>
          <a:p>
            <a:pPr>
              <a:defRPr/>
            </a:pPr>
            <a:fld id="{B38AC021-357F-4C80-B453-8F0EF4DCAB35}" type="slidenum">
              <a:rPr lang="sv-SE" smtClean="0"/>
              <a:pPr>
                <a:defRPr/>
              </a:pPr>
              <a:t>26</a:t>
            </a:fld>
            <a:endParaRPr lang="sv-SE"/>
          </a:p>
        </p:txBody>
      </p:sp>
    </p:spTree>
    <p:extLst>
      <p:ext uri="{BB962C8B-B14F-4D97-AF65-F5344CB8AC3E}">
        <p14:creationId xmlns:p14="http://schemas.microsoft.com/office/powerpoint/2010/main" val="11626602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sv-SE" dirty="0" smtClean="0"/>
              <a:t>Diskussionsfrågorna är från </a:t>
            </a:r>
            <a:r>
              <a:rPr lang="sv-SE" sz="1200" b="0" i="1" u="none" strike="noStrike" kern="1200" baseline="0" dirty="0" smtClean="0">
                <a:solidFill>
                  <a:schemeClr val="tx1"/>
                </a:solidFill>
                <a:latin typeface="Times New Roman" pitchFamily="18" charset="0"/>
                <a:ea typeface="+mn-ea"/>
                <a:cs typeface="+mn-cs"/>
              </a:rPr>
              <a:t>Våldsutsatta kvinnor Ett utbildningsmaterial för socialtjänstens personal </a:t>
            </a:r>
            <a:r>
              <a:rPr lang="sv-SE" sz="1200" b="0" i="0" u="none" strike="noStrike" kern="1200" baseline="0" dirty="0" smtClean="0">
                <a:solidFill>
                  <a:schemeClr val="tx1"/>
                </a:solidFill>
                <a:latin typeface="Times New Roman" pitchFamily="18" charset="0"/>
                <a:ea typeface="+mn-ea"/>
                <a:cs typeface="+mn-cs"/>
              </a:rPr>
              <a:t>s. 59</a:t>
            </a:r>
            <a:endParaRPr lang="sv-SE" dirty="0" smtClean="0"/>
          </a:p>
          <a:p>
            <a:endParaRPr lang="sv-SE" dirty="0"/>
          </a:p>
        </p:txBody>
      </p:sp>
      <p:sp>
        <p:nvSpPr>
          <p:cNvPr id="4" name="Platshållare för bildnummer 3"/>
          <p:cNvSpPr>
            <a:spLocks noGrp="1"/>
          </p:cNvSpPr>
          <p:nvPr>
            <p:ph type="sldNum" sz="quarter" idx="10"/>
          </p:nvPr>
        </p:nvSpPr>
        <p:spPr/>
        <p:txBody>
          <a:bodyPr/>
          <a:lstStyle/>
          <a:p>
            <a:pPr>
              <a:defRPr/>
            </a:pPr>
            <a:fld id="{B38AC021-357F-4C80-B453-8F0EF4DCAB35}" type="slidenum">
              <a:rPr lang="sv-SE" smtClean="0"/>
              <a:pPr>
                <a:defRPr/>
              </a:pPr>
              <a:t>27</a:t>
            </a:fld>
            <a:endParaRPr lang="sv-SE"/>
          </a:p>
        </p:txBody>
      </p:sp>
    </p:spTree>
    <p:extLst>
      <p:ext uri="{BB962C8B-B14F-4D97-AF65-F5344CB8AC3E}">
        <p14:creationId xmlns:p14="http://schemas.microsoft.com/office/powerpoint/2010/main" val="22418685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7"/>
          <p:cNvSpPr txBox="1">
            <a:spLocks noGrp="1" noChangeArrowheads="1"/>
          </p:cNvSpPr>
          <p:nvPr/>
        </p:nvSpPr>
        <p:spPr bwMode="auto">
          <a:xfrm>
            <a:off x="3817938" y="9456738"/>
            <a:ext cx="2979737" cy="457200"/>
          </a:xfrm>
          <a:prstGeom prst="rect">
            <a:avLst/>
          </a:prstGeom>
          <a:noFill/>
          <a:ln w="9525">
            <a:noFill/>
            <a:miter lim="800000"/>
            <a:headEnd/>
            <a:tailEnd/>
          </a:ln>
        </p:spPr>
        <p:txBody>
          <a:bodyPr lIns="91565" tIns="45783" rIns="91565" bIns="45783" anchor="b"/>
          <a:lstStyle/>
          <a:p>
            <a:pPr algn="r" defTabSz="915988" eaLnBrk="0" hangingPunct="0"/>
            <a:fld id="{DFD88A19-B883-4606-A0AF-977693C7E24D}" type="slidenum">
              <a:rPr lang="sv-SE" sz="1200">
                <a:latin typeface="Times New Roman" pitchFamily="18" charset="0"/>
              </a:rPr>
              <a:pPr algn="r" defTabSz="915988" eaLnBrk="0" hangingPunct="0"/>
              <a:t>2</a:t>
            </a:fld>
            <a:endParaRPr lang="sv-SE" sz="1200">
              <a:latin typeface="Times New Roman" pitchFamily="18" charset="0"/>
            </a:endParaRPr>
          </a:p>
        </p:txBody>
      </p:sp>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a:noFill/>
          <a:ln/>
        </p:spPr>
        <p:txBody>
          <a:bodyPr/>
          <a:lstStyle/>
          <a:p>
            <a:pPr eaLnBrk="1" hangingPunct="1"/>
            <a:endParaRPr lang="sv-SE"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7"/>
          <p:cNvSpPr txBox="1">
            <a:spLocks noGrp="1" noChangeArrowheads="1"/>
          </p:cNvSpPr>
          <p:nvPr/>
        </p:nvSpPr>
        <p:spPr bwMode="auto">
          <a:xfrm>
            <a:off x="3817938" y="9456738"/>
            <a:ext cx="2979737" cy="457200"/>
          </a:xfrm>
          <a:prstGeom prst="rect">
            <a:avLst/>
          </a:prstGeom>
          <a:noFill/>
          <a:ln w="9525">
            <a:noFill/>
            <a:miter lim="800000"/>
            <a:headEnd/>
            <a:tailEnd/>
          </a:ln>
        </p:spPr>
        <p:txBody>
          <a:bodyPr lIns="91565" tIns="45783" rIns="91565" bIns="45783" anchor="b"/>
          <a:lstStyle/>
          <a:p>
            <a:pPr algn="r" defTabSz="915988" eaLnBrk="0" hangingPunct="0"/>
            <a:fld id="{1885B296-FC78-4343-B347-2461F9F47708}" type="slidenum">
              <a:rPr lang="sv-SE" sz="1200">
                <a:latin typeface="Times New Roman" pitchFamily="18" charset="0"/>
              </a:rPr>
              <a:pPr algn="r" defTabSz="915988" eaLnBrk="0" hangingPunct="0"/>
              <a:t>3</a:t>
            </a:fld>
            <a:endParaRPr lang="sv-SE" sz="1200">
              <a:latin typeface="Times New Roman" pitchFamily="18" charset="0"/>
            </a:endParaRPr>
          </a:p>
        </p:txBody>
      </p:sp>
      <p:sp>
        <p:nvSpPr>
          <p:cNvPr id="12290" name="Rectangle 2"/>
          <p:cNvSpPr>
            <a:spLocks noGrp="1" noRot="1" noChangeAspect="1" noChangeArrowheads="1" noTextEdit="1"/>
          </p:cNvSpPr>
          <p:nvPr>
            <p:ph type="sldImg"/>
          </p:nvPr>
        </p:nvSpPr>
        <p:spPr>
          <a:ln/>
        </p:spPr>
      </p:sp>
      <p:sp>
        <p:nvSpPr>
          <p:cNvPr id="12291" name="Rectangle 3"/>
          <p:cNvSpPr>
            <a:spLocks noGrp="1" noChangeArrowheads="1"/>
          </p:cNvSpPr>
          <p:nvPr>
            <p:ph type="body" idx="1"/>
          </p:nvPr>
        </p:nvSpPr>
        <p:spPr>
          <a:noFill/>
          <a:ln/>
        </p:spPr>
        <p:txBody>
          <a:bodyPr/>
          <a:lstStyle/>
          <a:p>
            <a:pPr eaLnBrk="1" hangingPunct="1"/>
            <a:endParaRPr lang="sv-SE" smtClean="0"/>
          </a:p>
          <a:p>
            <a:pPr eaLnBrk="1" hangingPunct="1"/>
            <a:endParaRPr lang="sv-SE"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7"/>
          <p:cNvSpPr txBox="1">
            <a:spLocks noGrp="1" noChangeArrowheads="1"/>
          </p:cNvSpPr>
          <p:nvPr/>
        </p:nvSpPr>
        <p:spPr bwMode="auto">
          <a:xfrm>
            <a:off x="3817938" y="9456738"/>
            <a:ext cx="2979737" cy="457200"/>
          </a:xfrm>
          <a:prstGeom prst="rect">
            <a:avLst/>
          </a:prstGeom>
          <a:noFill/>
          <a:ln w="9525">
            <a:noFill/>
            <a:miter lim="800000"/>
            <a:headEnd/>
            <a:tailEnd/>
          </a:ln>
        </p:spPr>
        <p:txBody>
          <a:bodyPr lIns="91565" tIns="45783" rIns="91565" bIns="45783" anchor="b"/>
          <a:lstStyle/>
          <a:p>
            <a:pPr algn="r" defTabSz="915988" eaLnBrk="0" hangingPunct="0"/>
            <a:fld id="{E92FB56F-5E1D-4110-AA9D-A0BE591E37F9}" type="slidenum">
              <a:rPr lang="sv-SE" sz="1200">
                <a:latin typeface="Times New Roman" pitchFamily="18" charset="0"/>
              </a:rPr>
              <a:pPr algn="r" defTabSz="915988" eaLnBrk="0" hangingPunct="0"/>
              <a:t>4</a:t>
            </a:fld>
            <a:endParaRPr lang="sv-SE" sz="1200">
              <a:latin typeface="Times New Roman" pitchFamily="18" charset="0"/>
            </a:endParaRPr>
          </a:p>
        </p:txBody>
      </p:sp>
      <p:sp>
        <p:nvSpPr>
          <p:cNvPr id="14338" name="Rectangle 2"/>
          <p:cNvSpPr>
            <a:spLocks noGrp="1" noRot="1" noChangeAspect="1" noChangeArrowheads="1" noTextEdit="1"/>
          </p:cNvSpPr>
          <p:nvPr>
            <p:ph type="sldImg"/>
          </p:nvPr>
        </p:nvSpPr>
        <p:spPr>
          <a:ln/>
        </p:spPr>
      </p:sp>
      <p:sp>
        <p:nvSpPr>
          <p:cNvPr id="14339" name="Rectangle 3"/>
          <p:cNvSpPr>
            <a:spLocks noGrp="1" noChangeArrowheads="1"/>
          </p:cNvSpPr>
          <p:nvPr>
            <p:ph type="body" idx="1"/>
          </p:nvPr>
        </p:nvSpPr>
        <p:spPr>
          <a:noFill/>
          <a:ln/>
        </p:spPr>
        <p:txBody>
          <a:bodyPr/>
          <a:lstStyle/>
          <a:p>
            <a:pPr eaLnBrk="1" hangingPunct="1"/>
            <a:endParaRPr lang="sv-SE" smtClean="0"/>
          </a:p>
          <a:p>
            <a:pPr eaLnBrk="1" hangingPunct="1"/>
            <a:endParaRPr lang="sv-SE"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txBox="1">
            <a:spLocks noGrp="1" noChangeArrowheads="1"/>
          </p:cNvSpPr>
          <p:nvPr/>
        </p:nvSpPr>
        <p:spPr bwMode="auto">
          <a:xfrm>
            <a:off x="3817938" y="9456738"/>
            <a:ext cx="2979737" cy="457200"/>
          </a:xfrm>
          <a:prstGeom prst="rect">
            <a:avLst/>
          </a:prstGeom>
          <a:noFill/>
          <a:ln w="9525">
            <a:noFill/>
            <a:miter lim="800000"/>
            <a:headEnd/>
            <a:tailEnd/>
          </a:ln>
        </p:spPr>
        <p:txBody>
          <a:bodyPr lIns="91565" tIns="45783" rIns="91565" bIns="45783" anchor="b"/>
          <a:lstStyle/>
          <a:p>
            <a:pPr algn="r" defTabSz="915988" eaLnBrk="0" hangingPunct="0"/>
            <a:fld id="{5B09F49F-CFDA-4E63-86A7-3F0E2027D555}" type="slidenum">
              <a:rPr lang="sv-SE" sz="1200">
                <a:latin typeface="Times New Roman" pitchFamily="18" charset="0"/>
              </a:rPr>
              <a:pPr algn="r" defTabSz="915988" eaLnBrk="0" hangingPunct="0"/>
              <a:t>5</a:t>
            </a:fld>
            <a:endParaRPr lang="sv-SE" sz="1200">
              <a:latin typeface="Times New Roman" pitchFamily="18" charset="0"/>
            </a:endParaRPr>
          </a:p>
        </p:txBody>
      </p:sp>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a:noFill/>
          <a:ln/>
        </p:spPr>
        <p:txBody>
          <a:bodyPr/>
          <a:lstStyle/>
          <a:p>
            <a:pPr eaLnBrk="1" hangingPunct="1"/>
            <a:endParaRPr lang="sv-SE" smtClean="0"/>
          </a:p>
          <a:p>
            <a:pPr eaLnBrk="1" hangingPunct="1"/>
            <a:endParaRPr lang="sv-SE"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Diskussionsfråga</a:t>
            </a:r>
            <a:r>
              <a:rPr lang="sv-SE" baseline="0" dirty="0" smtClean="0"/>
              <a:t> från Socialstyrelsen, </a:t>
            </a:r>
            <a:r>
              <a:rPr lang="sv-SE" i="1" baseline="0" dirty="0" smtClean="0"/>
              <a:t>Sällan sedda </a:t>
            </a:r>
            <a:r>
              <a:rPr lang="sv-SE" baseline="0" dirty="0" smtClean="0"/>
              <a:t>(utbildningsmaterial)</a:t>
            </a:r>
            <a:endParaRPr lang="sv-SE" dirty="0"/>
          </a:p>
        </p:txBody>
      </p:sp>
      <p:sp>
        <p:nvSpPr>
          <p:cNvPr id="4" name="Platshållare för bildnummer 3"/>
          <p:cNvSpPr>
            <a:spLocks noGrp="1"/>
          </p:cNvSpPr>
          <p:nvPr>
            <p:ph type="sldNum" sz="quarter" idx="10"/>
          </p:nvPr>
        </p:nvSpPr>
        <p:spPr/>
        <p:txBody>
          <a:bodyPr/>
          <a:lstStyle/>
          <a:p>
            <a:pPr>
              <a:defRPr/>
            </a:pPr>
            <a:fld id="{B38AC021-357F-4C80-B453-8F0EF4DCAB35}" type="slidenum">
              <a:rPr lang="sv-SE" smtClean="0"/>
              <a:pPr>
                <a:defRPr/>
              </a:pPr>
              <a:t>7</a:t>
            </a:fld>
            <a:endParaRPr lang="sv-SE"/>
          </a:p>
        </p:txBody>
      </p:sp>
    </p:spTree>
    <p:extLst>
      <p:ext uri="{BB962C8B-B14F-4D97-AF65-F5344CB8AC3E}">
        <p14:creationId xmlns:p14="http://schemas.microsoft.com/office/powerpoint/2010/main" val="18569361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Kontaktperson: Helene</a:t>
            </a:r>
            <a:r>
              <a:rPr lang="sv-SE" baseline="0" dirty="0" smtClean="0"/>
              <a:t> Fröjd</a:t>
            </a:r>
            <a:endParaRPr lang="sv-SE" dirty="0"/>
          </a:p>
        </p:txBody>
      </p:sp>
      <p:sp>
        <p:nvSpPr>
          <p:cNvPr id="4" name="Platshållare för bildnummer 3"/>
          <p:cNvSpPr>
            <a:spLocks noGrp="1"/>
          </p:cNvSpPr>
          <p:nvPr>
            <p:ph type="sldNum" sz="quarter" idx="10"/>
          </p:nvPr>
        </p:nvSpPr>
        <p:spPr/>
        <p:txBody>
          <a:bodyPr/>
          <a:lstStyle/>
          <a:p>
            <a:pPr>
              <a:defRPr/>
            </a:pPr>
            <a:fld id="{B38AC021-357F-4C80-B453-8F0EF4DCAB35}" type="slidenum">
              <a:rPr lang="sv-SE" smtClean="0"/>
              <a:pPr>
                <a:defRPr/>
              </a:pPr>
              <a:t>11</a:t>
            </a:fld>
            <a:endParaRPr lang="sv-SE"/>
          </a:p>
        </p:txBody>
      </p:sp>
    </p:spTree>
    <p:extLst>
      <p:ext uri="{BB962C8B-B14F-4D97-AF65-F5344CB8AC3E}">
        <p14:creationId xmlns:p14="http://schemas.microsoft.com/office/powerpoint/2010/main" val="9201743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Diskussionsfrågan är från </a:t>
            </a:r>
            <a:r>
              <a:rPr lang="sv-SE" sz="1200" b="0" i="1" u="none" strike="noStrike" kern="1200" baseline="0" dirty="0" smtClean="0">
                <a:solidFill>
                  <a:schemeClr val="tx1"/>
                </a:solidFill>
                <a:latin typeface="Times New Roman" pitchFamily="18" charset="0"/>
                <a:ea typeface="+mn-ea"/>
                <a:cs typeface="+mn-cs"/>
              </a:rPr>
              <a:t>Våldsutsatta kvinnor Ett utbildningsmaterial för socialtjänstens personal  s. 33</a:t>
            </a:r>
            <a:endParaRPr lang="sv-SE" dirty="0"/>
          </a:p>
        </p:txBody>
      </p:sp>
      <p:sp>
        <p:nvSpPr>
          <p:cNvPr id="4" name="Platshållare för bildnummer 3"/>
          <p:cNvSpPr>
            <a:spLocks noGrp="1"/>
          </p:cNvSpPr>
          <p:nvPr>
            <p:ph type="sldNum" sz="quarter" idx="10"/>
          </p:nvPr>
        </p:nvSpPr>
        <p:spPr/>
        <p:txBody>
          <a:bodyPr/>
          <a:lstStyle/>
          <a:p>
            <a:pPr>
              <a:defRPr/>
            </a:pPr>
            <a:fld id="{B38AC021-357F-4C80-B453-8F0EF4DCAB35}" type="slidenum">
              <a:rPr lang="sv-SE" smtClean="0"/>
              <a:pPr>
                <a:defRPr/>
              </a:pPr>
              <a:t>16</a:t>
            </a:fld>
            <a:endParaRPr lang="sv-SE"/>
          </a:p>
        </p:txBody>
      </p:sp>
    </p:spTree>
    <p:extLst>
      <p:ext uri="{BB962C8B-B14F-4D97-AF65-F5344CB8AC3E}">
        <p14:creationId xmlns:p14="http://schemas.microsoft.com/office/powerpoint/2010/main" val="18981480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sv-SE" dirty="0" smtClean="0"/>
              <a:t>Diskussionsfråga från Socialstyrelsen, </a:t>
            </a:r>
            <a:r>
              <a:rPr lang="sv-SE" i="1" dirty="0" smtClean="0"/>
              <a:t>Blånader och silverhår</a:t>
            </a:r>
            <a:r>
              <a:rPr lang="sv-SE" i="1" baseline="0" dirty="0" smtClean="0"/>
              <a:t> </a:t>
            </a:r>
            <a:r>
              <a:rPr lang="sv-SE" dirty="0" smtClean="0"/>
              <a:t>(utbildningsmaterial)</a:t>
            </a:r>
          </a:p>
          <a:p>
            <a:endParaRPr lang="sv-SE" dirty="0"/>
          </a:p>
        </p:txBody>
      </p:sp>
      <p:sp>
        <p:nvSpPr>
          <p:cNvPr id="4" name="Platshållare för bildnummer 3"/>
          <p:cNvSpPr>
            <a:spLocks noGrp="1"/>
          </p:cNvSpPr>
          <p:nvPr>
            <p:ph type="sldNum" sz="quarter" idx="10"/>
          </p:nvPr>
        </p:nvSpPr>
        <p:spPr/>
        <p:txBody>
          <a:bodyPr/>
          <a:lstStyle/>
          <a:p>
            <a:pPr>
              <a:defRPr/>
            </a:pPr>
            <a:fld id="{B38AC021-357F-4C80-B453-8F0EF4DCAB35}" type="slidenum">
              <a:rPr lang="sv-SE" smtClean="0"/>
              <a:pPr>
                <a:defRPr/>
              </a:pPr>
              <a:t>17</a:t>
            </a:fld>
            <a:endParaRPr lang="sv-SE"/>
          </a:p>
        </p:txBody>
      </p:sp>
    </p:spTree>
    <p:extLst>
      <p:ext uri="{BB962C8B-B14F-4D97-AF65-F5344CB8AC3E}">
        <p14:creationId xmlns:p14="http://schemas.microsoft.com/office/powerpoint/2010/main" val="16173843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dirty="0"/>
          </a:p>
        </p:txBody>
      </p:sp>
      <p:sp>
        <p:nvSpPr>
          <p:cNvPr id="3" name="Platshållare för innehåll 2"/>
          <p:cNvSpPr>
            <a:spLocks noGrp="1"/>
          </p:cNvSpPr>
          <p:nvPr>
            <p:ph idx="1"/>
          </p:nvPr>
        </p:nvSpPr>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Tree>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Tree>
  </p:cSld>
  <p:clrMapOvr>
    <a:masterClrMapping/>
  </p:clrMapOvr>
  <p:transition spd="slow">
    <p:fade/>
  </p:transition>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w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9" descr="dekorrand_210x10,33 mm"/>
          <p:cNvPicPr>
            <a:picLocks noChangeAspect="1" noChangeArrowheads="1"/>
          </p:cNvPicPr>
          <p:nvPr/>
        </p:nvPicPr>
        <p:blipFill>
          <a:blip r:embed="rId4"/>
          <a:srcRect/>
          <a:stretch>
            <a:fillRect/>
          </a:stretch>
        </p:blipFill>
        <p:spPr bwMode="auto">
          <a:xfrm rot="10800000">
            <a:off x="0" y="6165850"/>
            <a:ext cx="9144000" cy="692150"/>
          </a:xfrm>
          <a:prstGeom prst="rect">
            <a:avLst/>
          </a:prstGeom>
          <a:noFill/>
          <a:ln w="9525">
            <a:noFill/>
            <a:miter lim="800000"/>
            <a:headEnd/>
            <a:tailEnd/>
          </a:ln>
        </p:spPr>
      </p:pic>
      <p:sp>
        <p:nvSpPr>
          <p:cNvPr id="1027" name="Rectangle 16"/>
          <p:cNvSpPr>
            <a:spLocks noGrp="1" noChangeArrowheads="1"/>
          </p:cNvSpPr>
          <p:nvPr>
            <p:ph type="title"/>
          </p:nvPr>
        </p:nvSpPr>
        <p:spPr bwMode="auto">
          <a:xfrm>
            <a:off x="457200" y="274638"/>
            <a:ext cx="8229600" cy="9937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sv-SE" smtClean="0"/>
              <a:t>Standardmall för Östhammars kommun</a:t>
            </a:r>
          </a:p>
        </p:txBody>
      </p:sp>
      <p:sp>
        <p:nvSpPr>
          <p:cNvPr id="1028" name="Rectangle 17"/>
          <p:cNvSpPr>
            <a:spLocks noGrp="1" noChangeArrowheads="1"/>
          </p:cNvSpPr>
          <p:nvPr>
            <p:ph type="body" idx="1"/>
          </p:nvPr>
        </p:nvSpPr>
        <p:spPr bwMode="auto">
          <a:xfrm>
            <a:off x="468313" y="1484313"/>
            <a:ext cx="8229600" cy="45370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sv-SE" smtClean="0"/>
              <a:t>Klicka här för att ändra format på bakgrundstexten</a:t>
            </a:r>
          </a:p>
          <a:p>
            <a:pPr lvl="1"/>
            <a:r>
              <a:rPr lang="sv-SE" smtClean="0"/>
              <a:t>Nivå två</a:t>
            </a:r>
          </a:p>
        </p:txBody>
      </p:sp>
      <p:pic>
        <p:nvPicPr>
          <p:cNvPr id="1029" name="Picture 10" descr="genomface"/>
          <p:cNvPicPr>
            <a:picLocks noChangeAspect="1" noChangeArrowheads="1"/>
          </p:cNvPicPr>
          <p:nvPr/>
        </p:nvPicPr>
        <p:blipFill>
          <a:blip r:embed="rId5"/>
          <a:srcRect/>
          <a:stretch>
            <a:fillRect/>
          </a:stretch>
        </p:blipFill>
        <p:spPr bwMode="auto">
          <a:xfrm>
            <a:off x="395288" y="6237288"/>
            <a:ext cx="1081087" cy="361950"/>
          </a:xfrm>
          <a:prstGeom prst="rect">
            <a:avLst/>
          </a:prstGeom>
          <a:noFill/>
          <a:ln w="9525">
            <a:noFill/>
            <a:miter lim="800000"/>
            <a:headEnd/>
            <a:tailEnd/>
          </a:ln>
        </p:spPr>
      </p:pic>
      <p:sp>
        <p:nvSpPr>
          <p:cNvPr id="2" name="Platshållare för datum 1"/>
          <p:cNvSpPr>
            <a:spLocks noGrp="1"/>
          </p:cNvSpPr>
          <p:nvPr>
            <p:ph type="dt" sz="half" idx="2"/>
          </p:nvPr>
        </p:nvSpPr>
        <p:spPr>
          <a:xfrm>
            <a:off x="7524750" y="6246813"/>
            <a:ext cx="1341438" cy="365125"/>
          </a:xfrm>
          <a:prstGeom prst="rect">
            <a:avLst/>
          </a:prstGeom>
        </p:spPr>
        <p:txBody>
          <a:bodyPr vert="horz" lIns="91440" tIns="45720" rIns="91440" bIns="45720" rtlCol="0" anchor="ctr"/>
          <a:lstStyle>
            <a:lvl1pPr algn="r">
              <a:defRPr sz="1400" smtClean="0">
                <a:solidFill>
                  <a:schemeClr val="bg1"/>
                </a:solidFill>
                <a:latin typeface="+mn-lt"/>
              </a:defRPr>
            </a:lvl1pPr>
          </a:lstStyle>
          <a:p>
            <a:pPr>
              <a:defRPr/>
            </a:pPr>
            <a:fld id="{C29B4156-B610-4D1C-89EE-7D5152E6518C}" type="datetimeFigureOut">
              <a:rPr lang="sv-SE"/>
              <a:pPr>
                <a:defRPr/>
              </a:pPr>
              <a:t>2016-01-11</a:t>
            </a:fld>
            <a:endParaRPr lang="sv-SE" dirty="0"/>
          </a:p>
        </p:txBody>
      </p:sp>
    </p:spTree>
  </p:cSld>
  <p:clrMap bg1="lt1" tx1="dk1" bg2="lt2" tx2="dk2" accent1="accent1" accent2="accent2" accent3="accent3" accent4="accent4" accent5="accent5" accent6="accent6" hlink="hlink" folHlink="folHlink"/>
  <p:sldLayoutIdLst>
    <p:sldLayoutId id="2147483651" r:id="rId1"/>
    <p:sldLayoutId id="2147483652" r:id="rId2"/>
  </p:sldLayoutIdLst>
  <p:transition spd="slow">
    <p:fade/>
  </p:transition>
  <p:timing>
    <p:tnLst>
      <p:par>
        <p:cTn id="1" dur="indefinite" restart="never" nodeType="tmRoot"/>
      </p:par>
    </p:tnLst>
  </p:timing>
  <p:hf sldNum="0" hdr="0" ftr="0"/>
  <p:txStyles>
    <p:titleStyle>
      <a:lvl1pPr algn="l" rtl="0" eaLnBrk="1" fontAlgn="base" hangingPunct="1">
        <a:spcBef>
          <a:spcPct val="0"/>
        </a:spcBef>
        <a:spcAft>
          <a:spcPct val="0"/>
        </a:spcAft>
        <a:defRPr sz="2400" b="1">
          <a:solidFill>
            <a:srgbClr val="FF6700"/>
          </a:solidFill>
          <a:latin typeface="+mj-lt"/>
          <a:ea typeface="+mj-ea"/>
          <a:cs typeface="+mj-cs"/>
        </a:defRPr>
      </a:lvl1pPr>
      <a:lvl2pPr algn="l" rtl="0" eaLnBrk="1" fontAlgn="base" hangingPunct="1">
        <a:spcBef>
          <a:spcPct val="0"/>
        </a:spcBef>
        <a:spcAft>
          <a:spcPct val="0"/>
        </a:spcAft>
        <a:defRPr sz="2400" b="1">
          <a:solidFill>
            <a:srgbClr val="FF6700"/>
          </a:solidFill>
          <a:latin typeface="Verdana" pitchFamily="34" charset="0"/>
        </a:defRPr>
      </a:lvl2pPr>
      <a:lvl3pPr algn="l" rtl="0" eaLnBrk="1" fontAlgn="base" hangingPunct="1">
        <a:spcBef>
          <a:spcPct val="0"/>
        </a:spcBef>
        <a:spcAft>
          <a:spcPct val="0"/>
        </a:spcAft>
        <a:defRPr sz="2400" b="1">
          <a:solidFill>
            <a:srgbClr val="FF6700"/>
          </a:solidFill>
          <a:latin typeface="Verdana" pitchFamily="34" charset="0"/>
        </a:defRPr>
      </a:lvl3pPr>
      <a:lvl4pPr algn="l" rtl="0" eaLnBrk="1" fontAlgn="base" hangingPunct="1">
        <a:spcBef>
          <a:spcPct val="0"/>
        </a:spcBef>
        <a:spcAft>
          <a:spcPct val="0"/>
        </a:spcAft>
        <a:defRPr sz="2400" b="1">
          <a:solidFill>
            <a:srgbClr val="FF6700"/>
          </a:solidFill>
          <a:latin typeface="Verdana" pitchFamily="34" charset="0"/>
        </a:defRPr>
      </a:lvl4pPr>
      <a:lvl5pPr algn="l" rtl="0" eaLnBrk="1" fontAlgn="base" hangingPunct="1">
        <a:spcBef>
          <a:spcPct val="0"/>
        </a:spcBef>
        <a:spcAft>
          <a:spcPct val="0"/>
        </a:spcAft>
        <a:defRPr sz="2400" b="1">
          <a:solidFill>
            <a:srgbClr val="FF6700"/>
          </a:solidFill>
          <a:latin typeface="Verdana" pitchFamily="34" charset="0"/>
        </a:defRPr>
      </a:lvl5pPr>
      <a:lvl6pPr marL="457200" algn="l" rtl="0" eaLnBrk="1" fontAlgn="base" hangingPunct="1">
        <a:spcBef>
          <a:spcPct val="0"/>
        </a:spcBef>
        <a:spcAft>
          <a:spcPct val="0"/>
        </a:spcAft>
        <a:defRPr sz="3200" b="1">
          <a:solidFill>
            <a:srgbClr val="FF0000"/>
          </a:solidFill>
          <a:latin typeface="Arial" charset="0"/>
        </a:defRPr>
      </a:lvl6pPr>
      <a:lvl7pPr marL="914400" algn="l" rtl="0" eaLnBrk="1" fontAlgn="base" hangingPunct="1">
        <a:spcBef>
          <a:spcPct val="0"/>
        </a:spcBef>
        <a:spcAft>
          <a:spcPct val="0"/>
        </a:spcAft>
        <a:defRPr sz="3200" b="1">
          <a:solidFill>
            <a:srgbClr val="FF0000"/>
          </a:solidFill>
          <a:latin typeface="Arial" charset="0"/>
        </a:defRPr>
      </a:lvl7pPr>
      <a:lvl8pPr marL="1371600" algn="l" rtl="0" eaLnBrk="1" fontAlgn="base" hangingPunct="1">
        <a:spcBef>
          <a:spcPct val="0"/>
        </a:spcBef>
        <a:spcAft>
          <a:spcPct val="0"/>
        </a:spcAft>
        <a:defRPr sz="3200" b="1">
          <a:solidFill>
            <a:srgbClr val="FF0000"/>
          </a:solidFill>
          <a:latin typeface="Arial" charset="0"/>
        </a:defRPr>
      </a:lvl8pPr>
      <a:lvl9pPr marL="1828800" algn="l" rtl="0" eaLnBrk="1" fontAlgn="base" hangingPunct="1">
        <a:spcBef>
          <a:spcPct val="0"/>
        </a:spcBef>
        <a:spcAft>
          <a:spcPct val="0"/>
        </a:spcAft>
        <a:defRPr sz="3200" b="1">
          <a:solidFill>
            <a:srgbClr val="FF0000"/>
          </a:solidFill>
          <a:latin typeface="Arial" charset="0"/>
        </a:defRPr>
      </a:lvl9pPr>
    </p:titleStyle>
    <p:bodyStyle>
      <a:lvl1pPr marL="342900" indent="-342900" algn="l" rtl="0" eaLnBrk="1" fontAlgn="base" hangingPunct="1">
        <a:spcBef>
          <a:spcPct val="20000"/>
        </a:spcBef>
        <a:spcAft>
          <a:spcPct val="0"/>
        </a:spcAft>
        <a:buChar char="•"/>
        <a:defRPr sz="20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0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3586410"/>
          </a:xfrm>
        </p:spPr>
        <p:txBody>
          <a:bodyPr/>
          <a:lstStyle/>
          <a:p>
            <a:pPr algn="ctr"/>
            <a:r>
              <a:rPr lang="sv-SE" sz="3600" dirty="0" smtClean="0"/>
              <a:t>Våld i nära relationer</a:t>
            </a:r>
            <a:r>
              <a:rPr lang="sv-SE" dirty="0" smtClean="0"/>
              <a:t/>
            </a:r>
            <a:br>
              <a:rPr lang="sv-SE" dirty="0" smtClean="0"/>
            </a:br>
            <a:r>
              <a:rPr lang="sv-SE" dirty="0" smtClean="0"/>
              <a:t/>
            </a:r>
            <a:br>
              <a:rPr lang="sv-SE" dirty="0" smtClean="0"/>
            </a:br>
            <a:r>
              <a:rPr lang="sv-SE" dirty="0" smtClean="0"/>
              <a:t>fakta och diskussionsunderlag för personal inom utförarverksamhet</a:t>
            </a:r>
            <a:endParaRPr lang="sv-SE" dirty="0"/>
          </a:p>
        </p:txBody>
      </p:sp>
      <p:sp>
        <p:nvSpPr>
          <p:cNvPr id="3" name="Platshållare för innehåll 2"/>
          <p:cNvSpPr>
            <a:spLocks noGrp="1"/>
          </p:cNvSpPr>
          <p:nvPr>
            <p:ph idx="1"/>
          </p:nvPr>
        </p:nvSpPr>
        <p:spPr>
          <a:xfrm>
            <a:off x="468313" y="4077072"/>
            <a:ext cx="8229600" cy="1944316"/>
          </a:xfrm>
        </p:spPr>
        <p:txBody>
          <a:bodyPr/>
          <a:lstStyle/>
          <a:p>
            <a:endParaRPr lang="sv-SE" dirty="0"/>
          </a:p>
        </p:txBody>
      </p:sp>
    </p:spTree>
    <p:extLst>
      <p:ext uri="{BB962C8B-B14F-4D97-AF65-F5344CB8AC3E}">
        <p14:creationId xmlns:p14="http://schemas.microsoft.com/office/powerpoint/2010/main" val="2999102658"/>
      </p:ext>
    </p:extLst>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Vad gör vi?</a:t>
            </a:r>
            <a:endParaRPr lang="sv-SE" dirty="0"/>
          </a:p>
        </p:txBody>
      </p:sp>
      <p:sp>
        <p:nvSpPr>
          <p:cNvPr id="3" name="Platshållare för innehåll 2"/>
          <p:cNvSpPr>
            <a:spLocks noGrp="1"/>
          </p:cNvSpPr>
          <p:nvPr>
            <p:ph idx="1"/>
          </p:nvPr>
        </p:nvSpPr>
        <p:spPr/>
        <p:txBody>
          <a:bodyPr/>
          <a:lstStyle/>
          <a:p>
            <a:pPr marL="0" indent="0">
              <a:buNone/>
            </a:pPr>
            <a:r>
              <a:rPr lang="sv-SE" dirty="0"/>
              <a:t>Om du som personal upptäcker eller misstänker att någon brukare eller brukares anhörig utsätts för våld ska du alltid skriva en avvikelse och lämna till din chef. Chefen ska sedan kontakta handläggaren som har hand om brukarens ärende och tillsammans med handläggarens chef bestämma vem som ska kontakta den våldsutsatta för att erbjuda hjälp. Även våldsutövaren kan erbjudas hjälp.</a:t>
            </a:r>
          </a:p>
          <a:p>
            <a:endParaRPr lang="sv-SE" dirty="0"/>
          </a:p>
          <a:p>
            <a:pPr marL="0" indent="0">
              <a:buNone/>
            </a:pPr>
            <a:r>
              <a:rPr lang="sv-SE" dirty="0"/>
              <a:t>Detta finns beskrivet mer utförligt i rutinen </a:t>
            </a:r>
            <a:r>
              <a:rPr lang="sv-SE" i="1" dirty="0" smtClean="0"/>
              <a:t>Våld i nära relationer hos brukare – rutin för utförarpersonal</a:t>
            </a:r>
            <a:r>
              <a:rPr lang="sv-SE" dirty="0" smtClean="0"/>
              <a:t>. Rutinen ligger i kvalitetshandboken. </a:t>
            </a:r>
            <a:endParaRPr lang="sv-SE" dirty="0"/>
          </a:p>
          <a:p>
            <a:endParaRPr lang="sv-SE" dirty="0"/>
          </a:p>
        </p:txBody>
      </p:sp>
    </p:spTree>
    <p:extLst>
      <p:ext uri="{BB962C8B-B14F-4D97-AF65-F5344CB8AC3E}">
        <p14:creationId xmlns:p14="http://schemas.microsoft.com/office/powerpoint/2010/main" val="218139173"/>
      </p:ext>
    </p:extLst>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Var kan du få stöd?</a:t>
            </a:r>
            <a:endParaRPr lang="sv-SE" dirty="0"/>
          </a:p>
        </p:txBody>
      </p:sp>
      <p:sp>
        <p:nvSpPr>
          <p:cNvPr id="3" name="Platshållare för innehåll 2"/>
          <p:cNvSpPr>
            <a:spLocks noGrp="1"/>
          </p:cNvSpPr>
          <p:nvPr>
            <p:ph idx="1"/>
          </p:nvPr>
        </p:nvSpPr>
        <p:spPr/>
        <p:txBody>
          <a:bodyPr/>
          <a:lstStyle/>
          <a:p>
            <a:pPr marL="0" indent="0">
              <a:buNone/>
            </a:pPr>
            <a:r>
              <a:rPr lang="sv-SE" dirty="0"/>
              <a:t>Om du upptäcker eller misstänker att någon av dina brukare utsätts för våld kan du kontakta din chef även för att få stöd för egen del. </a:t>
            </a:r>
          </a:p>
          <a:p>
            <a:pPr marL="0" indent="0">
              <a:buNone/>
            </a:pPr>
            <a:endParaRPr lang="sv-SE" dirty="0"/>
          </a:p>
          <a:p>
            <a:pPr marL="0" indent="0">
              <a:buNone/>
            </a:pPr>
            <a:r>
              <a:rPr lang="sv-SE" dirty="0" smtClean="0"/>
              <a:t>Kontaktperson</a:t>
            </a:r>
            <a:r>
              <a:rPr lang="sv-SE" dirty="0"/>
              <a:t>, exempelvis om du vill diskutera om en händelse kan tolkas som våld i nära relation.</a:t>
            </a:r>
          </a:p>
          <a:p>
            <a:pPr marL="0" indent="0">
              <a:buNone/>
            </a:pPr>
            <a:endParaRPr lang="sv-SE" dirty="0"/>
          </a:p>
        </p:txBody>
      </p:sp>
    </p:spTree>
    <p:extLst>
      <p:ext uri="{BB962C8B-B14F-4D97-AF65-F5344CB8AC3E}">
        <p14:creationId xmlns:p14="http://schemas.microsoft.com/office/powerpoint/2010/main" val="720309087"/>
      </p:ext>
    </p:extLst>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Riktlinje och rutiner</a:t>
            </a:r>
            <a:endParaRPr lang="sv-SE" dirty="0"/>
          </a:p>
        </p:txBody>
      </p:sp>
      <p:sp>
        <p:nvSpPr>
          <p:cNvPr id="3" name="Platshållare för innehåll 2"/>
          <p:cNvSpPr>
            <a:spLocks noGrp="1"/>
          </p:cNvSpPr>
          <p:nvPr>
            <p:ph idx="1"/>
          </p:nvPr>
        </p:nvSpPr>
        <p:spPr/>
        <p:txBody>
          <a:bodyPr/>
          <a:lstStyle/>
          <a:p>
            <a:pPr marL="0" indent="0">
              <a:buNone/>
            </a:pPr>
            <a:r>
              <a:rPr lang="sv-SE" dirty="0"/>
              <a:t>Förutom rutinen för personal i verkställigheten finns rutiner bl.a. för handläggningen av ärenden. Det finns även en riktlinje som övergripande anger hur arbetet med våldsutsatta ska bedrivas. </a:t>
            </a:r>
          </a:p>
          <a:p>
            <a:pPr marL="0" indent="0">
              <a:buNone/>
            </a:pPr>
            <a:endParaRPr lang="sv-SE" dirty="0" smtClean="0"/>
          </a:p>
          <a:p>
            <a:pPr marL="0" indent="0">
              <a:buNone/>
            </a:pPr>
            <a:r>
              <a:rPr lang="sv-SE" dirty="0" smtClean="0"/>
              <a:t>Riktlinjen </a:t>
            </a:r>
            <a:r>
              <a:rPr lang="sv-SE" dirty="0"/>
              <a:t>och rutinerna hittar du </a:t>
            </a:r>
            <a:r>
              <a:rPr lang="sv-SE" dirty="0" smtClean="0"/>
              <a:t>i kvalitetshandboken.</a:t>
            </a:r>
            <a:endParaRPr lang="sv-SE" dirty="0"/>
          </a:p>
          <a:p>
            <a:endParaRPr lang="sv-SE" dirty="0"/>
          </a:p>
        </p:txBody>
      </p:sp>
    </p:spTree>
    <p:extLst>
      <p:ext uri="{BB962C8B-B14F-4D97-AF65-F5344CB8AC3E}">
        <p14:creationId xmlns:p14="http://schemas.microsoft.com/office/powerpoint/2010/main" val="3799566961"/>
      </p:ext>
    </p:extLst>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Allmänt om våld i nära relation</a:t>
            </a:r>
            <a:endParaRPr lang="sv-SE" dirty="0"/>
          </a:p>
        </p:txBody>
      </p:sp>
      <p:sp>
        <p:nvSpPr>
          <p:cNvPr id="3" name="Platshållare för innehåll 2"/>
          <p:cNvSpPr>
            <a:spLocks noGrp="1"/>
          </p:cNvSpPr>
          <p:nvPr>
            <p:ph idx="1"/>
          </p:nvPr>
        </p:nvSpPr>
        <p:spPr/>
        <p:txBody>
          <a:bodyPr/>
          <a:lstStyle/>
          <a:p>
            <a:pPr marL="0" indent="0">
              <a:buNone/>
            </a:pPr>
            <a:r>
              <a:rPr lang="sv-SE" dirty="0"/>
              <a:t>Våld i nära relationer kan vara svårt att upptäcka för utomstående, för att det ofta utövas i hemmet och för att den våldsutsatta måste komma över olika barriärer för att vilja/våga berätta/ta sig ur situationen. Hinder kan vara att den våldsutsatta är rädd för mer våld, är rädd för att eventuella barn ska drabbas eller omhändertas samt ser ekonomiska eller bostadsmässiga problem om hen lämnar våldsutövaren. </a:t>
            </a:r>
          </a:p>
          <a:p>
            <a:endParaRPr lang="sv-SE" dirty="0"/>
          </a:p>
        </p:txBody>
      </p:sp>
    </p:spTree>
    <p:extLst>
      <p:ext uri="{BB962C8B-B14F-4D97-AF65-F5344CB8AC3E}">
        <p14:creationId xmlns:p14="http://schemas.microsoft.com/office/powerpoint/2010/main" val="438415089"/>
      </p:ext>
    </p:extLst>
  </p:cSld>
  <p:clrMapOvr>
    <a:masterClrMapping/>
  </p:clrMapOvr>
  <p:transitio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Särskilda grupper</a:t>
            </a:r>
            <a:endParaRPr lang="sv-SE" dirty="0"/>
          </a:p>
        </p:txBody>
      </p:sp>
      <p:sp>
        <p:nvSpPr>
          <p:cNvPr id="3" name="Platshållare för innehåll 2"/>
          <p:cNvSpPr>
            <a:spLocks noGrp="1"/>
          </p:cNvSpPr>
          <p:nvPr>
            <p:ph idx="1"/>
          </p:nvPr>
        </p:nvSpPr>
        <p:spPr/>
        <p:txBody>
          <a:bodyPr/>
          <a:lstStyle/>
          <a:p>
            <a:pPr marL="0" indent="0">
              <a:buNone/>
            </a:pPr>
            <a:r>
              <a:rPr lang="sv-SE" dirty="0" smtClean="0"/>
              <a:t>Socialstyrelsen har identifierat några särskilda grupper, som av olika anledningar är extra utsatta. Det handlar bland annat om att de kan ha svårare att söka hjälp eller att det är svårare att ge dem bra insatser. Socialstyrelsen har utarbetat särskilda informationsmaterial om de särskilda grupperna, i slutet av presentationen finns en lista på dessa material.</a:t>
            </a:r>
            <a:endParaRPr lang="sv-SE" dirty="0"/>
          </a:p>
          <a:p>
            <a:pPr marL="0" indent="0">
              <a:buNone/>
            </a:pPr>
            <a:r>
              <a:rPr lang="sv-SE" dirty="0" smtClean="0"/>
              <a:t>De särskilda grupperna är:</a:t>
            </a:r>
          </a:p>
          <a:p>
            <a:r>
              <a:rPr lang="sv-SE" dirty="0" smtClean="0"/>
              <a:t>Äldre personer</a:t>
            </a:r>
          </a:p>
          <a:p>
            <a:r>
              <a:rPr lang="sv-SE" dirty="0" smtClean="0"/>
              <a:t>Personer med funktionsnedsättningar</a:t>
            </a:r>
          </a:p>
          <a:p>
            <a:r>
              <a:rPr lang="sv-SE" dirty="0" smtClean="0"/>
              <a:t>Personer med missbruk/beroendeproblematik</a:t>
            </a:r>
          </a:p>
          <a:p>
            <a:r>
              <a:rPr lang="sv-SE" dirty="0" smtClean="0"/>
              <a:t>Personer med utländsk bakgrund</a:t>
            </a:r>
          </a:p>
          <a:p>
            <a:r>
              <a:rPr lang="sv-SE" dirty="0" smtClean="0"/>
              <a:t>Personer utsatta för hedersrelaterat våld</a:t>
            </a:r>
          </a:p>
          <a:p>
            <a:r>
              <a:rPr lang="sv-SE" dirty="0" smtClean="0"/>
              <a:t>Personer i samkönade relationer</a:t>
            </a:r>
          </a:p>
          <a:p>
            <a:endParaRPr lang="sv-SE" dirty="0"/>
          </a:p>
        </p:txBody>
      </p:sp>
    </p:spTree>
    <p:extLst>
      <p:ext uri="{BB962C8B-B14F-4D97-AF65-F5344CB8AC3E}">
        <p14:creationId xmlns:p14="http://schemas.microsoft.com/office/powerpoint/2010/main" val="2196052708"/>
      </p:ext>
    </p:extLst>
  </p:cSld>
  <p:clrMapOvr>
    <a:masterClrMapping/>
  </p:clrMapOvr>
  <p:transition spd="slow">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Särskilda grupper </a:t>
            </a:r>
            <a:endParaRPr lang="sv-SE" dirty="0"/>
          </a:p>
        </p:txBody>
      </p:sp>
      <p:sp>
        <p:nvSpPr>
          <p:cNvPr id="3" name="Platshållare för innehåll 2"/>
          <p:cNvSpPr>
            <a:spLocks noGrp="1"/>
          </p:cNvSpPr>
          <p:nvPr>
            <p:ph idx="1"/>
          </p:nvPr>
        </p:nvSpPr>
        <p:spPr/>
        <p:txBody>
          <a:bodyPr/>
          <a:lstStyle/>
          <a:p>
            <a:pPr marL="0" indent="0">
              <a:buNone/>
            </a:pPr>
            <a:r>
              <a:rPr lang="sv-SE" dirty="0"/>
              <a:t>Äldre och personer med funktionsnedsättningar av olika slag kan ha svårt att söka hjälp – vilket gör det extra viktigt att vi inom socialtjänsten tar tecken på våld på allvar. Det kan dock vara extra svårt att upptäcka våld hos dessa grupper, t.ex. för att skador kan tolkas som något som beror av ålder snarare än våld eller att personen har svårt att berätta att någon har utövat våld. Dessa grupper kan även i större utsträckning än andra grupper utsättas för försummelse, dvs att de nekas den hjälp de behöver</a:t>
            </a:r>
            <a:r>
              <a:rPr lang="sv-SE" dirty="0" smtClean="0"/>
              <a:t>.</a:t>
            </a:r>
          </a:p>
          <a:p>
            <a:pPr marL="0" indent="0">
              <a:buNone/>
            </a:pPr>
            <a:endParaRPr lang="sv-SE" dirty="0"/>
          </a:p>
          <a:p>
            <a:pPr marL="0" indent="0">
              <a:buNone/>
            </a:pPr>
            <a:r>
              <a:rPr lang="sv-SE" dirty="0"/>
              <a:t>Även personer med missbruksproblematik, personer i samkönade relationer, personer med utländsk bakgrund och personer som utsätts för hedersrelaterat våld kan ha svårt att få eller söka hjälp. </a:t>
            </a:r>
          </a:p>
        </p:txBody>
      </p:sp>
    </p:spTree>
    <p:extLst>
      <p:ext uri="{BB962C8B-B14F-4D97-AF65-F5344CB8AC3E}">
        <p14:creationId xmlns:p14="http://schemas.microsoft.com/office/powerpoint/2010/main" val="3192711219"/>
      </p:ext>
    </p:extLst>
  </p:cSld>
  <p:clrMapOvr>
    <a:masterClrMapping/>
  </p:clrMapOvr>
  <p:transition spd="slow">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Diskussionsfråga – särskilda grupper</a:t>
            </a:r>
            <a:endParaRPr lang="sv-SE" dirty="0"/>
          </a:p>
        </p:txBody>
      </p:sp>
      <p:sp>
        <p:nvSpPr>
          <p:cNvPr id="3" name="Platshållare för innehåll 2"/>
          <p:cNvSpPr>
            <a:spLocks noGrp="1"/>
          </p:cNvSpPr>
          <p:nvPr>
            <p:ph idx="1"/>
          </p:nvPr>
        </p:nvSpPr>
        <p:spPr/>
        <p:txBody>
          <a:bodyPr/>
          <a:lstStyle/>
          <a:p>
            <a:r>
              <a:rPr lang="sv-SE" dirty="0"/>
              <a:t>Vilka krav ställs på personal och organisation när det gäller ovanstående grupper då de kommer i kontakt med </a:t>
            </a:r>
            <a:r>
              <a:rPr lang="sv-SE" dirty="0" smtClean="0"/>
              <a:t>oss? </a:t>
            </a:r>
            <a:endParaRPr lang="sv-SE" dirty="0"/>
          </a:p>
        </p:txBody>
      </p:sp>
    </p:spTree>
    <p:extLst>
      <p:ext uri="{BB962C8B-B14F-4D97-AF65-F5344CB8AC3E}">
        <p14:creationId xmlns:p14="http://schemas.microsoft.com/office/powerpoint/2010/main" val="2506237085"/>
      </p:ext>
    </p:extLst>
  </p:cSld>
  <p:clrMapOvr>
    <a:masterClrMapping/>
  </p:clrMapOvr>
  <p:transition spd="slow">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Diskussionsfråga - äldre</a:t>
            </a:r>
            <a:endParaRPr lang="sv-SE" dirty="0"/>
          </a:p>
        </p:txBody>
      </p:sp>
      <p:sp>
        <p:nvSpPr>
          <p:cNvPr id="3" name="Platshållare för innehåll 2"/>
          <p:cNvSpPr>
            <a:spLocks noGrp="1"/>
          </p:cNvSpPr>
          <p:nvPr>
            <p:ph idx="1"/>
          </p:nvPr>
        </p:nvSpPr>
        <p:spPr/>
        <p:txBody>
          <a:bodyPr/>
          <a:lstStyle/>
          <a:p>
            <a:pPr marL="0" indent="0">
              <a:buNone/>
            </a:pPr>
            <a:r>
              <a:rPr lang="sv-SE" dirty="0"/>
              <a:t>Exemplet Margit </a:t>
            </a:r>
          </a:p>
          <a:p>
            <a:pPr marL="0" indent="0">
              <a:buNone/>
            </a:pPr>
            <a:r>
              <a:rPr lang="sv-SE" dirty="0" smtClean="0"/>
              <a:t>Margit bor i en lägenhet tillsammans med sin man Rune.  Margit har svagt hjärta och tar flera olika mediciner. Båda två har svårt att röra sig och använder rollator. De har två vuxna barn med familjer som bor i närheten. Barnen brukar hjälpa till med en hel del praktiska ting, men paret har också hjälp från hemtjänsten med mat och städning. Ofta är det Lena som kommer. På senare tid tycker hon att Margit har förändrats. Förr var hon ofta glad och berättade gärna roliga historier om barnbarnen. Trots att Margit kunde känna sig svag sa hon alltid att hon hade mycket att glädjas åt. Nu har hon blivit tystare och mer tillbakadragen. Ibland säger hon att hon känner sig ful för att hon går så dåligt. </a:t>
            </a:r>
          </a:p>
          <a:p>
            <a:pPr marL="0" indent="0">
              <a:buNone/>
            </a:pPr>
            <a:r>
              <a:rPr lang="sv-SE" dirty="0"/>
              <a:t>	</a:t>
            </a:r>
            <a:r>
              <a:rPr lang="sv-SE" dirty="0" smtClean="0"/>
              <a:t>					fortsättning nästa s</a:t>
            </a:r>
            <a:endParaRPr lang="sv-SE" dirty="0"/>
          </a:p>
        </p:txBody>
      </p:sp>
    </p:spTree>
    <p:extLst>
      <p:ext uri="{BB962C8B-B14F-4D97-AF65-F5344CB8AC3E}">
        <p14:creationId xmlns:p14="http://schemas.microsoft.com/office/powerpoint/2010/main" val="789932611"/>
      </p:ext>
    </p:extLst>
  </p:cSld>
  <p:clrMapOvr>
    <a:masterClrMapping/>
  </p:clrMapOvr>
  <p:transition spd="slow">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Diskussionsfråga - äldre</a:t>
            </a:r>
            <a:endParaRPr lang="sv-SE" dirty="0"/>
          </a:p>
        </p:txBody>
      </p:sp>
      <p:sp>
        <p:nvSpPr>
          <p:cNvPr id="3" name="Platshållare för innehåll 2"/>
          <p:cNvSpPr>
            <a:spLocks noGrp="1"/>
          </p:cNvSpPr>
          <p:nvPr>
            <p:ph idx="1"/>
          </p:nvPr>
        </p:nvSpPr>
        <p:spPr/>
        <p:txBody>
          <a:bodyPr/>
          <a:lstStyle/>
          <a:p>
            <a:pPr marL="0" indent="0">
              <a:buNone/>
            </a:pPr>
            <a:r>
              <a:rPr lang="sv-SE" dirty="0" smtClean="0"/>
              <a:t>Fortsättning exemplet Margit</a:t>
            </a:r>
          </a:p>
          <a:p>
            <a:pPr marL="0" indent="0">
              <a:buNone/>
            </a:pPr>
            <a:r>
              <a:rPr lang="sv-SE" dirty="0" smtClean="0"/>
              <a:t>Förra </a:t>
            </a:r>
            <a:r>
              <a:rPr lang="sv-SE" dirty="0"/>
              <a:t>veckan såg Lena att Margit hade ett blåmärke på armen. Hon frågade vad som hänt. Margit verkade generad, drog i sin tröja och sa: ”Äsch, jag ville ändå försöka städa igår – och så föll jag över dammsugaren. Sånt händer när man börjar bli yr och svag. Som tur var hjälpte Rune mig upp.” </a:t>
            </a:r>
          </a:p>
          <a:p>
            <a:r>
              <a:rPr lang="sv-SE" dirty="0" smtClean="0"/>
              <a:t>Hur </a:t>
            </a:r>
            <a:r>
              <a:rPr lang="sv-SE" dirty="0"/>
              <a:t>skulle Lena kunna formulera sig för att fråga om Margits eventuella våldsutsatthet? </a:t>
            </a:r>
          </a:p>
          <a:p>
            <a:r>
              <a:rPr lang="sv-SE" dirty="0" smtClean="0"/>
              <a:t>Vad </a:t>
            </a:r>
            <a:r>
              <a:rPr lang="sv-SE" dirty="0"/>
              <a:t>är viktigt att tänka på om en </a:t>
            </a:r>
            <a:r>
              <a:rPr lang="sv-SE" dirty="0" smtClean="0"/>
              <a:t>person berättar </a:t>
            </a:r>
            <a:r>
              <a:rPr lang="sv-SE" dirty="0"/>
              <a:t>om erfarenheter av våld? </a:t>
            </a:r>
          </a:p>
          <a:p>
            <a:r>
              <a:rPr lang="sv-SE" dirty="0" smtClean="0"/>
              <a:t>Vilka </a:t>
            </a:r>
            <a:r>
              <a:rPr lang="sv-SE" dirty="0"/>
              <a:t>rutiner har ni på er arbetsplats om </a:t>
            </a:r>
            <a:r>
              <a:rPr lang="sv-SE" dirty="0" smtClean="0"/>
              <a:t>ni </a:t>
            </a:r>
            <a:r>
              <a:rPr lang="sv-SE" dirty="0"/>
              <a:t>misstänker att </a:t>
            </a:r>
            <a:r>
              <a:rPr lang="sv-SE" dirty="0" smtClean="0"/>
              <a:t>någon har </a:t>
            </a:r>
            <a:r>
              <a:rPr lang="sv-SE" dirty="0"/>
              <a:t>utsatts eller utsätts för våld och andra övergrepp? </a:t>
            </a:r>
          </a:p>
          <a:p>
            <a:pPr marL="0" indent="0">
              <a:buNone/>
            </a:pPr>
            <a:endParaRPr lang="sv-SE" dirty="0"/>
          </a:p>
          <a:p>
            <a:endParaRPr lang="sv-SE" dirty="0"/>
          </a:p>
        </p:txBody>
      </p:sp>
    </p:spTree>
    <p:extLst>
      <p:ext uri="{BB962C8B-B14F-4D97-AF65-F5344CB8AC3E}">
        <p14:creationId xmlns:p14="http://schemas.microsoft.com/office/powerpoint/2010/main" val="473205929"/>
      </p:ext>
    </p:extLst>
  </p:cSld>
  <p:clrMapOvr>
    <a:masterClrMapping/>
  </p:clrMapOvr>
  <p:transition spd="slow">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Diskussionsfråga - äldre</a:t>
            </a:r>
            <a:endParaRPr lang="sv-SE" dirty="0"/>
          </a:p>
        </p:txBody>
      </p:sp>
      <p:sp>
        <p:nvSpPr>
          <p:cNvPr id="3" name="Platshållare för innehåll 2"/>
          <p:cNvSpPr>
            <a:spLocks noGrp="1"/>
          </p:cNvSpPr>
          <p:nvPr>
            <p:ph idx="1"/>
          </p:nvPr>
        </p:nvSpPr>
        <p:spPr/>
        <p:txBody>
          <a:bodyPr/>
          <a:lstStyle/>
          <a:p>
            <a:pPr marL="0" indent="0">
              <a:buNone/>
            </a:pPr>
            <a:r>
              <a:rPr lang="sv-SE" dirty="0"/>
              <a:t>Exemplet Ingegerd </a:t>
            </a:r>
          </a:p>
          <a:p>
            <a:pPr marL="0" indent="0">
              <a:buNone/>
            </a:pPr>
            <a:r>
              <a:rPr lang="sv-SE" dirty="0"/>
              <a:t>Ingegerd bor sedan många år tillsammans med sin man i en lägenhet. Hennes demenssjukdom blir allt svårare, men hon kan ändå fortfarande bo hemma med hjälp av maken och personalen från hemtjänsten. För att maken ska få avlastning vistas hon ibland på ett korttidsboende. Sedan </a:t>
            </a:r>
            <a:r>
              <a:rPr lang="sv-SE" dirty="0" smtClean="0"/>
              <a:t>demens-sjukdomen </a:t>
            </a:r>
            <a:r>
              <a:rPr lang="sv-SE" dirty="0"/>
              <a:t>utvecklades har Ingegerd blivit alltmer orolig och ängslig inför förändringar, och på senare tid har det märkts att hennes oro blir extra stark inför vistelsen på </a:t>
            </a:r>
            <a:r>
              <a:rPr lang="sv-SE" dirty="0" smtClean="0"/>
              <a:t>korttids-boendet</a:t>
            </a:r>
            <a:r>
              <a:rPr lang="sv-SE" dirty="0"/>
              <a:t>. Hon kan också bli aggressiv och slå omkring sig, särskilt när hon ska få hjälp att duscha eller gå på toaletten. Personalen på korttidsboendet har även noterat att hon ofta frågar om vem som ska arbeta på natten. </a:t>
            </a:r>
            <a:endParaRPr lang="sv-SE" dirty="0" smtClean="0"/>
          </a:p>
          <a:p>
            <a:pPr marL="0" indent="0">
              <a:buNone/>
            </a:pPr>
            <a:r>
              <a:rPr lang="sv-SE" dirty="0"/>
              <a:t>	</a:t>
            </a:r>
            <a:r>
              <a:rPr lang="sv-SE" dirty="0" smtClean="0"/>
              <a:t>				fortsätter på nästa sida</a:t>
            </a:r>
            <a:endParaRPr lang="sv-SE" dirty="0"/>
          </a:p>
          <a:p>
            <a:pPr marL="0" indent="0">
              <a:buNone/>
            </a:pPr>
            <a:endParaRPr lang="sv-SE" dirty="0"/>
          </a:p>
          <a:p>
            <a:endParaRPr lang="sv-SE" dirty="0"/>
          </a:p>
        </p:txBody>
      </p:sp>
    </p:spTree>
    <p:extLst>
      <p:ext uri="{BB962C8B-B14F-4D97-AF65-F5344CB8AC3E}">
        <p14:creationId xmlns:p14="http://schemas.microsoft.com/office/powerpoint/2010/main" val="562719866"/>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Text Box 3"/>
          <p:cNvSpPr txBox="1">
            <a:spLocks noChangeArrowheads="1"/>
          </p:cNvSpPr>
          <p:nvPr/>
        </p:nvSpPr>
        <p:spPr bwMode="auto">
          <a:xfrm>
            <a:off x="990600" y="990600"/>
            <a:ext cx="1828800" cy="304800"/>
          </a:xfrm>
          <a:prstGeom prst="rect">
            <a:avLst/>
          </a:prstGeom>
          <a:noFill/>
          <a:ln w="9525">
            <a:noFill/>
            <a:miter lim="800000"/>
            <a:headEnd/>
            <a:tailEnd/>
          </a:ln>
        </p:spPr>
        <p:txBody>
          <a:bodyPr>
            <a:spAutoFit/>
          </a:bodyPr>
          <a:lstStyle/>
          <a:p>
            <a:pPr eaLnBrk="0" hangingPunct="0">
              <a:spcBef>
                <a:spcPct val="50000"/>
              </a:spcBef>
            </a:pPr>
            <a:endParaRPr lang="sv-SE" sz="1400">
              <a:latin typeface="Gill Sans MT"/>
            </a:endParaRPr>
          </a:p>
        </p:txBody>
      </p:sp>
      <p:sp>
        <p:nvSpPr>
          <p:cNvPr id="9218" name="Text Box 4"/>
          <p:cNvSpPr txBox="1">
            <a:spLocks noChangeArrowheads="1"/>
          </p:cNvSpPr>
          <p:nvPr/>
        </p:nvSpPr>
        <p:spPr bwMode="auto">
          <a:xfrm>
            <a:off x="447675" y="171450"/>
            <a:ext cx="184150" cy="579438"/>
          </a:xfrm>
          <a:prstGeom prst="rect">
            <a:avLst/>
          </a:prstGeom>
          <a:noFill/>
          <a:ln w="9525">
            <a:noFill/>
            <a:miter lim="800000"/>
            <a:headEnd/>
            <a:tailEnd/>
          </a:ln>
        </p:spPr>
        <p:txBody>
          <a:bodyPr wrap="none">
            <a:spAutoFit/>
          </a:bodyPr>
          <a:lstStyle/>
          <a:p>
            <a:endParaRPr lang="sv-SE" sz="3200">
              <a:latin typeface="Verdana" pitchFamily="34" charset="0"/>
            </a:endParaRPr>
          </a:p>
        </p:txBody>
      </p:sp>
      <p:sp>
        <p:nvSpPr>
          <p:cNvPr id="2" name="Rubrik 1"/>
          <p:cNvSpPr>
            <a:spLocks noGrp="1"/>
          </p:cNvSpPr>
          <p:nvPr>
            <p:ph type="title"/>
          </p:nvPr>
        </p:nvSpPr>
        <p:spPr/>
        <p:txBody>
          <a:bodyPr/>
          <a:lstStyle/>
          <a:p>
            <a:r>
              <a:rPr lang="sv-SE" dirty="0" smtClean="0"/>
              <a:t>Varför visar vi denna presentation?</a:t>
            </a:r>
            <a:endParaRPr lang="sv-SE" dirty="0"/>
          </a:p>
        </p:txBody>
      </p:sp>
      <p:sp>
        <p:nvSpPr>
          <p:cNvPr id="3" name="Platshållare för innehåll 2"/>
          <p:cNvSpPr>
            <a:spLocks noGrp="1"/>
          </p:cNvSpPr>
          <p:nvPr>
            <p:ph idx="1"/>
          </p:nvPr>
        </p:nvSpPr>
        <p:spPr/>
        <p:txBody>
          <a:bodyPr/>
          <a:lstStyle/>
          <a:p>
            <a:pPr marL="0" indent="0">
              <a:buNone/>
            </a:pPr>
            <a:r>
              <a:rPr lang="sv-SE" dirty="0"/>
              <a:t>Syftet med denna presentation är att all personal inom socialförvaltningen ska ha grundläggande kunskaper om våld i nära relationer och känna till vilka rutiner vi har på området.</a:t>
            </a:r>
          </a:p>
          <a:p>
            <a:pPr marL="0" indent="0">
              <a:buNone/>
            </a:pPr>
            <a:endParaRPr lang="sv-SE" dirty="0"/>
          </a:p>
          <a:p>
            <a:pPr marL="0" indent="0">
              <a:buNone/>
            </a:pPr>
            <a:r>
              <a:rPr lang="sv-SE" dirty="0" smtClean="0"/>
              <a:t>Presentationen </a:t>
            </a:r>
            <a:r>
              <a:rPr lang="sv-SE" dirty="0"/>
              <a:t>ska visas minst en gång per år på APT.</a:t>
            </a:r>
          </a:p>
        </p:txBody>
      </p:sp>
    </p:spTree>
  </p:cSld>
  <p:clrMapOvr>
    <a:masterClrMapping/>
  </p:clrMapOvr>
  <p:transition spd="slow">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Diskussionsfråga - äldre</a:t>
            </a:r>
          </a:p>
        </p:txBody>
      </p:sp>
      <p:sp>
        <p:nvSpPr>
          <p:cNvPr id="3" name="Platshållare för innehåll 2"/>
          <p:cNvSpPr>
            <a:spLocks noGrp="1"/>
          </p:cNvSpPr>
          <p:nvPr>
            <p:ph idx="1"/>
          </p:nvPr>
        </p:nvSpPr>
        <p:spPr/>
        <p:txBody>
          <a:bodyPr/>
          <a:lstStyle/>
          <a:p>
            <a:pPr marL="0" indent="0">
              <a:buNone/>
            </a:pPr>
            <a:r>
              <a:rPr lang="sv-SE" dirty="0" smtClean="0"/>
              <a:t>Fortsättning exemplet Ingegerd</a:t>
            </a:r>
          </a:p>
          <a:p>
            <a:r>
              <a:rPr lang="sv-SE" dirty="0" smtClean="0"/>
              <a:t>Vad </a:t>
            </a:r>
            <a:r>
              <a:rPr lang="sv-SE" dirty="0"/>
              <a:t>kan Ingegerds oro och aggressivitet stå för? </a:t>
            </a:r>
          </a:p>
          <a:p>
            <a:r>
              <a:rPr lang="sv-SE" dirty="0" smtClean="0"/>
              <a:t>Vilka </a:t>
            </a:r>
            <a:r>
              <a:rPr lang="sv-SE" dirty="0"/>
              <a:t>handlingsalternativ har personalen? </a:t>
            </a:r>
          </a:p>
          <a:p>
            <a:r>
              <a:rPr lang="sv-SE" dirty="0" smtClean="0"/>
              <a:t>Har </a:t>
            </a:r>
            <a:r>
              <a:rPr lang="sv-SE" dirty="0"/>
              <a:t>ni upplevt liknande situationer i er verksamhet? Hur agerade ni då? </a:t>
            </a:r>
          </a:p>
          <a:p>
            <a:endParaRPr lang="sv-SE" dirty="0"/>
          </a:p>
        </p:txBody>
      </p:sp>
    </p:spTree>
    <p:extLst>
      <p:ext uri="{BB962C8B-B14F-4D97-AF65-F5344CB8AC3E}">
        <p14:creationId xmlns:p14="http://schemas.microsoft.com/office/powerpoint/2010/main" val="645400433"/>
      </p:ext>
    </p:extLst>
  </p:cSld>
  <p:clrMapOvr>
    <a:masterClrMapping/>
  </p:clrMapOvr>
  <p:transition spd="slow">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Diskussionsfråga – </a:t>
            </a:r>
            <a:br>
              <a:rPr lang="sv-SE" dirty="0" smtClean="0"/>
            </a:br>
            <a:r>
              <a:rPr lang="sv-SE" dirty="0" smtClean="0"/>
              <a:t>personer med funktionsnedsättning</a:t>
            </a:r>
            <a:endParaRPr lang="sv-SE" dirty="0"/>
          </a:p>
        </p:txBody>
      </p:sp>
      <p:sp>
        <p:nvSpPr>
          <p:cNvPr id="3" name="Platshållare för innehåll 2"/>
          <p:cNvSpPr>
            <a:spLocks noGrp="1"/>
          </p:cNvSpPr>
          <p:nvPr>
            <p:ph idx="1"/>
          </p:nvPr>
        </p:nvSpPr>
        <p:spPr>
          <a:xfrm>
            <a:off x="468313" y="1268761"/>
            <a:ext cx="8229600" cy="4752628"/>
          </a:xfrm>
        </p:spPr>
        <p:txBody>
          <a:bodyPr/>
          <a:lstStyle/>
          <a:p>
            <a:pPr marL="0" indent="0">
              <a:buNone/>
            </a:pPr>
            <a:r>
              <a:rPr lang="sv-SE" b="1" dirty="0"/>
              <a:t>Exemplet Emma</a:t>
            </a:r>
          </a:p>
          <a:p>
            <a:pPr marL="0" indent="0">
              <a:buNone/>
            </a:pPr>
            <a:r>
              <a:rPr lang="sv-SE" dirty="0"/>
              <a:t>Emma är 29 år och har en lindrig </a:t>
            </a:r>
            <a:r>
              <a:rPr lang="sv-SE" dirty="0" smtClean="0"/>
              <a:t>utvecklingsstörning. Hon </a:t>
            </a:r>
            <a:r>
              <a:rPr lang="sv-SE" dirty="0"/>
              <a:t>bor i egen lägenhet, med stöd i boendet. På senare </a:t>
            </a:r>
            <a:r>
              <a:rPr lang="sv-SE" dirty="0" smtClean="0"/>
              <a:t>tid har </a:t>
            </a:r>
            <a:r>
              <a:rPr lang="sv-SE" dirty="0"/>
              <a:t>Emma allt oftare varit orolig och nedstämd. Hon </a:t>
            </a:r>
            <a:r>
              <a:rPr lang="sv-SE" dirty="0" smtClean="0"/>
              <a:t>har berättat </a:t>
            </a:r>
            <a:r>
              <a:rPr lang="sv-SE" dirty="0"/>
              <a:t>att hon träffar en man. Ibland tar han med sig </a:t>
            </a:r>
            <a:r>
              <a:rPr lang="sv-SE" dirty="0" smtClean="0"/>
              <a:t>sina kompisar </a:t>
            </a:r>
            <a:r>
              <a:rPr lang="sv-SE" dirty="0"/>
              <a:t>till Emmas lägenhet där de har fest. Emmas </a:t>
            </a:r>
            <a:r>
              <a:rPr lang="sv-SE" dirty="0" smtClean="0"/>
              <a:t>kontaktperson misstänker </a:t>
            </a:r>
            <a:r>
              <a:rPr lang="sv-SE" dirty="0"/>
              <a:t>att Emma kan ha utnyttjats sexuellt.</a:t>
            </a:r>
          </a:p>
          <a:p>
            <a:pPr marL="0" indent="0">
              <a:buNone/>
            </a:pPr>
            <a:r>
              <a:rPr lang="sv-SE" dirty="0"/>
              <a:t>• Hur bör personal i Emmas närhet agera?</a:t>
            </a:r>
          </a:p>
          <a:p>
            <a:pPr marL="0" indent="0">
              <a:buNone/>
            </a:pPr>
            <a:r>
              <a:rPr lang="sv-SE" dirty="0"/>
              <a:t>• Hur talar du med Emma om detta?</a:t>
            </a:r>
          </a:p>
          <a:p>
            <a:pPr marL="0" indent="0">
              <a:buNone/>
            </a:pPr>
            <a:r>
              <a:rPr lang="sv-SE" dirty="0" smtClean="0"/>
              <a:t>• </a:t>
            </a:r>
            <a:r>
              <a:rPr lang="sv-SE" dirty="0"/>
              <a:t>Vilken information behöver Emma?</a:t>
            </a:r>
          </a:p>
          <a:p>
            <a:pPr marL="0" indent="0">
              <a:buNone/>
            </a:pPr>
            <a:r>
              <a:rPr lang="sv-SE" dirty="0"/>
              <a:t>• Vilken information behöver du?</a:t>
            </a:r>
          </a:p>
          <a:p>
            <a:pPr marL="0" indent="0">
              <a:buNone/>
            </a:pPr>
            <a:r>
              <a:rPr lang="sv-SE" dirty="0"/>
              <a:t>• På vilket sätt kan ni ge Emma stöd i er verksamhet?</a:t>
            </a:r>
          </a:p>
          <a:p>
            <a:pPr marL="0" indent="0">
              <a:buNone/>
            </a:pPr>
            <a:r>
              <a:rPr lang="sv-SE" dirty="0"/>
              <a:t>• Vad måste ni göra utifrån ert uppdrag och ansvar?</a:t>
            </a:r>
          </a:p>
        </p:txBody>
      </p:sp>
    </p:spTree>
    <p:extLst>
      <p:ext uri="{BB962C8B-B14F-4D97-AF65-F5344CB8AC3E}">
        <p14:creationId xmlns:p14="http://schemas.microsoft.com/office/powerpoint/2010/main" val="1679521207"/>
      </p:ext>
    </p:extLst>
  </p:cSld>
  <p:clrMapOvr>
    <a:masterClrMapping/>
  </p:clrMapOvr>
  <p:transition spd="slow">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Diskussionsfråga – </a:t>
            </a:r>
            <a:br>
              <a:rPr lang="sv-SE" dirty="0" smtClean="0"/>
            </a:br>
            <a:r>
              <a:rPr lang="sv-SE" dirty="0" smtClean="0"/>
              <a:t>personer med funktionsnedsättning</a:t>
            </a:r>
            <a:endParaRPr lang="sv-SE" dirty="0"/>
          </a:p>
        </p:txBody>
      </p:sp>
      <p:sp>
        <p:nvSpPr>
          <p:cNvPr id="3" name="Platshållare för innehåll 2"/>
          <p:cNvSpPr>
            <a:spLocks noGrp="1"/>
          </p:cNvSpPr>
          <p:nvPr>
            <p:ph idx="1"/>
          </p:nvPr>
        </p:nvSpPr>
        <p:spPr>
          <a:xfrm>
            <a:off x="468313" y="1268761"/>
            <a:ext cx="8229600" cy="4752628"/>
          </a:xfrm>
        </p:spPr>
        <p:txBody>
          <a:bodyPr/>
          <a:lstStyle/>
          <a:p>
            <a:pPr marL="0" indent="0">
              <a:buNone/>
            </a:pPr>
            <a:r>
              <a:rPr lang="sv-SE" b="1" dirty="0"/>
              <a:t>Exemplet Maryam</a:t>
            </a:r>
          </a:p>
          <a:p>
            <a:pPr marL="0" indent="0">
              <a:buNone/>
            </a:pPr>
            <a:r>
              <a:rPr lang="sv-SE" dirty="0"/>
              <a:t>Maryam är 63 år och har MS. Hon har en omfattande </a:t>
            </a:r>
            <a:r>
              <a:rPr lang="sv-SE" dirty="0" smtClean="0"/>
              <a:t>rörelsenedsättning och </a:t>
            </a:r>
            <a:r>
              <a:rPr lang="sv-SE" dirty="0"/>
              <a:t>behöver hjälp med att förflytta sig, sköta </a:t>
            </a:r>
            <a:r>
              <a:rPr lang="sv-SE" dirty="0" smtClean="0"/>
              <a:t>sin personliga </a:t>
            </a:r>
            <a:r>
              <a:rPr lang="sv-SE" dirty="0"/>
              <a:t>hygien och att äta. Maryam talar nästan inte </a:t>
            </a:r>
            <a:r>
              <a:rPr lang="sv-SE" dirty="0" smtClean="0"/>
              <a:t>alls längre</a:t>
            </a:r>
            <a:r>
              <a:rPr lang="sv-SE" dirty="0"/>
              <a:t>. Hon bor i villa tillsammans med sin dotter, </a:t>
            </a:r>
            <a:r>
              <a:rPr lang="sv-SE" dirty="0" smtClean="0"/>
              <a:t>svärson och </a:t>
            </a:r>
            <a:r>
              <a:rPr lang="sv-SE" dirty="0"/>
              <a:t>deras två barn. Dottern och svärsonen arbetar </a:t>
            </a:r>
            <a:r>
              <a:rPr lang="sv-SE" dirty="0" smtClean="0"/>
              <a:t>som personliga </a:t>
            </a:r>
            <a:r>
              <a:rPr lang="sv-SE" dirty="0"/>
              <a:t>assistenter, plus ytterligare en anställd </a:t>
            </a:r>
            <a:r>
              <a:rPr lang="sv-SE" dirty="0" smtClean="0"/>
              <a:t>assistent, Susanne</a:t>
            </a:r>
            <a:r>
              <a:rPr lang="sv-SE" dirty="0"/>
              <a:t>. Det är kommunen som är </a:t>
            </a:r>
            <a:r>
              <a:rPr lang="sv-SE" dirty="0" smtClean="0"/>
              <a:t>assistans-anordnare. Efter </a:t>
            </a:r>
            <a:r>
              <a:rPr lang="sv-SE" dirty="0"/>
              <a:t>en tid blir tecknen allt tydligare på att det inte står </a:t>
            </a:r>
            <a:r>
              <a:rPr lang="sv-SE" dirty="0" smtClean="0"/>
              <a:t>rätt till</a:t>
            </a:r>
            <a:r>
              <a:rPr lang="sv-SE" dirty="0"/>
              <a:t>. Efter helgerna, då Maryam varit ensam med sin </a:t>
            </a:r>
            <a:r>
              <a:rPr lang="sv-SE" dirty="0" smtClean="0"/>
              <a:t>familj, är </a:t>
            </a:r>
            <a:r>
              <a:rPr lang="sv-SE" dirty="0"/>
              <a:t>hon ofta smutsig och verkar uttorkad. Medicin kan </a:t>
            </a:r>
            <a:r>
              <a:rPr lang="sv-SE" dirty="0" smtClean="0"/>
              <a:t>också ligga </a:t>
            </a:r>
            <a:r>
              <a:rPr lang="sv-SE" dirty="0"/>
              <a:t>odelad i dosetten.</a:t>
            </a:r>
          </a:p>
          <a:p>
            <a:pPr marL="0" indent="0">
              <a:buNone/>
            </a:pPr>
            <a:r>
              <a:rPr lang="sv-SE" dirty="0"/>
              <a:t>• Hur bör Susanne agera?</a:t>
            </a:r>
          </a:p>
          <a:p>
            <a:pPr marL="0" indent="0">
              <a:buNone/>
            </a:pPr>
            <a:r>
              <a:rPr lang="sv-SE" dirty="0"/>
              <a:t>• Vad bör kommunen göra?</a:t>
            </a:r>
          </a:p>
          <a:p>
            <a:pPr marL="0" indent="0">
              <a:buNone/>
            </a:pPr>
            <a:r>
              <a:rPr lang="sv-SE" dirty="0"/>
              <a:t>• Ska detta anmälas enligt lex Sarah?</a:t>
            </a:r>
          </a:p>
        </p:txBody>
      </p:sp>
    </p:spTree>
    <p:extLst>
      <p:ext uri="{BB962C8B-B14F-4D97-AF65-F5344CB8AC3E}">
        <p14:creationId xmlns:p14="http://schemas.microsoft.com/office/powerpoint/2010/main" val="4228819890"/>
      </p:ext>
    </p:extLst>
  </p:cSld>
  <p:clrMapOvr>
    <a:masterClrMapping/>
  </p:clrMapOvr>
  <p:transition spd="slow">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Tecken på att någon är utsatt för våld</a:t>
            </a:r>
            <a:endParaRPr lang="sv-SE" dirty="0"/>
          </a:p>
        </p:txBody>
      </p:sp>
      <p:sp>
        <p:nvSpPr>
          <p:cNvPr id="3" name="Platshållare för innehåll 2"/>
          <p:cNvSpPr>
            <a:spLocks noGrp="1"/>
          </p:cNvSpPr>
          <p:nvPr>
            <p:ph idx="1"/>
          </p:nvPr>
        </p:nvSpPr>
        <p:spPr/>
        <p:txBody>
          <a:bodyPr/>
          <a:lstStyle/>
          <a:p>
            <a:pPr marL="0" indent="0">
              <a:buNone/>
            </a:pPr>
            <a:r>
              <a:rPr lang="sv-SE" dirty="0"/>
              <a:t>Tecken på att någon är utsatt för våld kan vara både konkreta och mer diffusa, vilket avspeglar att våld kan utövas på många olika sätt. Socialstyrelsen ger som exempel: </a:t>
            </a:r>
          </a:p>
          <a:p>
            <a:pPr lvl="0"/>
            <a:r>
              <a:rPr lang="sv-SE" dirty="0"/>
              <a:t>sår </a:t>
            </a:r>
          </a:p>
          <a:p>
            <a:pPr lvl="0"/>
            <a:r>
              <a:rPr lang="sv-SE" dirty="0"/>
              <a:t>blåmärken </a:t>
            </a:r>
          </a:p>
          <a:p>
            <a:pPr lvl="0"/>
            <a:r>
              <a:rPr lang="sv-SE" dirty="0"/>
              <a:t>frakturer </a:t>
            </a:r>
          </a:p>
          <a:p>
            <a:pPr lvl="0"/>
            <a:r>
              <a:rPr lang="sv-SE" dirty="0"/>
              <a:t>brännskador </a:t>
            </a:r>
          </a:p>
          <a:p>
            <a:pPr lvl="0"/>
            <a:r>
              <a:rPr lang="sv-SE" dirty="0"/>
              <a:t>sömnstörningar </a:t>
            </a:r>
          </a:p>
          <a:p>
            <a:pPr lvl="0"/>
            <a:r>
              <a:rPr lang="sv-SE" dirty="0"/>
              <a:t>psykosomatiska problem </a:t>
            </a:r>
          </a:p>
          <a:p>
            <a:pPr lvl="0"/>
            <a:r>
              <a:rPr lang="sv-SE" dirty="0"/>
              <a:t>depression eller ångest </a:t>
            </a:r>
          </a:p>
          <a:p>
            <a:pPr lvl="0"/>
            <a:r>
              <a:rPr lang="sv-SE" dirty="0"/>
              <a:t>omsorgsbrister. </a:t>
            </a:r>
          </a:p>
          <a:p>
            <a:pPr marL="0" indent="0">
              <a:buNone/>
            </a:pPr>
            <a:r>
              <a:rPr lang="sv-SE" dirty="0"/>
              <a:t>Det poängteras dock att det är viktigt att inte övertolka tecken då de sällan är entydiga.</a:t>
            </a:r>
          </a:p>
          <a:p>
            <a:pPr marL="0" indent="0">
              <a:buNone/>
            </a:pPr>
            <a:endParaRPr lang="sv-SE" dirty="0"/>
          </a:p>
        </p:txBody>
      </p:sp>
    </p:spTree>
    <p:extLst>
      <p:ext uri="{BB962C8B-B14F-4D97-AF65-F5344CB8AC3E}">
        <p14:creationId xmlns:p14="http://schemas.microsoft.com/office/powerpoint/2010/main" val="1073712614"/>
      </p:ext>
    </p:extLst>
  </p:cSld>
  <p:clrMapOvr>
    <a:masterClrMapping/>
  </p:clrMapOvr>
  <p:transition spd="slow">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Diskussionsfråga – tecken på våld</a:t>
            </a:r>
            <a:endParaRPr lang="sv-SE" dirty="0"/>
          </a:p>
        </p:txBody>
      </p:sp>
      <p:sp>
        <p:nvSpPr>
          <p:cNvPr id="3" name="Platshållare för innehåll 2"/>
          <p:cNvSpPr>
            <a:spLocks noGrp="1"/>
          </p:cNvSpPr>
          <p:nvPr>
            <p:ph idx="1"/>
          </p:nvPr>
        </p:nvSpPr>
        <p:spPr/>
        <p:txBody>
          <a:bodyPr/>
          <a:lstStyle/>
          <a:p>
            <a:r>
              <a:rPr lang="sv-SE" dirty="0"/>
              <a:t>Känner du igen dessa tecken hos någon du mött</a:t>
            </a:r>
            <a:r>
              <a:rPr lang="sv-SE" dirty="0" smtClean="0"/>
              <a:t>?</a:t>
            </a:r>
          </a:p>
          <a:p>
            <a:r>
              <a:rPr lang="sv-SE" dirty="0"/>
              <a:t>Vad är det som gör att jag uppfattar – eller inte </a:t>
            </a:r>
            <a:r>
              <a:rPr lang="sv-SE" dirty="0" smtClean="0"/>
              <a:t>uppfattar – </a:t>
            </a:r>
            <a:r>
              <a:rPr lang="sv-SE" dirty="0"/>
              <a:t>att </a:t>
            </a:r>
            <a:r>
              <a:rPr lang="sv-SE" dirty="0" smtClean="0"/>
              <a:t>personen har </a:t>
            </a:r>
            <a:r>
              <a:rPr lang="sv-SE" dirty="0"/>
              <a:t>utsatts för våld?</a:t>
            </a:r>
          </a:p>
          <a:p>
            <a:r>
              <a:rPr lang="sv-SE" dirty="0" smtClean="0"/>
              <a:t>Hur </a:t>
            </a:r>
            <a:r>
              <a:rPr lang="sv-SE" dirty="0"/>
              <a:t>kan jag förmedla mina iakttagelser till </a:t>
            </a:r>
            <a:r>
              <a:rPr lang="sv-SE" dirty="0" smtClean="0"/>
              <a:t>den?</a:t>
            </a:r>
            <a:endParaRPr lang="sv-SE" dirty="0"/>
          </a:p>
          <a:p>
            <a:r>
              <a:rPr lang="sv-SE" dirty="0" smtClean="0"/>
              <a:t>Om </a:t>
            </a:r>
            <a:r>
              <a:rPr lang="sv-SE" dirty="0"/>
              <a:t>det finns anledning att ta upp frågan, hur kan jag </a:t>
            </a:r>
            <a:r>
              <a:rPr lang="sv-SE" dirty="0" smtClean="0"/>
              <a:t>fråga och </a:t>
            </a:r>
            <a:r>
              <a:rPr lang="sv-SE" dirty="0"/>
              <a:t>hur kan jag vara tydlig med att jag frågar?</a:t>
            </a:r>
          </a:p>
          <a:p>
            <a:r>
              <a:rPr lang="sv-SE" dirty="0" smtClean="0"/>
              <a:t>Vad </a:t>
            </a:r>
            <a:r>
              <a:rPr lang="sv-SE" dirty="0"/>
              <a:t>är mitt ansvar utifrån min verksamhets uppdrag?</a:t>
            </a:r>
          </a:p>
          <a:p>
            <a:r>
              <a:rPr lang="sv-SE" dirty="0" smtClean="0"/>
              <a:t>Ska </a:t>
            </a:r>
            <a:r>
              <a:rPr lang="sv-SE" dirty="0"/>
              <a:t>jag – i ett första skede – vara kontakt mellan </a:t>
            </a:r>
            <a:r>
              <a:rPr lang="sv-SE" dirty="0" smtClean="0"/>
              <a:t>personen och </a:t>
            </a:r>
            <a:r>
              <a:rPr lang="sv-SE" dirty="0"/>
              <a:t>någon annan verksamhet? I så fall, vilken verksamhet?</a:t>
            </a:r>
          </a:p>
        </p:txBody>
      </p:sp>
    </p:spTree>
    <p:extLst>
      <p:ext uri="{BB962C8B-B14F-4D97-AF65-F5344CB8AC3E}">
        <p14:creationId xmlns:p14="http://schemas.microsoft.com/office/powerpoint/2010/main" val="3378730102"/>
      </p:ext>
    </p:extLst>
  </p:cSld>
  <p:clrMapOvr>
    <a:masterClrMapping/>
  </p:clrMapOvr>
  <p:transition spd="slow">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Barn som bevittnat våld</a:t>
            </a:r>
            <a:endParaRPr lang="sv-SE" dirty="0"/>
          </a:p>
        </p:txBody>
      </p:sp>
      <p:sp>
        <p:nvSpPr>
          <p:cNvPr id="3" name="Platshållare för innehåll 2"/>
          <p:cNvSpPr>
            <a:spLocks noGrp="1"/>
          </p:cNvSpPr>
          <p:nvPr>
            <p:ph idx="1"/>
          </p:nvPr>
        </p:nvSpPr>
        <p:spPr/>
        <p:txBody>
          <a:bodyPr/>
          <a:lstStyle/>
          <a:p>
            <a:pPr marL="0" indent="0">
              <a:buNone/>
            </a:pPr>
            <a:r>
              <a:rPr lang="sv-SE" dirty="0" smtClean="0"/>
              <a:t>Barn kan uppvisa en rad symptom. Exempel från forskning:</a:t>
            </a:r>
          </a:p>
          <a:p>
            <a:r>
              <a:rPr lang="sv-SE" dirty="0" smtClean="0"/>
              <a:t>Beteendestörningar och bristande sociala färdigheter.</a:t>
            </a:r>
          </a:p>
          <a:p>
            <a:r>
              <a:rPr lang="sv-SE" dirty="0" smtClean="0"/>
              <a:t>Ätstörningar.</a:t>
            </a:r>
          </a:p>
          <a:p>
            <a:r>
              <a:rPr lang="sv-SE" dirty="0" smtClean="0"/>
              <a:t>Emotionella problem såsom ångest, depression, lågt självförtroende, sömnproblem.</a:t>
            </a:r>
          </a:p>
          <a:p>
            <a:r>
              <a:rPr lang="sv-SE" dirty="0" smtClean="0"/>
              <a:t>Posttraumatiskt stressyndrom (PTSD)</a:t>
            </a:r>
            <a:endParaRPr lang="sv-SE" dirty="0"/>
          </a:p>
          <a:p>
            <a:endParaRPr lang="sv-SE" dirty="0"/>
          </a:p>
        </p:txBody>
      </p:sp>
    </p:spTree>
    <p:extLst>
      <p:ext uri="{BB962C8B-B14F-4D97-AF65-F5344CB8AC3E}">
        <p14:creationId xmlns:p14="http://schemas.microsoft.com/office/powerpoint/2010/main" val="570058800"/>
      </p:ext>
    </p:extLst>
  </p:cSld>
  <p:clrMapOvr>
    <a:masterClrMapping/>
  </p:clrMapOvr>
  <p:transition spd="slow">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Barns strategier för att hantera sin situation</a:t>
            </a:r>
            <a:endParaRPr lang="sv-SE" dirty="0"/>
          </a:p>
        </p:txBody>
      </p:sp>
      <p:sp>
        <p:nvSpPr>
          <p:cNvPr id="3" name="Platshållare för innehåll 2"/>
          <p:cNvSpPr>
            <a:spLocks noGrp="1"/>
          </p:cNvSpPr>
          <p:nvPr>
            <p:ph idx="1"/>
          </p:nvPr>
        </p:nvSpPr>
        <p:spPr/>
        <p:txBody>
          <a:bodyPr/>
          <a:lstStyle/>
          <a:p>
            <a:pPr marL="457200" indent="-457200">
              <a:buAutoNum type="arabicParenR"/>
            </a:pPr>
            <a:r>
              <a:rPr lang="sv-SE" dirty="0" smtClean="0"/>
              <a:t>att </a:t>
            </a:r>
            <a:r>
              <a:rPr lang="sv-SE" dirty="0"/>
              <a:t>försöka undkomma situationen genom att vara så passiva som möjligt, </a:t>
            </a:r>
            <a:endParaRPr lang="sv-SE" dirty="0" smtClean="0"/>
          </a:p>
          <a:p>
            <a:pPr marL="457200" indent="-457200">
              <a:buAutoNum type="arabicParenR"/>
            </a:pPr>
            <a:r>
              <a:rPr lang="sv-SE" dirty="0" smtClean="0"/>
              <a:t>att </a:t>
            </a:r>
            <a:r>
              <a:rPr lang="sv-SE" dirty="0"/>
              <a:t>aktivt ingripa för att få fadern att sluta slå och </a:t>
            </a:r>
            <a:endParaRPr lang="sv-SE" dirty="0" smtClean="0"/>
          </a:p>
          <a:p>
            <a:pPr marL="457200" indent="-457200">
              <a:buAutoNum type="arabicParenR"/>
            </a:pPr>
            <a:r>
              <a:rPr lang="sv-SE" dirty="0" smtClean="0"/>
              <a:t>att </a:t>
            </a:r>
            <a:r>
              <a:rPr lang="sv-SE" dirty="0"/>
              <a:t>indirekt påverka genom att till exempel bråka eller på annat sätt påkalla uppmärksamhet</a:t>
            </a:r>
            <a:r>
              <a:rPr lang="sv-SE" dirty="0" smtClean="0"/>
              <a:t>.</a:t>
            </a:r>
          </a:p>
          <a:p>
            <a:pPr marL="457200" indent="-457200">
              <a:buAutoNum type="arabicParenR"/>
            </a:pPr>
            <a:endParaRPr lang="sv-SE" dirty="0"/>
          </a:p>
          <a:p>
            <a:pPr marL="0" indent="0">
              <a:buNone/>
            </a:pPr>
            <a:r>
              <a:rPr lang="sv-SE" dirty="0"/>
              <a:t>Barnet kan vidare inta olika roller som en överlevnadsstrategi:</a:t>
            </a:r>
          </a:p>
          <a:p>
            <a:r>
              <a:rPr lang="sv-SE" dirty="0" smtClean="0"/>
              <a:t>att </a:t>
            </a:r>
            <a:r>
              <a:rPr lang="sv-SE" dirty="0"/>
              <a:t>hålla sig i bakgrunden och aldrig ställa till med något, att aldrig synas eller märkas. </a:t>
            </a:r>
          </a:p>
          <a:p>
            <a:r>
              <a:rPr lang="sv-SE" dirty="0" smtClean="0"/>
              <a:t>att </a:t>
            </a:r>
            <a:r>
              <a:rPr lang="sv-SE" dirty="0"/>
              <a:t>dra uppmärksamheten till sig genom att vara överaktiv, orolig, stökig och störig</a:t>
            </a:r>
          </a:p>
          <a:p>
            <a:r>
              <a:rPr lang="sv-SE" dirty="0" smtClean="0"/>
              <a:t>att </a:t>
            </a:r>
            <a:r>
              <a:rPr lang="sv-SE" dirty="0"/>
              <a:t>ta på sig ansvaret för allas smärta, att vara den som familjen förlitar sig på när allt annat misslyckas</a:t>
            </a:r>
          </a:p>
        </p:txBody>
      </p:sp>
    </p:spTree>
    <p:extLst>
      <p:ext uri="{BB962C8B-B14F-4D97-AF65-F5344CB8AC3E}">
        <p14:creationId xmlns:p14="http://schemas.microsoft.com/office/powerpoint/2010/main" val="143631598"/>
      </p:ext>
    </p:extLst>
  </p:cSld>
  <p:clrMapOvr>
    <a:masterClrMapping/>
  </p:clrMapOvr>
  <p:transition spd="slow">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Diskussionsfråga – barn som bevittnat våld</a:t>
            </a:r>
            <a:endParaRPr lang="sv-SE" dirty="0"/>
          </a:p>
        </p:txBody>
      </p:sp>
      <p:sp>
        <p:nvSpPr>
          <p:cNvPr id="3" name="Platshållare för innehåll 2"/>
          <p:cNvSpPr>
            <a:spLocks noGrp="1"/>
          </p:cNvSpPr>
          <p:nvPr>
            <p:ph idx="1"/>
          </p:nvPr>
        </p:nvSpPr>
        <p:spPr/>
        <p:txBody>
          <a:bodyPr/>
          <a:lstStyle/>
          <a:p>
            <a:r>
              <a:rPr lang="sv-SE" dirty="0"/>
              <a:t>Vad har du för erfarenheter av barn som vuxit upp i våldets närhet? Hur har du hanterat dessa situationer?</a:t>
            </a:r>
          </a:p>
          <a:p>
            <a:r>
              <a:rPr lang="sv-SE" dirty="0"/>
              <a:t>Bra fungerande samverkan kan vara ett stort stöd, både för barnen och för dig som personal. Hur ser samverkan eller kontakter ut med andra verksamheter som arbetar med barn?</a:t>
            </a:r>
          </a:p>
        </p:txBody>
      </p:sp>
    </p:spTree>
    <p:extLst>
      <p:ext uri="{BB962C8B-B14F-4D97-AF65-F5344CB8AC3E}">
        <p14:creationId xmlns:p14="http://schemas.microsoft.com/office/powerpoint/2010/main" val="3097949165"/>
      </p:ext>
    </p:extLst>
  </p:cSld>
  <p:clrMapOvr>
    <a:masterClrMapping/>
  </p:clrMapOvr>
  <p:transition spd="slow">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Mer information</a:t>
            </a:r>
            <a:endParaRPr lang="sv-SE" dirty="0"/>
          </a:p>
        </p:txBody>
      </p:sp>
      <p:sp>
        <p:nvSpPr>
          <p:cNvPr id="3" name="Platshållare för innehåll 2"/>
          <p:cNvSpPr>
            <a:spLocks noGrp="1"/>
          </p:cNvSpPr>
          <p:nvPr>
            <p:ph idx="1"/>
          </p:nvPr>
        </p:nvSpPr>
        <p:spPr/>
        <p:txBody>
          <a:bodyPr/>
          <a:lstStyle/>
          <a:p>
            <a:pPr marL="0" indent="0">
              <a:buNone/>
            </a:pPr>
            <a:r>
              <a:rPr lang="sv-SE" dirty="0"/>
              <a:t>Kontaktpersoner:</a:t>
            </a:r>
          </a:p>
          <a:p>
            <a:r>
              <a:rPr lang="sv-SE" dirty="0"/>
              <a:t>IFO vuxen: Gerd-Mari Modin</a:t>
            </a:r>
          </a:p>
          <a:p>
            <a:r>
              <a:rPr lang="sv-SE" dirty="0"/>
              <a:t>IFO BoU: Anna Bergström</a:t>
            </a:r>
          </a:p>
          <a:p>
            <a:r>
              <a:rPr lang="sv-SE" dirty="0" err="1"/>
              <a:t>VoO</a:t>
            </a:r>
            <a:r>
              <a:rPr lang="sv-SE" dirty="0"/>
              <a:t> handläggning: Maria Bohlin Smed</a:t>
            </a:r>
          </a:p>
          <a:p>
            <a:r>
              <a:rPr lang="sv-SE" dirty="0" err="1"/>
              <a:t>VoO</a:t>
            </a:r>
            <a:r>
              <a:rPr lang="sv-SE"/>
              <a:t> utförarpersonal: Helene Fröjd</a:t>
            </a:r>
          </a:p>
          <a:p>
            <a:pPr marL="0" indent="0">
              <a:buNone/>
            </a:pPr>
            <a:endParaRPr lang="sv-SE" dirty="0"/>
          </a:p>
          <a:p>
            <a:pPr marL="0" indent="0">
              <a:buNone/>
            </a:pPr>
            <a:r>
              <a:rPr lang="sv-SE" dirty="0"/>
              <a:t>Informationen </a:t>
            </a:r>
            <a:r>
              <a:rPr lang="sv-SE" dirty="0" smtClean="0"/>
              <a:t>i presentationen kommer </a:t>
            </a:r>
            <a:r>
              <a:rPr lang="sv-SE" dirty="0"/>
              <a:t>från följande källor, där du även kan läsa själv om du vill ha mer information</a:t>
            </a:r>
            <a:r>
              <a:rPr lang="sv-SE" dirty="0" smtClean="0"/>
              <a:t>.</a:t>
            </a:r>
            <a:endParaRPr lang="sv-SE" dirty="0"/>
          </a:p>
          <a:p>
            <a:r>
              <a:rPr lang="sv-SE" dirty="0"/>
              <a:t>Socialstyrelsens hemsida: </a:t>
            </a:r>
            <a:r>
              <a:rPr lang="sv-SE" i="1" dirty="0"/>
              <a:t>Våld i nära </a:t>
            </a:r>
            <a:r>
              <a:rPr lang="sv-SE" i="1" dirty="0" smtClean="0"/>
              <a:t>relationer</a:t>
            </a:r>
          </a:p>
          <a:p>
            <a:r>
              <a:rPr lang="sv-SE" dirty="0" smtClean="0"/>
              <a:t>Socialstyrelsen:</a:t>
            </a:r>
            <a:r>
              <a:rPr lang="sv-SE" i="1" dirty="0" smtClean="0"/>
              <a:t> </a:t>
            </a:r>
            <a:r>
              <a:rPr lang="sv-SE" i="1" dirty="0"/>
              <a:t>Våld – En handbok om socialnämndens ansvar för våldsutsatta kvinnor och barn som bevittnat våld </a:t>
            </a:r>
          </a:p>
          <a:p>
            <a:r>
              <a:rPr lang="sv-SE" dirty="0"/>
              <a:t>Socialstyrelsen: </a:t>
            </a:r>
            <a:r>
              <a:rPr lang="sv-SE" i="1" dirty="0"/>
              <a:t>Våldsutsatta kvinnor, ett utbildningsmaterial för socialtjänstens personal</a:t>
            </a:r>
            <a:r>
              <a:rPr lang="sv-SE" i="1" dirty="0" smtClean="0"/>
              <a:t>.</a:t>
            </a:r>
            <a:endParaRPr lang="sv-SE" dirty="0"/>
          </a:p>
        </p:txBody>
      </p:sp>
    </p:spTree>
    <p:extLst>
      <p:ext uri="{BB962C8B-B14F-4D97-AF65-F5344CB8AC3E}">
        <p14:creationId xmlns:p14="http://schemas.microsoft.com/office/powerpoint/2010/main" val="566874158"/>
      </p:ext>
    </p:extLst>
  </p:cSld>
  <p:clrMapOvr>
    <a:masterClrMapping/>
  </p:clrMapOvr>
  <p:transition spd="slow">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Informationsmaterial om särskilda grupper</a:t>
            </a:r>
            <a:endParaRPr lang="sv-SE" dirty="0"/>
          </a:p>
        </p:txBody>
      </p:sp>
      <p:sp>
        <p:nvSpPr>
          <p:cNvPr id="3" name="Platshållare för innehåll 2"/>
          <p:cNvSpPr>
            <a:spLocks noGrp="1"/>
          </p:cNvSpPr>
          <p:nvPr>
            <p:ph idx="1"/>
          </p:nvPr>
        </p:nvSpPr>
        <p:spPr/>
        <p:txBody>
          <a:bodyPr numCol="2"/>
          <a:lstStyle/>
          <a:p>
            <a:pPr marL="0" indent="0">
              <a:buNone/>
            </a:pPr>
            <a:r>
              <a:rPr lang="sv-SE" dirty="0"/>
              <a:t>Äldre</a:t>
            </a:r>
          </a:p>
          <a:p>
            <a:r>
              <a:rPr lang="sv-SE" dirty="0" err="1"/>
              <a:t>Roks</a:t>
            </a:r>
            <a:r>
              <a:rPr lang="sv-SE" dirty="0"/>
              <a:t>: Våld mot äldre kvinnor</a:t>
            </a:r>
          </a:p>
          <a:p>
            <a:r>
              <a:rPr lang="sv-SE" dirty="0"/>
              <a:t>Stockholm: det slutar inte vid 65</a:t>
            </a:r>
          </a:p>
          <a:p>
            <a:r>
              <a:rPr lang="sv-SE" dirty="0"/>
              <a:t>Socialstyrelsen arbetar med att ta fram ett utbildningsmaterial.</a:t>
            </a:r>
          </a:p>
          <a:p>
            <a:pPr marL="0" indent="0">
              <a:buNone/>
            </a:pPr>
            <a:r>
              <a:rPr lang="sv-SE" dirty="0"/>
              <a:t>Funktionsnedsättning</a:t>
            </a:r>
          </a:p>
          <a:p>
            <a:r>
              <a:rPr lang="sv-SE" dirty="0"/>
              <a:t>NCK </a:t>
            </a:r>
          </a:p>
          <a:p>
            <a:r>
              <a:rPr lang="sv-SE" dirty="0"/>
              <a:t>Socialstyrelsen: Sällan sedda</a:t>
            </a:r>
          </a:p>
          <a:p>
            <a:pPr marL="0" indent="0">
              <a:buNone/>
            </a:pPr>
            <a:r>
              <a:rPr lang="sv-SE" dirty="0"/>
              <a:t>Heder</a:t>
            </a:r>
          </a:p>
          <a:p>
            <a:r>
              <a:rPr lang="sv-SE" dirty="0"/>
              <a:t>NCK</a:t>
            </a:r>
          </a:p>
          <a:p>
            <a:r>
              <a:rPr lang="sv-SE" dirty="0"/>
              <a:t>Socialstyrelsen arbetar med att ta fram ett utbildningsmaterial.</a:t>
            </a:r>
          </a:p>
          <a:p>
            <a:pPr marL="0" indent="0">
              <a:buNone/>
            </a:pPr>
            <a:r>
              <a:rPr lang="sv-SE" dirty="0"/>
              <a:t>Missbruk</a:t>
            </a:r>
          </a:p>
          <a:p>
            <a:r>
              <a:rPr lang="sv-SE" dirty="0"/>
              <a:t>Socialstyrelsen: Skylla sig själv</a:t>
            </a:r>
          </a:p>
          <a:p>
            <a:pPr marL="0" indent="0">
              <a:buNone/>
            </a:pPr>
            <a:r>
              <a:rPr lang="sv-SE" dirty="0"/>
              <a:t>Samkönade</a:t>
            </a:r>
          </a:p>
          <a:p>
            <a:r>
              <a:rPr lang="sv-SE" dirty="0"/>
              <a:t>NCK</a:t>
            </a:r>
          </a:p>
          <a:p>
            <a:pPr marL="0" indent="0">
              <a:buNone/>
            </a:pPr>
            <a:r>
              <a:rPr lang="sv-SE" dirty="0"/>
              <a:t>Utländsk bakgrund</a:t>
            </a:r>
          </a:p>
          <a:p>
            <a:r>
              <a:rPr lang="sv-SE" dirty="0"/>
              <a:t>Socialstyrelsen arbetar med att ta fram ett utbildningsmaterial.</a:t>
            </a:r>
          </a:p>
        </p:txBody>
      </p:sp>
    </p:spTree>
    <p:extLst>
      <p:ext uri="{BB962C8B-B14F-4D97-AF65-F5344CB8AC3E}">
        <p14:creationId xmlns:p14="http://schemas.microsoft.com/office/powerpoint/2010/main" val="974216215"/>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Text Box 3"/>
          <p:cNvSpPr txBox="1">
            <a:spLocks noChangeArrowheads="1"/>
          </p:cNvSpPr>
          <p:nvPr/>
        </p:nvSpPr>
        <p:spPr bwMode="auto">
          <a:xfrm>
            <a:off x="990600" y="990600"/>
            <a:ext cx="1828800" cy="304800"/>
          </a:xfrm>
          <a:prstGeom prst="rect">
            <a:avLst/>
          </a:prstGeom>
          <a:noFill/>
          <a:ln w="9525">
            <a:noFill/>
            <a:miter lim="800000"/>
            <a:headEnd/>
            <a:tailEnd/>
          </a:ln>
        </p:spPr>
        <p:txBody>
          <a:bodyPr>
            <a:spAutoFit/>
          </a:bodyPr>
          <a:lstStyle/>
          <a:p>
            <a:pPr eaLnBrk="0" hangingPunct="0">
              <a:spcBef>
                <a:spcPct val="50000"/>
              </a:spcBef>
            </a:pPr>
            <a:endParaRPr lang="sv-SE" sz="1400">
              <a:latin typeface="Gill Sans MT"/>
            </a:endParaRPr>
          </a:p>
        </p:txBody>
      </p:sp>
      <p:sp>
        <p:nvSpPr>
          <p:cNvPr id="2" name="Rubrik 1"/>
          <p:cNvSpPr>
            <a:spLocks noGrp="1"/>
          </p:cNvSpPr>
          <p:nvPr>
            <p:ph type="title"/>
          </p:nvPr>
        </p:nvSpPr>
        <p:spPr/>
        <p:txBody>
          <a:bodyPr/>
          <a:lstStyle/>
          <a:p>
            <a:r>
              <a:rPr lang="sv-SE" dirty="0" smtClean="0"/>
              <a:t>Vad </a:t>
            </a:r>
            <a:r>
              <a:rPr lang="sv-SE" dirty="0"/>
              <a:t>ska du veta när du sett denna </a:t>
            </a:r>
            <a:r>
              <a:rPr lang="sv-SE" dirty="0" err="1"/>
              <a:t>ppt</a:t>
            </a:r>
            <a:r>
              <a:rPr lang="sv-SE" dirty="0" smtClean="0"/>
              <a:t>?</a:t>
            </a:r>
            <a:endParaRPr lang="sv-SE" dirty="0"/>
          </a:p>
        </p:txBody>
      </p:sp>
      <p:sp>
        <p:nvSpPr>
          <p:cNvPr id="3" name="Platshållare för innehåll 2"/>
          <p:cNvSpPr>
            <a:spLocks noGrp="1"/>
          </p:cNvSpPr>
          <p:nvPr>
            <p:ph idx="1"/>
          </p:nvPr>
        </p:nvSpPr>
        <p:spPr/>
        <p:txBody>
          <a:bodyPr/>
          <a:lstStyle/>
          <a:p>
            <a:r>
              <a:rPr lang="sv-SE" dirty="0"/>
              <a:t>Hur du känner igen tecken på våld i nära relationer.</a:t>
            </a:r>
          </a:p>
          <a:p>
            <a:r>
              <a:rPr lang="sv-SE" dirty="0"/>
              <a:t>Vart du kan vända dig om du upptäcker att en brukare eller brukares närstående utsätts för våld.</a:t>
            </a:r>
          </a:p>
          <a:p>
            <a:r>
              <a:rPr lang="sv-SE" dirty="0"/>
              <a:t>Hur du kan lära dig mer.</a:t>
            </a:r>
          </a:p>
          <a:p>
            <a:pPr marL="0" indent="0">
              <a:buNone/>
            </a:pPr>
            <a:endParaRPr lang="sv-SE" dirty="0"/>
          </a:p>
        </p:txBody>
      </p:sp>
    </p:spTree>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ext Box 3"/>
          <p:cNvSpPr txBox="1">
            <a:spLocks noChangeArrowheads="1"/>
          </p:cNvSpPr>
          <p:nvPr/>
        </p:nvSpPr>
        <p:spPr bwMode="auto">
          <a:xfrm>
            <a:off x="990600" y="990600"/>
            <a:ext cx="1828800" cy="304800"/>
          </a:xfrm>
          <a:prstGeom prst="rect">
            <a:avLst/>
          </a:prstGeom>
          <a:noFill/>
          <a:ln w="9525">
            <a:noFill/>
            <a:miter lim="800000"/>
            <a:headEnd/>
            <a:tailEnd/>
          </a:ln>
        </p:spPr>
        <p:txBody>
          <a:bodyPr>
            <a:spAutoFit/>
          </a:bodyPr>
          <a:lstStyle/>
          <a:p>
            <a:pPr eaLnBrk="0" hangingPunct="0">
              <a:spcBef>
                <a:spcPct val="50000"/>
              </a:spcBef>
            </a:pPr>
            <a:endParaRPr lang="sv-SE" sz="1400">
              <a:latin typeface="Gill Sans MT"/>
            </a:endParaRPr>
          </a:p>
        </p:txBody>
      </p:sp>
      <p:sp>
        <p:nvSpPr>
          <p:cNvPr id="2" name="Rubrik 1"/>
          <p:cNvSpPr>
            <a:spLocks noGrp="1"/>
          </p:cNvSpPr>
          <p:nvPr>
            <p:ph type="title"/>
          </p:nvPr>
        </p:nvSpPr>
        <p:spPr/>
        <p:txBody>
          <a:bodyPr/>
          <a:lstStyle/>
          <a:p>
            <a:r>
              <a:rPr lang="sv-SE" dirty="0"/>
              <a:t>Varför arbetar vi med detta</a:t>
            </a:r>
            <a:r>
              <a:rPr lang="sv-SE" dirty="0" smtClean="0"/>
              <a:t>?</a:t>
            </a:r>
            <a:endParaRPr lang="sv-SE" dirty="0"/>
          </a:p>
        </p:txBody>
      </p:sp>
      <p:sp>
        <p:nvSpPr>
          <p:cNvPr id="3" name="Platshållare för innehåll 2"/>
          <p:cNvSpPr>
            <a:spLocks noGrp="1"/>
          </p:cNvSpPr>
          <p:nvPr>
            <p:ph idx="1"/>
          </p:nvPr>
        </p:nvSpPr>
        <p:spPr/>
        <p:txBody>
          <a:bodyPr/>
          <a:lstStyle/>
          <a:p>
            <a:pPr marL="0" indent="0">
              <a:buNone/>
            </a:pPr>
            <a:r>
              <a:rPr lang="sv-SE" dirty="0"/>
              <a:t>Socialtjänsten har ansvar för att arbeta mot våld i nära relationer enligt 5 kap. 11 § </a:t>
            </a:r>
            <a:r>
              <a:rPr lang="sv-SE" dirty="0" err="1"/>
              <a:t>SoL</a:t>
            </a:r>
            <a:r>
              <a:rPr lang="sv-SE" dirty="0"/>
              <a:t>:</a:t>
            </a:r>
          </a:p>
          <a:p>
            <a:pPr marL="400050" lvl="1" indent="0">
              <a:buNone/>
            </a:pPr>
            <a:r>
              <a:rPr lang="sv-SE" sz="1800" dirty="0"/>
              <a:t>Till socialnämndens uppgifter hör att verka för att den som utsatts för brott och dennes närstående får stöd och hjälp.</a:t>
            </a:r>
          </a:p>
          <a:p>
            <a:pPr marL="400050" lvl="1" indent="0">
              <a:buNone/>
            </a:pPr>
            <a:r>
              <a:rPr lang="sv-SE" sz="1800" dirty="0"/>
              <a:t>   Socialnämnden ska särskilt beakta att kvinnor som är eller har varit utsatta för våld eller andra övergrepp av närstående kan vara i behov av stöd och hjälp för att förändra sin situation.</a:t>
            </a:r>
          </a:p>
          <a:p>
            <a:pPr marL="400050" lvl="1" indent="0">
              <a:buNone/>
            </a:pPr>
            <a:r>
              <a:rPr lang="sv-SE" sz="1800" dirty="0"/>
              <a:t>   Socialnämnden ansvarar för att ett barn, som utsatts för brott, och dennes närstående får det stöd och den hjälp som de behöver.</a:t>
            </a:r>
          </a:p>
          <a:p>
            <a:pPr marL="400050" lvl="1" indent="0">
              <a:buNone/>
            </a:pPr>
            <a:r>
              <a:rPr lang="sv-SE" sz="1800" dirty="0"/>
              <a:t>   Socialnämnden ska också särskilt beakta att ett barn som bevittnat våld eller andra övergrepp av eller mot närstående är offer för brott och ansvara för att barnet får det stöd och den hjälp som barnet behöver.</a:t>
            </a:r>
          </a:p>
          <a:p>
            <a:pPr marL="0" indent="0">
              <a:buNone/>
            </a:pPr>
            <a:endParaRPr lang="sv-SE" dirty="0"/>
          </a:p>
        </p:txBody>
      </p:sp>
    </p:spTree>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ext Box 3"/>
          <p:cNvSpPr txBox="1">
            <a:spLocks noChangeArrowheads="1"/>
          </p:cNvSpPr>
          <p:nvPr/>
        </p:nvSpPr>
        <p:spPr bwMode="auto">
          <a:xfrm>
            <a:off x="990600" y="990600"/>
            <a:ext cx="1828800" cy="304800"/>
          </a:xfrm>
          <a:prstGeom prst="rect">
            <a:avLst/>
          </a:prstGeom>
          <a:noFill/>
          <a:ln w="9525">
            <a:noFill/>
            <a:miter lim="800000"/>
            <a:headEnd/>
            <a:tailEnd/>
          </a:ln>
        </p:spPr>
        <p:txBody>
          <a:bodyPr>
            <a:spAutoFit/>
          </a:bodyPr>
          <a:lstStyle/>
          <a:p>
            <a:pPr eaLnBrk="0" hangingPunct="0">
              <a:spcBef>
                <a:spcPct val="50000"/>
              </a:spcBef>
            </a:pPr>
            <a:endParaRPr lang="sv-SE" sz="1400">
              <a:latin typeface="Gill Sans MT"/>
            </a:endParaRPr>
          </a:p>
        </p:txBody>
      </p:sp>
      <p:sp>
        <p:nvSpPr>
          <p:cNvPr id="2" name="Rubrik 1"/>
          <p:cNvSpPr>
            <a:spLocks noGrp="1"/>
          </p:cNvSpPr>
          <p:nvPr>
            <p:ph type="title"/>
          </p:nvPr>
        </p:nvSpPr>
        <p:spPr/>
        <p:txBody>
          <a:bodyPr/>
          <a:lstStyle/>
          <a:p>
            <a:r>
              <a:rPr lang="sv-SE" dirty="0"/>
              <a:t>Varför arbetar vi med detta</a:t>
            </a:r>
            <a:r>
              <a:rPr lang="sv-SE" dirty="0" smtClean="0"/>
              <a:t>? fortsättning</a:t>
            </a:r>
            <a:endParaRPr lang="sv-SE" dirty="0"/>
          </a:p>
        </p:txBody>
      </p:sp>
      <p:sp>
        <p:nvSpPr>
          <p:cNvPr id="3" name="Platshållare för innehåll 2"/>
          <p:cNvSpPr>
            <a:spLocks noGrp="1"/>
          </p:cNvSpPr>
          <p:nvPr>
            <p:ph idx="1"/>
          </p:nvPr>
        </p:nvSpPr>
        <p:spPr/>
        <p:txBody>
          <a:bodyPr/>
          <a:lstStyle/>
          <a:p>
            <a:pPr marL="0" indent="0">
              <a:buNone/>
            </a:pPr>
            <a:r>
              <a:rPr lang="sv-SE" dirty="0"/>
              <a:t>Socialstyrelsen poängterar att ”våld i nära relationer är ett stort samhällsproblem och inbegriper såväl rättsliga som sociala och hälso- och sjukvårdsaspekter. Våldet är alltid en kränkning av de utsattas mänskliga rättigheter.”</a:t>
            </a:r>
          </a:p>
          <a:p>
            <a:endParaRPr lang="sv-SE" dirty="0"/>
          </a:p>
          <a:p>
            <a:pPr marL="0" indent="0">
              <a:buNone/>
            </a:pPr>
            <a:r>
              <a:rPr lang="sv-SE" dirty="0"/>
              <a:t>Lagstiftningen fokuserar på våldsutsatta kvinnor och barn som har bevittnat våld, men alla som utsätts för våld i nära relationer har rätt att få hjälp från oss. </a:t>
            </a:r>
          </a:p>
          <a:p>
            <a:endParaRPr lang="sv-SE" dirty="0"/>
          </a:p>
          <a:p>
            <a:endParaRPr lang="sv-SE" dirty="0"/>
          </a:p>
        </p:txBody>
      </p:sp>
    </p:spTree>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Hur definieras våld i nära relation</a:t>
            </a:r>
            <a:r>
              <a:rPr lang="sv-SE" dirty="0" smtClean="0"/>
              <a:t>?</a:t>
            </a:r>
            <a:br>
              <a:rPr lang="sv-SE" dirty="0" smtClean="0"/>
            </a:br>
            <a:r>
              <a:rPr lang="sv-SE" sz="2000" dirty="0"/>
              <a:t>Exempel på nära </a:t>
            </a:r>
            <a:r>
              <a:rPr lang="sv-SE" sz="2000" dirty="0" smtClean="0"/>
              <a:t>relationer med våld:</a:t>
            </a:r>
            <a:endParaRPr lang="sv-SE" sz="2000" dirty="0"/>
          </a:p>
        </p:txBody>
      </p:sp>
      <p:sp>
        <p:nvSpPr>
          <p:cNvPr id="3" name="Platshållare för innehåll 2"/>
          <p:cNvSpPr>
            <a:spLocks noGrp="1"/>
          </p:cNvSpPr>
          <p:nvPr>
            <p:ph idx="1"/>
          </p:nvPr>
        </p:nvSpPr>
        <p:spPr/>
        <p:txBody>
          <a:bodyPr/>
          <a:lstStyle/>
          <a:p>
            <a:r>
              <a:rPr lang="sv-SE" dirty="0" smtClean="0"/>
              <a:t>kvinnor </a:t>
            </a:r>
            <a:r>
              <a:rPr lang="sv-SE" dirty="0"/>
              <a:t>som utsätts för våld av partner</a:t>
            </a:r>
          </a:p>
          <a:p>
            <a:r>
              <a:rPr lang="sv-SE" dirty="0"/>
              <a:t>män som utsätt för våld av partner</a:t>
            </a:r>
          </a:p>
          <a:p>
            <a:r>
              <a:rPr lang="sv-SE" dirty="0"/>
              <a:t>våld i samkönade relationer</a:t>
            </a:r>
          </a:p>
          <a:p>
            <a:r>
              <a:rPr lang="sv-SE" dirty="0"/>
              <a:t>föräldrar som utsätts för våld av vuxna barn, </a:t>
            </a:r>
          </a:p>
          <a:p>
            <a:r>
              <a:rPr lang="sv-SE" dirty="0"/>
              <a:t>våld mellan vuxna syskon, </a:t>
            </a:r>
          </a:p>
          <a:p>
            <a:r>
              <a:rPr lang="sv-SE" dirty="0"/>
              <a:t>barn som utsätts för våld av familjemedlemmar</a:t>
            </a:r>
          </a:p>
          <a:p>
            <a:endParaRPr lang="sv-SE" dirty="0"/>
          </a:p>
        </p:txBody>
      </p:sp>
    </p:spTree>
    <p:extLst>
      <p:ext uri="{BB962C8B-B14F-4D97-AF65-F5344CB8AC3E}">
        <p14:creationId xmlns:p14="http://schemas.microsoft.com/office/powerpoint/2010/main" val="2079264006"/>
      </p:ext>
    </p:extLst>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Hur definieras våld i nära relation?</a:t>
            </a:r>
            <a:br>
              <a:rPr lang="sv-SE" dirty="0"/>
            </a:br>
            <a:r>
              <a:rPr lang="sv-SE" sz="2000" dirty="0" smtClean="0"/>
              <a:t>Diskussionsfråga:</a:t>
            </a:r>
            <a:endParaRPr lang="sv-SE" dirty="0"/>
          </a:p>
        </p:txBody>
      </p:sp>
      <p:sp>
        <p:nvSpPr>
          <p:cNvPr id="3" name="Platshållare för innehåll 2"/>
          <p:cNvSpPr>
            <a:spLocks noGrp="1"/>
          </p:cNvSpPr>
          <p:nvPr>
            <p:ph idx="1"/>
          </p:nvPr>
        </p:nvSpPr>
        <p:spPr/>
        <p:txBody>
          <a:bodyPr/>
          <a:lstStyle/>
          <a:p>
            <a:r>
              <a:rPr lang="sv-SE" dirty="0" smtClean="0"/>
              <a:t>Vad tänker du på när du hör ordet våld?</a:t>
            </a:r>
            <a:endParaRPr lang="sv-SE" dirty="0"/>
          </a:p>
        </p:txBody>
      </p:sp>
    </p:spTree>
    <p:extLst>
      <p:ext uri="{BB962C8B-B14F-4D97-AF65-F5344CB8AC3E}">
        <p14:creationId xmlns:p14="http://schemas.microsoft.com/office/powerpoint/2010/main" val="4241042859"/>
      </p:ext>
    </p:extLst>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Hur definieras våld i nära relation?</a:t>
            </a:r>
            <a:br>
              <a:rPr lang="sv-SE" dirty="0"/>
            </a:br>
            <a:r>
              <a:rPr lang="sv-SE" sz="2000" dirty="0"/>
              <a:t>Exempel på </a:t>
            </a:r>
            <a:r>
              <a:rPr lang="sv-SE" sz="2000" dirty="0" smtClean="0"/>
              <a:t>vad som utgör våld 1:</a:t>
            </a:r>
            <a:endParaRPr lang="sv-SE" dirty="0"/>
          </a:p>
        </p:txBody>
      </p:sp>
      <p:sp>
        <p:nvSpPr>
          <p:cNvPr id="3" name="Platshållare för innehåll 2"/>
          <p:cNvSpPr>
            <a:spLocks noGrp="1"/>
          </p:cNvSpPr>
          <p:nvPr>
            <p:ph idx="1"/>
          </p:nvPr>
        </p:nvSpPr>
        <p:spPr/>
        <p:txBody>
          <a:bodyPr/>
          <a:lstStyle/>
          <a:p>
            <a:pPr marL="0" indent="0">
              <a:buNone/>
            </a:pPr>
            <a:r>
              <a:rPr lang="sv-SE" dirty="0"/>
              <a:t>Våld i nära relationer är ofta ett mönster av handlingar som kan vara allt ifrån subtila handlingar till grova brott. Mer konkret är det allt ifrån att bli förlöjligad till att utsättas för våldtäkt eller allvarliga hot. Det är ofta kombinationer av fysiskt, sexuellt och psykiskt våld.</a:t>
            </a:r>
          </a:p>
          <a:p>
            <a:pPr lvl="0"/>
            <a:r>
              <a:rPr lang="sv-SE" b="1" dirty="0"/>
              <a:t>Fysiskt</a:t>
            </a:r>
            <a:r>
              <a:rPr lang="sv-SE" dirty="0"/>
              <a:t>: att bli knuffad, fasthållen, luggad, slagen eller sparkad. </a:t>
            </a:r>
          </a:p>
          <a:p>
            <a:pPr lvl="0"/>
            <a:r>
              <a:rPr lang="sv-SE" b="1" dirty="0"/>
              <a:t>Sexuellt</a:t>
            </a:r>
            <a:r>
              <a:rPr lang="sv-SE" dirty="0"/>
              <a:t>: våldtäkt eller andra påtvingade sexuella handlingar.</a:t>
            </a:r>
          </a:p>
          <a:p>
            <a:pPr lvl="0"/>
            <a:r>
              <a:rPr lang="sv-SE" b="1" dirty="0"/>
              <a:t>Psykiskt</a:t>
            </a:r>
            <a:r>
              <a:rPr lang="sv-SE" dirty="0"/>
              <a:t>: direkta eller indirekta hot samt kränkningar och trakasserier. Även hot eller våld mot barn och husdjur. </a:t>
            </a:r>
          </a:p>
        </p:txBody>
      </p:sp>
    </p:spTree>
    <p:extLst>
      <p:ext uri="{BB962C8B-B14F-4D97-AF65-F5344CB8AC3E}">
        <p14:creationId xmlns:p14="http://schemas.microsoft.com/office/powerpoint/2010/main" val="285429367"/>
      </p:ext>
    </p:extLst>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Hur definieras våld i nära relation?</a:t>
            </a:r>
            <a:br>
              <a:rPr lang="sv-SE" dirty="0"/>
            </a:br>
            <a:r>
              <a:rPr lang="sv-SE" sz="2000" dirty="0"/>
              <a:t>Exempel på </a:t>
            </a:r>
            <a:r>
              <a:rPr lang="sv-SE" sz="2000" dirty="0" smtClean="0"/>
              <a:t>vad som utgör våld 2:</a:t>
            </a:r>
            <a:endParaRPr lang="sv-SE" dirty="0"/>
          </a:p>
        </p:txBody>
      </p:sp>
      <p:sp>
        <p:nvSpPr>
          <p:cNvPr id="3" name="Platshållare för innehåll 2"/>
          <p:cNvSpPr>
            <a:spLocks noGrp="1"/>
          </p:cNvSpPr>
          <p:nvPr>
            <p:ph idx="1"/>
          </p:nvPr>
        </p:nvSpPr>
        <p:spPr/>
        <p:txBody>
          <a:bodyPr/>
          <a:lstStyle/>
          <a:p>
            <a:pPr lvl="0"/>
            <a:r>
              <a:rPr lang="sv-SE" b="1" dirty="0"/>
              <a:t>Social utsatthet</a:t>
            </a:r>
            <a:r>
              <a:rPr lang="sv-SE" dirty="0"/>
              <a:t>: Frihetsinskränkningar som isolering från släkt och vänner. </a:t>
            </a:r>
          </a:p>
          <a:p>
            <a:pPr lvl="0"/>
            <a:r>
              <a:rPr lang="sv-SE" b="1" dirty="0"/>
              <a:t>Materiellt/ekonomisk utsatthet</a:t>
            </a:r>
            <a:r>
              <a:rPr lang="sv-SE" dirty="0"/>
              <a:t>: personliga tillhörigheter slås sönder eller förstörs avsiktligt. Får inte ha kontroll över sin ekonomi.</a:t>
            </a:r>
          </a:p>
          <a:p>
            <a:pPr lvl="0"/>
            <a:r>
              <a:rPr lang="sv-SE" b="1" dirty="0"/>
              <a:t>Försummelse</a:t>
            </a:r>
            <a:r>
              <a:rPr lang="sv-SE" dirty="0"/>
              <a:t>: de som är beroende av andra personer för vård och omsorg i vardagen kan även utsättas för vanvård eller försummelse, som undanhållande av medicin eller att inte få tillräckligt näringsriktig kost.</a:t>
            </a:r>
          </a:p>
          <a:p>
            <a:endParaRPr lang="sv-SE" dirty="0"/>
          </a:p>
          <a:p>
            <a:endParaRPr lang="sv-SE" dirty="0"/>
          </a:p>
        </p:txBody>
      </p:sp>
    </p:spTree>
    <p:extLst>
      <p:ext uri="{BB962C8B-B14F-4D97-AF65-F5344CB8AC3E}">
        <p14:creationId xmlns:p14="http://schemas.microsoft.com/office/powerpoint/2010/main" val="763791172"/>
      </p:ext>
    </p:extLst>
  </p:cSld>
  <p:clrMapOvr>
    <a:masterClrMapping/>
  </p:clrMapOvr>
  <p:transition spd="slow">
    <p:fade/>
  </p:transition>
</p:sld>
</file>

<file path=ppt/theme/theme1.xml><?xml version="1.0" encoding="utf-8"?>
<a:theme xmlns:a="http://schemas.openxmlformats.org/drawingml/2006/main" name="mall powerpoint">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spek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sv-SE" sz="2000" b="0" i="0" u="none" strike="noStrike" cap="none" normalizeH="0" baseline="0" smtClean="0">
            <a:ln>
              <a:noFill/>
            </a:ln>
            <a:solidFill>
              <a:schemeClr val="tx1"/>
            </a:solidFill>
            <a:effectLst/>
            <a:latin typeface="Garamond"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sv-SE" sz="2000" b="0" i="0" u="none" strike="noStrike" cap="none" normalizeH="0" baseline="0" smtClean="0">
            <a:ln>
              <a:noFill/>
            </a:ln>
            <a:solidFill>
              <a:schemeClr val="tx1"/>
            </a:solidFill>
            <a:effectLst/>
            <a:latin typeface="Garamond" pitchFamily="18" charset="0"/>
          </a:defRPr>
        </a:defPPr>
      </a:lstStyle>
    </a:lnDef>
  </a:objectDefaults>
  <a:extraClrSchemeLst>
    <a:extraClrScheme>
      <a:clrScheme name="Standardformgivning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andardformgivning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andardformgivning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andardformgivning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andardformgivning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andardformgivning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andardformgivning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mall powerpoint</Template>
  <TotalTime>226</TotalTime>
  <Words>2614</Words>
  <Application>Microsoft Office PowerPoint</Application>
  <PresentationFormat>Bildspel på skärmen (4:3)</PresentationFormat>
  <Paragraphs>208</Paragraphs>
  <Slides>29</Slides>
  <Notes>18</Notes>
  <HiddenSlides>0</HiddenSlides>
  <MMClips>0</MMClips>
  <ScaleCrop>false</ScaleCrop>
  <HeadingPairs>
    <vt:vector size="4" baseType="variant">
      <vt:variant>
        <vt:lpstr>Tema</vt:lpstr>
      </vt:variant>
      <vt:variant>
        <vt:i4>1</vt:i4>
      </vt:variant>
      <vt:variant>
        <vt:lpstr>Bildrubriker</vt:lpstr>
      </vt:variant>
      <vt:variant>
        <vt:i4>29</vt:i4>
      </vt:variant>
    </vt:vector>
  </HeadingPairs>
  <TitlesOfParts>
    <vt:vector size="30" baseType="lpstr">
      <vt:lpstr>mall powerpoint</vt:lpstr>
      <vt:lpstr>Våld i nära relationer  fakta och diskussionsunderlag för personal inom utförarverksamhet</vt:lpstr>
      <vt:lpstr>Varför visar vi denna presentation?</vt:lpstr>
      <vt:lpstr>Vad ska du veta när du sett denna ppt?</vt:lpstr>
      <vt:lpstr>Varför arbetar vi med detta?</vt:lpstr>
      <vt:lpstr>Varför arbetar vi med detta? fortsättning</vt:lpstr>
      <vt:lpstr>Hur definieras våld i nära relation? Exempel på nära relationer med våld:</vt:lpstr>
      <vt:lpstr>Hur definieras våld i nära relation? Diskussionsfråga:</vt:lpstr>
      <vt:lpstr>Hur definieras våld i nära relation? Exempel på vad som utgör våld 1:</vt:lpstr>
      <vt:lpstr>Hur definieras våld i nära relation? Exempel på vad som utgör våld 2:</vt:lpstr>
      <vt:lpstr>Vad gör vi?</vt:lpstr>
      <vt:lpstr>Var kan du få stöd?</vt:lpstr>
      <vt:lpstr>Riktlinje och rutiner</vt:lpstr>
      <vt:lpstr>Allmänt om våld i nära relation</vt:lpstr>
      <vt:lpstr>Särskilda grupper</vt:lpstr>
      <vt:lpstr>Särskilda grupper </vt:lpstr>
      <vt:lpstr>Diskussionsfråga – särskilda grupper</vt:lpstr>
      <vt:lpstr>Diskussionsfråga - äldre</vt:lpstr>
      <vt:lpstr>Diskussionsfråga - äldre</vt:lpstr>
      <vt:lpstr>Diskussionsfråga - äldre</vt:lpstr>
      <vt:lpstr>Diskussionsfråga - äldre</vt:lpstr>
      <vt:lpstr>Diskussionsfråga –  personer med funktionsnedsättning</vt:lpstr>
      <vt:lpstr>Diskussionsfråga –  personer med funktionsnedsättning</vt:lpstr>
      <vt:lpstr>Tecken på att någon är utsatt för våld</vt:lpstr>
      <vt:lpstr>Diskussionsfråga – tecken på våld</vt:lpstr>
      <vt:lpstr>Barn som bevittnat våld</vt:lpstr>
      <vt:lpstr>Barns strategier för att hantera sin situation</vt:lpstr>
      <vt:lpstr>Diskussionsfråga – barn som bevittnat våld</vt:lpstr>
      <vt:lpstr>Mer information</vt:lpstr>
      <vt:lpstr>Informationsmaterial om särskilda grupper</vt:lpstr>
    </vt:vector>
  </TitlesOfParts>
  <Company>Östhammars kommun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Modin, Rebecka</dc:creator>
  <cp:lastModifiedBy>Modin, Rebecka</cp:lastModifiedBy>
  <cp:revision>24</cp:revision>
  <cp:lastPrinted>2003-02-27T13:03:11Z</cp:lastPrinted>
  <dcterms:created xsi:type="dcterms:W3CDTF">2013-10-22T12:51:04Z</dcterms:created>
  <dcterms:modified xsi:type="dcterms:W3CDTF">2016-01-11T07:26:45Z</dcterms:modified>
</cp:coreProperties>
</file>