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83" r:id="rId2"/>
    <p:sldId id="279" r:id="rId3"/>
    <p:sldId id="280" r:id="rId4"/>
    <p:sldId id="281" r:id="rId5"/>
    <p:sldId id="282" r:id="rId6"/>
    <p:sldId id="284" r:id="rId7"/>
    <p:sldId id="285" r:id="rId8"/>
    <p:sldId id="286" r:id="rId9"/>
    <p:sldId id="287" r:id="rId10"/>
    <p:sldId id="288" r:id="rId11"/>
    <p:sldId id="289" r:id="rId12"/>
    <p:sldId id="303" r:id="rId13"/>
    <p:sldId id="290" r:id="rId14"/>
    <p:sldId id="291" r:id="rId15"/>
    <p:sldId id="292" r:id="rId16"/>
    <p:sldId id="293" r:id="rId17"/>
    <p:sldId id="300" r:id="rId18"/>
    <p:sldId id="294" r:id="rId19"/>
    <p:sldId id="304" r:id="rId20"/>
    <p:sldId id="307" r:id="rId21"/>
    <p:sldId id="295" r:id="rId22"/>
    <p:sldId id="305" r:id="rId23"/>
    <p:sldId id="306" r:id="rId24"/>
    <p:sldId id="296" r:id="rId25"/>
    <p:sldId id="302" r:id="rId26"/>
    <p:sldId id="297" r:id="rId27"/>
    <p:sldId id="298" r:id="rId28"/>
    <p:sldId id="299" r:id="rId29"/>
  </p:sldIdLst>
  <p:sldSz cx="9144000" cy="6858000" type="screen4x3"/>
  <p:notesSz cx="6797675" cy="9926638"/>
  <p:defaultTextStyle>
    <a:defPPr>
      <a:defRPr lang="sv-SE"/>
    </a:defPPr>
    <a:lvl1pPr algn="l" rtl="0" fontAlgn="base">
      <a:spcBef>
        <a:spcPct val="0"/>
      </a:spcBef>
      <a:spcAft>
        <a:spcPct val="0"/>
      </a:spcAft>
      <a:defRPr sz="2000" kern="1200">
        <a:solidFill>
          <a:schemeClr val="tx1"/>
        </a:solidFill>
        <a:latin typeface="Garamond" pitchFamily="18" charset="0"/>
        <a:ea typeface="+mn-ea"/>
        <a:cs typeface="+mn-cs"/>
      </a:defRPr>
    </a:lvl1pPr>
    <a:lvl2pPr marL="457200" algn="l" rtl="0" fontAlgn="base">
      <a:spcBef>
        <a:spcPct val="0"/>
      </a:spcBef>
      <a:spcAft>
        <a:spcPct val="0"/>
      </a:spcAft>
      <a:defRPr sz="2000" kern="1200">
        <a:solidFill>
          <a:schemeClr val="tx1"/>
        </a:solidFill>
        <a:latin typeface="Garamond" pitchFamily="18" charset="0"/>
        <a:ea typeface="+mn-ea"/>
        <a:cs typeface="+mn-cs"/>
      </a:defRPr>
    </a:lvl2pPr>
    <a:lvl3pPr marL="914400" algn="l" rtl="0" fontAlgn="base">
      <a:spcBef>
        <a:spcPct val="0"/>
      </a:spcBef>
      <a:spcAft>
        <a:spcPct val="0"/>
      </a:spcAft>
      <a:defRPr sz="2000" kern="1200">
        <a:solidFill>
          <a:schemeClr val="tx1"/>
        </a:solidFill>
        <a:latin typeface="Garamond" pitchFamily="18" charset="0"/>
        <a:ea typeface="+mn-ea"/>
        <a:cs typeface="+mn-cs"/>
      </a:defRPr>
    </a:lvl3pPr>
    <a:lvl4pPr marL="1371600" algn="l" rtl="0" fontAlgn="base">
      <a:spcBef>
        <a:spcPct val="0"/>
      </a:spcBef>
      <a:spcAft>
        <a:spcPct val="0"/>
      </a:spcAft>
      <a:defRPr sz="2000" kern="1200">
        <a:solidFill>
          <a:schemeClr val="tx1"/>
        </a:solidFill>
        <a:latin typeface="Garamond" pitchFamily="18" charset="0"/>
        <a:ea typeface="+mn-ea"/>
        <a:cs typeface="+mn-cs"/>
      </a:defRPr>
    </a:lvl4pPr>
    <a:lvl5pPr marL="1828800" algn="l" rtl="0" fontAlgn="base">
      <a:spcBef>
        <a:spcPct val="0"/>
      </a:spcBef>
      <a:spcAft>
        <a:spcPct val="0"/>
      </a:spcAft>
      <a:defRPr sz="2000" kern="1200">
        <a:solidFill>
          <a:schemeClr val="tx1"/>
        </a:solidFill>
        <a:latin typeface="Garamond" pitchFamily="18" charset="0"/>
        <a:ea typeface="+mn-ea"/>
        <a:cs typeface="+mn-cs"/>
      </a:defRPr>
    </a:lvl5pPr>
    <a:lvl6pPr marL="2286000" algn="l" defTabSz="914400" rtl="0" eaLnBrk="1" latinLnBrk="0" hangingPunct="1">
      <a:defRPr sz="2000" kern="1200">
        <a:solidFill>
          <a:schemeClr val="tx1"/>
        </a:solidFill>
        <a:latin typeface="Garamond" pitchFamily="18" charset="0"/>
        <a:ea typeface="+mn-ea"/>
        <a:cs typeface="+mn-cs"/>
      </a:defRPr>
    </a:lvl6pPr>
    <a:lvl7pPr marL="2743200" algn="l" defTabSz="914400" rtl="0" eaLnBrk="1" latinLnBrk="0" hangingPunct="1">
      <a:defRPr sz="2000" kern="1200">
        <a:solidFill>
          <a:schemeClr val="tx1"/>
        </a:solidFill>
        <a:latin typeface="Garamond" pitchFamily="18" charset="0"/>
        <a:ea typeface="+mn-ea"/>
        <a:cs typeface="+mn-cs"/>
      </a:defRPr>
    </a:lvl7pPr>
    <a:lvl8pPr marL="3200400" algn="l" defTabSz="914400" rtl="0" eaLnBrk="1" latinLnBrk="0" hangingPunct="1">
      <a:defRPr sz="2000" kern="1200">
        <a:solidFill>
          <a:schemeClr val="tx1"/>
        </a:solidFill>
        <a:latin typeface="Garamond" pitchFamily="18" charset="0"/>
        <a:ea typeface="+mn-ea"/>
        <a:cs typeface="+mn-cs"/>
      </a:defRPr>
    </a:lvl8pPr>
    <a:lvl9pPr marL="3657600" algn="l" defTabSz="914400" rtl="0" eaLnBrk="1" latinLnBrk="0" hangingPunct="1">
      <a:defRPr sz="2000"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00"/>
    <a:srgbClr val="FFFF66"/>
    <a:srgbClr val="009900"/>
    <a:srgbClr val="4D4D4D"/>
    <a:srgbClr val="000099"/>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366" autoAdjust="0"/>
    <p:restoredTop sz="82042" autoAdjust="0"/>
  </p:normalViewPr>
  <p:slideViewPr>
    <p:cSldViewPr>
      <p:cViewPr>
        <p:scale>
          <a:sx n="75" d="100"/>
          <a:sy n="75" d="100"/>
        </p:scale>
        <p:origin x="-194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9738"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5603" name="Rectangle 3"/>
          <p:cNvSpPr>
            <a:spLocks noGrp="1" noChangeArrowheads="1"/>
          </p:cNvSpPr>
          <p:nvPr>
            <p:ph type="dt" sz="quarter" idx="1"/>
          </p:nvPr>
        </p:nvSpPr>
        <p:spPr bwMode="auto">
          <a:xfrm>
            <a:off x="3817938" y="0"/>
            <a:ext cx="2979737"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eaLnBrk="0" hangingPunct="0">
              <a:defRPr sz="1200">
                <a:latin typeface="Times New Roman" pitchFamily="18" charset="0"/>
              </a:defRPr>
            </a:lvl1pPr>
          </a:lstStyle>
          <a:p>
            <a:pPr>
              <a:defRPr/>
            </a:pPr>
            <a:endParaRPr lang="sv-SE"/>
          </a:p>
        </p:txBody>
      </p:sp>
      <p:sp>
        <p:nvSpPr>
          <p:cNvPr id="25604" name="Rectangle 4"/>
          <p:cNvSpPr>
            <a:spLocks noGrp="1" noChangeArrowheads="1"/>
          </p:cNvSpPr>
          <p:nvPr>
            <p:ph type="ftr" sz="quarter" idx="2"/>
          </p:nvPr>
        </p:nvSpPr>
        <p:spPr bwMode="auto">
          <a:xfrm>
            <a:off x="0" y="9456738"/>
            <a:ext cx="2979738"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5605" name="Rectangle 5"/>
          <p:cNvSpPr>
            <a:spLocks noGrp="1" noChangeArrowheads="1"/>
          </p:cNvSpPr>
          <p:nvPr>
            <p:ph type="sldNum" sz="quarter" idx="3"/>
          </p:nvPr>
        </p:nvSpPr>
        <p:spPr bwMode="auto">
          <a:xfrm>
            <a:off x="3817938" y="9456738"/>
            <a:ext cx="2979737"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eaLnBrk="0" hangingPunct="0">
              <a:defRPr sz="1200">
                <a:latin typeface="Times New Roman" pitchFamily="18" charset="0"/>
              </a:defRPr>
            </a:lvl1pPr>
          </a:lstStyle>
          <a:p>
            <a:pPr>
              <a:defRPr/>
            </a:pPr>
            <a:fld id="{75900873-BB21-482C-8E5D-10A24A6729AD}" type="slidenum">
              <a:rPr lang="sv-SE"/>
              <a:pPr>
                <a:defRPr/>
              </a:pPr>
              <a:t>‹#›</a:t>
            </a:fld>
            <a:endParaRPr lang="sv-SE"/>
          </a:p>
        </p:txBody>
      </p:sp>
    </p:spTree>
    <p:extLst>
      <p:ext uri="{BB962C8B-B14F-4D97-AF65-F5344CB8AC3E}">
        <p14:creationId xmlns:p14="http://schemas.microsoft.com/office/powerpoint/2010/main" val="655878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9738"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0483" name="Rectangle 3"/>
          <p:cNvSpPr>
            <a:spLocks noGrp="1" noChangeArrowheads="1"/>
          </p:cNvSpPr>
          <p:nvPr>
            <p:ph type="dt" idx="1"/>
          </p:nvPr>
        </p:nvSpPr>
        <p:spPr bwMode="auto">
          <a:xfrm>
            <a:off x="3817938" y="0"/>
            <a:ext cx="2979737" cy="534988"/>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lvl1pPr algn="r" defTabSz="915988" eaLnBrk="0" hangingPunct="0">
              <a:defRPr sz="1200">
                <a:latin typeface="Times New Roman" pitchFamily="18" charset="0"/>
              </a:defRPr>
            </a:lvl1pPr>
          </a:lstStyle>
          <a:p>
            <a:pPr>
              <a:defRPr/>
            </a:pPr>
            <a:endParaRPr lang="sv-SE"/>
          </a:p>
        </p:txBody>
      </p:sp>
      <p:sp>
        <p:nvSpPr>
          <p:cNvPr id="4100" name="Rectangle 4"/>
          <p:cNvSpPr>
            <a:spLocks noGrp="1" noRot="1" noChangeAspect="1" noChangeArrowheads="1" noTextEdit="1"/>
          </p:cNvSpPr>
          <p:nvPr>
            <p:ph type="sldImg" idx="2"/>
          </p:nvPr>
        </p:nvSpPr>
        <p:spPr bwMode="auto">
          <a:xfrm>
            <a:off x="908050" y="762000"/>
            <a:ext cx="4983163" cy="373697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5988" y="4729163"/>
            <a:ext cx="4965700" cy="4421187"/>
          </a:xfrm>
          <a:prstGeom prst="rect">
            <a:avLst/>
          </a:prstGeom>
          <a:noFill/>
          <a:ln w="9525">
            <a:noFill/>
            <a:miter lim="800000"/>
            <a:headEnd/>
            <a:tailEnd/>
          </a:ln>
          <a:effectLst/>
        </p:spPr>
        <p:txBody>
          <a:bodyPr vert="horz" wrap="square" lIns="91565" tIns="45783" rIns="91565" bIns="45783" numCol="1" anchor="t" anchorCtr="0" compatLnSpc="1">
            <a:prstTxWarp prst="textNoShape">
              <a:avLst/>
            </a:prstTxWarp>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20486" name="Rectangle 6"/>
          <p:cNvSpPr>
            <a:spLocks noGrp="1" noChangeArrowheads="1"/>
          </p:cNvSpPr>
          <p:nvPr>
            <p:ph type="ftr" sz="quarter" idx="4"/>
          </p:nvPr>
        </p:nvSpPr>
        <p:spPr bwMode="auto">
          <a:xfrm>
            <a:off x="0" y="9456738"/>
            <a:ext cx="2979738"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defTabSz="915988" eaLnBrk="0" hangingPunct="0">
              <a:defRPr sz="1200">
                <a:latin typeface="Times New Roman" pitchFamily="18" charset="0"/>
              </a:defRPr>
            </a:lvl1pPr>
          </a:lstStyle>
          <a:p>
            <a:pPr>
              <a:defRPr/>
            </a:pPr>
            <a:endParaRPr lang="sv-SE"/>
          </a:p>
        </p:txBody>
      </p:sp>
      <p:sp>
        <p:nvSpPr>
          <p:cNvPr id="20487" name="Rectangle 7"/>
          <p:cNvSpPr>
            <a:spLocks noGrp="1" noChangeArrowheads="1"/>
          </p:cNvSpPr>
          <p:nvPr>
            <p:ph type="sldNum" sz="quarter" idx="5"/>
          </p:nvPr>
        </p:nvSpPr>
        <p:spPr bwMode="auto">
          <a:xfrm>
            <a:off x="3817938" y="9456738"/>
            <a:ext cx="2979737" cy="457200"/>
          </a:xfrm>
          <a:prstGeom prst="rect">
            <a:avLst/>
          </a:prstGeom>
          <a:noFill/>
          <a:ln w="9525">
            <a:noFill/>
            <a:miter lim="800000"/>
            <a:headEnd/>
            <a:tailEnd/>
          </a:ln>
          <a:effectLst/>
        </p:spPr>
        <p:txBody>
          <a:bodyPr vert="horz" wrap="square" lIns="91565" tIns="45783" rIns="91565" bIns="45783" numCol="1" anchor="b" anchorCtr="0" compatLnSpc="1">
            <a:prstTxWarp prst="textNoShape">
              <a:avLst/>
            </a:prstTxWarp>
          </a:bodyPr>
          <a:lstStyle>
            <a:lvl1pPr algn="r" defTabSz="915988" eaLnBrk="0" hangingPunct="0">
              <a:defRPr sz="1200">
                <a:latin typeface="Times New Roman" pitchFamily="18" charset="0"/>
              </a:defRPr>
            </a:lvl1pPr>
          </a:lstStyle>
          <a:p>
            <a:pPr>
              <a:defRPr/>
            </a:pPr>
            <a:fld id="{B38AC021-357F-4C80-B453-8F0EF4DCAB35}" type="slidenum">
              <a:rPr lang="sv-SE"/>
              <a:pPr>
                <a:defRPr/>
              </a:pPr>
              <a:t>‹#›</a:t>
            </a:fld>
            <a:endParaRPr lang="sv-SE"/>
          </a:p>
        </p:txBody>
      </p:sp>
    </p:spTree>
    <p:extLst>
      <p:ext uri="{BB962C8B-B14F-4D97-AF65-F5344CB8AC3E}">
        <p14:creationId xmlns:p14="http://schemas.microsoft.com/office/powerpoint/2010/main" val="2101525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dirty="0" smtClean="0"/>
              <a:t>Till den som visar denna presentation: Enligt kompetensutvecklingsplanen för handläggare vad</a:t>
            </a:r>
            <a:r>
              <a:rPr lang="sv-SE" baseline="0" dirty="0" smtClean="0"/>
              <a:t> gäller</a:t>
            </a:r>
            <a:r>
              <a:rPr lang="sv-SE" dirty="0" smtClean="0"/>
              <a:t> våld i nära relationer ska alla handläggare få en årlig genomgång av ämnet i samband med en</a:t>
            </a:r>
            <a:r>
              <a:rPr lang="sv-SE" baseline="0" dirty="0" smtClean="0"/>
              <a:t> APT. Informationen är väldigt grundläggande, men kombineras med hänvisning till var det finns mer information samt diskussionsfrågor som hämtats från Socialstyrelsens utbildningsmaterial. Använd gärna de diskussionsfrågor som är relevanta för din grupp för att ge handläggarna möjlighet att reflektera över hur de kan hantera ärenden med våld i nära relation. Det kan vara bra att de som ska se presentationen läser igenom den eller de rutiner som är mest relevanta för sitt område före presentationen.</a:t>
            </a:r>
            <a:endParaRPr lang="sv-SE" dirty="0" smtClean="0"/>
          </a:p>
          <a:p>
            <a:pPr eaLnBrk="1" hangingPunct="1"/>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a:t>
            </a:fld>
            <a:endParaRPr lang="sv-SE"/>
          </a:p>
        </p:txBody>
      </p:sp>
    </p:spTree>
    <p:extLst>
      <p:ext uri="{BB962C8B-B14F-4D97-AF65-F5344CB8AC3E}">
        <p14:creationId xmlns:p14="http://schemas.microsoft.com/office/powerpoint/2010/main" val="3401841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31</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19</a:t>
            </a:fld>
            <a:endParaRPr lang="sv-SE"/>
          </a:p>
        </p:txBody>
      </p:sp>
    </p:spTree>
    <p:extLst>
      <p:ext uri="{BB962C8B-B14F-4D97-AF65-F5344CB8AC3E}">
        <p14:creationId xmlns:p14="http://schemas.microsoft.com/office/powerpoint/2010/main" val="344800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Citat från Socialstyrelsen:</a:t>
            </a:r>
            <a:r>
              <a:rPr lang="sv-SE" i="1" dirty="0" smtClean="0"/>
              <a:t> Våld – En handbok om socialnämndens ansvar för våldsutsatta kvinnor och barn som bevittnat våld  </a:t>
            </a:r>
            <a:r>
              <a:rPr lang="sv-SE" i="0" dirty="0" smtClean="0"/>
              <a:t>s. 107</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20</a:t>
            </a:fld>
            <a:endParaRPr lang="sv-SE"/>
          </a:p>
        </p:txBody>
      </p:sp>
    </p:spTree>
    <p:extLst>
      <p:ext uri="{BB962C8B-B14F-4D97-AF65-F5344CB8AC3E}">
        <p14:creationId xmlns:p14="http://schemas.microsoft.com/office/powerpoint/2010/main" val="1857603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21</a:t>
            </a:fld>
            <a:endParaRPr lang="sv-SE"/>
          </a:p>
        </p:txBody>
      </p:sp>
    </p:spTree>
    <p:extLst>
      <p:ext uri="{BB962C8B-B14F-4D97-AF65-F5344CB8AC3E}">
        <p14:creationId xmlns:p14="http://schemas.microsoft.com/office/powerpoint/2010/main" val="356473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Det ovanstående är helt hämtat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54</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22</a:t>
            </a:fld>
            <a:endParaRPr lang="sv-SE"/>
          </a:p>
        </p:txBody>
      </p:sp>
    </p:spTree>
    <p:extLst>
      <p:ext uri="{BB962C8B-B14F-4D97-AF65-F5344CB8AC3E}">
        <p14:creationId xmlns:p14="http://schemas.microsoft.com/office/powerpoint/2010/main" val="1162660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Diskussionsfrågorna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59</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23</a:t>
            </a:fld>
            <a:endParaRPr lang="sv-SE"/>
          </a:p>
        </p:txBody>
      </p:sp>
    </p:spTree>
    <p:extLst>
      <p:ext uri="{BB962C8B-B14F-4D97-AF65-F5344CB8AC3E}">
        <p14:creationId xmlns:p14="http://schemas.microsoft.com/office/powerpoint/2010/main" val="224186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Fråga utifrån att det är ett vanligt problem kan vara som en del i användandet av metoden dokument X för försörjningsstöd eller när frågan ställs i inventeringsrundor.</a:t>
            </a:r>
          </a:p>
          <a:p>
            <a:endParaRPr lang="sv-SE" dirty="0" smtClean="0"/>
          </a:p>
          <a:p>
            <a:r>
              <a:rPr lang="sv-SE" dirty="0" smtClean="0"/>
              <a:t>Mer information om frågor finns i utbildningsmaterialen på sista sidan.</a:t>
            </a:r>
          </a:p>
          <a:p>
            <a:endParaRPr lang="sv-SE" dirty="0" smtClean="0"/>
          </a:p>
          <a:p>
            <a:r>
              <a:rPr lang="sv-SE" dirty="0" smtClean="0"/>
              <a:t>Exempel på frågor i stigande ”svårighetsgrad” från socialstyrelsens hemsida:</a:t>
            </a:r>
          </a:p>
          <a:p>
            <a:pPr marL="171450" indent="-171450">
              <a:buFont typeface="Arial"/>
              <a:buChar char="•"/>
            </a:pPr>
            <a:r>
              <a:rPr lang="sv-SE" dirty="0" smtClean="0"/>
              <a:t>Hur har du det i din relation/ditt äktenskap? </a:t>
            </a:r>
          </a:p>
          <a:p>
            <a:pPr marL="171450" indent="-171450">
              <a:buFont typeface="Arial"/>
              <a:buChar char="•"/>
            </a:pPr>
            <a:r>
              <a:rPr lang="sv-SE" dirty="0" smtClean="0"/>
              <a:t>Du verkar bekymrad över din partner, kan du berätta mer om det? Uppträder han någonsin på ett skrämmande sätt? </a:t>
            </a:r>
          </a:p>
          <a:p>
            <a:pPr marL="171450" indent="-171450">
              <a:buFont typeface="Arial"/>
              <a:buChar char="•"/>
            </a:pPr>
            <a:r>
              <a:rPr lang="sv-SE" dirty="0" smtClean="0"/>
              <a:t>Du nämnde att din partner använder alkohol. Hur uppträder han när han är påverkad? Skrämmer hans beteende dig? Blir han våldsam? </a:t>
            </a:r>
          </a:p>
          <a:p>
            <a:pPr marL="171450" indent="-171450">
              <a:buFont typeface="Arial"/>
              <a:buChar char="•"/>
            </a:pPr>
            <a:r>
              <a:rPr lang="sv-SE" dirty="0" smtClean="0"/>
              <a:t>Brukar ni vara osams och bråka? Blir du någonsin rädd? </a:t>
            </a:r>
          </a:p>
          <a:p>
            <a:pPr marL="171450" indent="-171450">
              <a:buFont typeface="Arial"/>
              <a:buChar char="•"/>
            </a:pPr>
            <a:r>
              <a:rPr lang="sv-SE" dirty="0" smtClean="0"/>
              <a:t>Många av mina klienter har upplevt våld i sina relationer. Jag har därför börjat att fråga alla rutinmässigt om detta. Har du blivit utsatt för våld av din partner? </a:t>
            </a:r>
          </a:p>
          <a:p>
            <a:pPr marL="171450" indent="-171450">
              <a:buFont typeface="Arial"/>
              <a:buChar char="•"/>
            </a:pPr>
            <a:r>
              <a:rPr lang="sv-SE" dirty="0" smtClean="0"/>
              <a:t>Eftersom många av de kvinnor jag träffar i mitt arbete lever med någon som skadar eller hotar dem, frågar jag numera alla mina klienter om övergrepp. Har du blivit utsatt för övergrepp av din partner? </a:t>
            </a:r>
          </a:p>
          <a:p>
            <a:pPr marL="171450" indent="-171450">
              <a:buFont typeface="Arial"/>
              <a:buChar char="•"/>
            </a:pPr>
            <a:r>
              <a:rPr lang="sv-SE" dirty="0" smtClean="0"/>
              <a:t>Har din partner någonsin tvingat dig att ha sex när du inte velat själv? </a:t>
            </a:r>
          </a:p>
          <a:p>
            <a:pPr marL="171450" indent="-171450">
              <a:buFont typeface="Arial"/>
              <a:buChar char="•"/>
            </a:pPr>
            <a:r>
              <a:rPr lang="sv-SE" dirty="0" smtClean="0"/>
              <a:t>Har din partner någonsin tvingat dig att utföra sexuella handlingar som du inte har velat?  </a:t>
            </a:r>
          </a:p>
          <a:p>
            <a:pPr marL="171450" indent="-171450">
              <a:buFont typeface="Arial"/>
              <a:buChar char="•"/>
            </a:pPr>
            <a:r>
              <a:rPr lang="sv-SE" dirty="0" smtClean="0"/>
              <a:t>Har din partner hotat att skada dig eller någon i din familj? Är din partner svartsjuk? Brukar han anklaga dig för otrohet? </a:t>
            </a:r>
          </a:p>
          <a:p>
            <a:pPr marL="171450" indent="-171450">
              <a:buFont typeface="Arial"/>
              <a:buChar char="•"/>
            </a:pPr>
            <a:r>
              <a:rPr lang="sv-SE" dirty="0" smtClean="0"/>
              <a:t>Har din partner någonsin försökt hindra dig från att göra saker som är viktiga för dig? (som att gå i skolan, arbeta, träffa vänner eller familj) </a:t>
            </a:r>
          </a:p>
          <a:p>
            <a:pPr marL="171450" indent="-171450">
              <a:buFont typeface="Arial"/>
              <a:buChar char="•"/>
            </a:pPr>
            <a:r>
              <a:rPr lang="sv-SE" dirty="0" smtClean="0"/>
              <a:t>Har din partner någonsin slagit eller fysiskt skadat dig? Händer det ofta? När skedde det senast? </a:t>
            </a:r>
          </a:p>
          <a:p>
            <a:pPr marL="171450" indent="-171450">
              <a:buFont typeface="Arial"/>
              <a:buChar char="•"/>
            </a:pPr>
            <a:r>
              <a:rPr lang="sv-SE" dirty="0" smtClean="0"/>
              <a:t>Är du rädd för din partner? Känner du att du befinner dig i fara? Är det säkert för dig att gå hem? </a:t>
            </a:r>
          </a:p>
          <a:p>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24</a:t>
            </a:fld>
            <a:endParaRPr lang="sv-SE"/>
          </a:p>
        </p:txBody>
      </p:sp>
    </p:spTree>
    <p:extLst>
      <p:ext uri="{BB962C8B-B14F-4D97-AF65-F5344CB8AC3E}">
        <p14:creationId xmlns:p14="http://schemas.microsoft.com/office/powerpoint/2010/main" val="3300111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39 där det även finns fler exempel på frågor </a:t>
            </a:r>
            <a:endParaRPr lang="sv-SE" dirty="0" smtClean="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25</a:t>
            </a:fld>
            <a:endParaRPr lang="sv-SE"/>
          </a:p>
        </p:txBody>
      </p:sp>
    </p:spTree>
    <p:extLst>
      <p:ext uri="{BB962C8B-B14F-4D97-AF65-F5344CB8AC3E}">
        <p14:creationId xmlns:p14="http://schemas.microsoft.com/office/powerpoint/2010/main" val="46475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44 och 47</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26</a:t>
            </a:fld>
            <a:endParaRPr lang="sv-SE"/>
          </a:p>
        </p:txBody>
      </p:sp>
    </p:spTree>
    <p:extLst>
      <p:ext uri="{BB962C8B-B14F-4D97-AF65-F5344CB8AC3E}">
        <p14:creationId xmlns:p14="http://schemas.microsoft.com/office/powerpoint/2010/main" val="110591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DFD88A19-B883-4606-A0AF-977693C7E24D}" type="slidenum">
              <a:rPr lang="sv-SE" sz="1200">
                <a:latin typeface="Times New Roman" pitchFamily="18" charset="0"/>
              </a:rPr>
              <a:pPr algn="r" defTabSz="915988" eaLnBrk="0" hangingPunct="0"/>
              <a:t>2</a:t>
            </a:fld>
            <a:endParaRPr lang="sv-SE" sz="1200">
              <a:latin typeface="Times New Roman" pitchFamily="18"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p:spPr>
        <p:txBody>
          <a:bodyPr/>
          <a:lstStyle/>
          <a:p>
            <a:pPr eaLnBrk="1" hangingPunct="1"/>
            <a:endParaRPr lang="sv-S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1885B296-FC78-4343-B347-2461F9F47708}" type="slidenum">
              <a:rPr lang="sv-SE" sz="1200">
                <a:latin typeface="Times New Roman" pitchFamily="18" charset="0"/>
              </a:rPr>
              <a:pPr algn="r" defTabSz="915988" eaLnBrk="0" hangingPunct="0"/>
              <a:t>3</a:t>
            </a:fld>
            <a:endParaRPr lang="sv-SE" sz="1200">
              <a:latin typeface="Times New Roman" pitchFamily="18"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E92FB56F-5E1D-4110-AA9D-A0BE591E37F9}" type="slidenum">
              <a:rPr lang="sv-SE" sz="1200">
                <a:latin typeface="Times New Roman" pitchFamily="18" charset="0"/>
              </a:rPr>
              <a:pPr algn="r" defTabSz="915988" eaLnBrk="0" hangingPunct="0"/>
              <a:t>4</a:t>
            </a:fld>
            <a:endParaRPr lang="sv-SE" sz="1200">
              <a:latin typeface="Times New Roman" pitchFamily="18"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17938" y="9456738"/>
            <a:ext cx="2979737" cy="457200"/>
          </a:xfrm>
          <a:prstGeom prst="rect">
            <a:avLst/>
          </a:prstGeom>
          <a:noFill/>
          <a:ln w="9525">
            <a:noFill/>
            <a:miter lim="800000"/>
            <a:headEnd/>
            <a:tailEnd/>
          </a:ln>
        </p:spPr>
        <p:txBody>
          <a:bodyPr lIns="91565" tIns="45783" rIns="91565" bIns="45783" anchor="b"/>
          <a:lstStyle/>
          <a:p>
            <a:pPr algn="r" defTabSz="915988" eaLnBrk="0" hangingPunct="0"/>
            <a:fld id="{5B09F49F-CFDA-4E63-86A7-3F0E2027D555}" type="slidenum">
              <a:rPr lang="sv-SE" sz="1200">
                <a:latin typeface="Times New Roman" pitchFamily="18" charset="0"/>
              </a:rPr>
              <a:pPr algn="r" defTabSz="915988" eaLnBrk="0" hangingPunct="0"/>
              <a:t>5</a:t>
            </a:fld>
            <a:endParaRPr lang="sv-SE" sz="120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sv-SE" smtClean="0"/>
          </a:p>
          <a:p>
            <a:pPr eaLnBrk="1" hangingPunct="1"/>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Diskutera gärna vilken typ av handledning som behövs för</a:t>
            </a:r>
            <a:r>
              <a:rPr lang="sv-SE" baseline="0" dirty="0" smtClean="0"/>
              <a:t> personalgruppens arbete.</a:t>
            </a:r>
            <a:endParaRPr lang="sv-SE" dirty="0" smtClean="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9</a:t>
            </a:fld>
            <a:endParaRPr lang="sv-SE"/>
          </a:p>
        </p:txBody>
      </p:sp>
    </p:spTree>
    <p:extLst>
      <p:ext uri="{BB962C8B-B14F-4D97-AF65-F5344CB8AC3E}">
        <p14:creationId xmlns:p14="http://schemas.microsoft.com/office/powerpoint/2010/main" val="212903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a:t>
            </a:r>
            <a:r>
              <a:rPr lang="sv-SE" sz="1200" b="0" i="0" u="none" strike="noStrike" kern="1200" baseline="0" dirty="0" smtClean="0">
                <a:solidFill>
                  <a:schemeClr val="tx1"/>
                </a:solidFill>
                <a:latin typeface="Times New Roman" pitchFamily="18" charset="0"/>
                <a:ea typeface="+mn-ea"/>
                <a:cs typeface="+mn-cs"/>
              </a:rPr>
              <a:t>s. 24</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12</a:t>
            </a:fld>
            <a:endParaRPr lang="sv-SE"/>
          </a:p>
        </p:txBody>
      </p:sp>
    </p:spTree>
    <p:extLst>
      <p:ext uri="{BB962C8B-B14F-4D97-AF65-F5344CB8AC3E}">
        <p14:creationId xmlns:p14="http://schemas.microsoft.com/office/powerpoint/2010/main" val="2302289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Diskussionsfrågan är från </a:t>
            </a:r>
            <a:r>
              <a:rPr lang="sv-SE" sz="1200" b="0" i="1" u="none" strike="noStrike" kern="1200" baseline="0" dirty="0" smtClean="0">
                <a:solidFill>
                  <a:schemeClr val="tx1"/>
                </a:solidFill>
                <a:latin typeface="Times New Roman" pitchFamily="18" charset="0"/>
                <a:ea typeface="+mn-ea"/>
                <a:cs typeface="+mn-cs"/>
              </a:rPr>
              <a:t>Våldsutsatta kvinnor Ett utbildningsmaterial för socialtjänstens personal  s. 33</a:t>
            </a: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17</a:t>
            </a:fld>
            <a:endParaRPr lang="sv-SE"/>
          </a:p>
        </p:txBody>
      </p:sp>
    </p:spTree>
    <p:extLst>
      <p:ext uri="{BB962C8B-B14F-4D97-AF65-F5344CB8AC3E}">
        <p14:creationId xmlns:p14="http://schemas.microsoft.com/office/powerpoint/2010/main" val="1898148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ett utbildningsmaterial från</a:t>
            </a:r>
            <a:r>
              <a:rPr lang="sv-SE" baseline="0" dirty="0" smtClean="0"/>
              <a:t> socialstyrelsen </a:t>
            </a:r>
            <a:r>
              <a:rPr lang="sv-SE" dirty="0" smtClean="0"/>
              <a:t>för personal</a:t>
            </a:r>
            <a:r>
              <a:rPr lang="sv-SE" baseline="0" dirty="0" smtClean="0"/>
              <a:t> inom socialtjänsten ger de följande exempel på möjliga tecken:</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(sår, blåmärken, utgjutningar, stukningar, frakturer, brännskador, avslitet hår)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på huvud, ansikte, hals, bröst, bröstkorg, armar, bål eller genitalier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på ett flertal ställen</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i varierande stadier av läkning</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värk och smärta (huvud, bröstkorg, rygg, bål m.m.)</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sömn- och ätstörningar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yrsel och diverse andra psykosomatiska problem</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gynekologiska besvär</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skador vid graviditet</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missfall</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depression eller ångest</a:t>
            </a:r>
          </a:p>
          <a:p>
            <a:pPr marL="171450" lvl="0" indent="-171450">
              <a:buFont typeface="Arial"/>
              <a:buChar char="•"/>
            </a:pPr>
            <a:r>
              <a:rPr lang="sv-SE" sz="1200" kern="1200" dirty="0" smtClean="0">
                <a:solidFill>
                  <a:schemeClr val="tx1"/>
                </a:solidFill>
                <a:effectLst/>
                <a:latin typeface="Times New Roman" pitchFamily="18" charset="0"/>
                <a:ea typeface="+mn-ea"/>
                <a:cs typeface="+mn-cs"/>
              </a:rPr>
              <a:t>drogmissbruk (som en följd, inte orsak till våldet).</a:t>
            </a:r>
          </a:p>
          <a:p>
            <a:pPr marL="171450" indent="-171450">
              <a:buFont typeface="Arial"/>
              <a:buChar char="•"/>
            </a:pPr>
            <a:endParaRPr lang="sv-SE" dirty="0"/>
          </a:p>
        </p:txBody>
      </p:sp>
      <p:sp>
        <p:nvSpPr>
          <p:cNvPr id="4" name="Platshållare för bildnummer 3"/>
          <p:cNvSpPr>
            <a:spLocks noGrp="1"/>
          </p:cNvSpPr>
          <p:nvPr>
            <p:ph type="sldNum" sz="quarter" idx="10"/>
          </p:nvPr>
        </p:nvSpPr>
        <p:spPr/>
        <p:txBody>
          <a:bodyPr/>
          <a:lstStyle/>
          <a:p>
            <a:pPr>
              <a:defRPr/>
            </a:pPr>
            <a:fld id="{B38AC021-357F-4C80-B453-8F0EF4DCAB35}" type="slidenum">
              <a:rPr lang="sv-SE" smtClean="0"/>
              <a:pPr>
                <a:defRPr/>
              </a:pPr>
              <a:t>18</a:t>
            </a:fld>
            <a:endParaRPr lang="sv-SE"/>
          </a:p>
        </p:txBody>
      </p:sp>
    </p:spTree>
    <p:extLst>
      <p:ext uri="{BB962C8B-B14F-4D97-AF65-F5344CB8AC3E}">
        <p14:creationId xmlns:p14="http://schemas.microsoft.com/office/powerpoint/2010/main" val="136703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dekorrand_210x10,33 mm"/>
          <p:cNvPicPr>
            <a:picLocks noChangeAspect="1" noChangeArrowheads="1"/>
          </p:cNvPicPr>
          <p:nvPr/>
        </p:nvPicPr>
        <p:blipFill>
          <a:blip r:embed="rId4"/>
          <a:srcRect/>
          <a:stretch>
            <a:fillRect/>
          </a:stretch>
        </p:blipFill>
        <p:spPr bwMode="auto">
          <a:xfrm rot="10800000">
            <a:off x="0" y="6165850"/>
            <a:ext cx="9144000" cy="692150"/>
          </a:xfrm>
          <a:prstGeom prst="rect">
            <a:avLst/>
          </a:prstGeom>
          <a:noFill/>
          <a:ln w="9525">
            <a:noFill/>
            <a:miter lim="800000"/>
            <a:headEnd/>
            <a:tailEnd/>
          </a:ln>
        </p:spPr>
      </p:pic>
      <p:sp>
        <p:nvSpPr>
          <p:cNvPr id="1027" name="Rectangle 16"/>
          <p:cNvSpPr>
            <a:spLocks noGrp="1" noChangeArrowheads="1"/>
          </p:cNvSpPr>
          <p:nvPr>
            <p:ph type="title"/>
          </p:nvPr>
        </p:nvSpPr>
        <p:spPr bwMode="auto">
          <a:xfrm>
            <a:off x="457200" y="274638"/>
            <a:ext cx="8229600" cy="993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Standardmall för Östhammars kommun</a:t>
            </a:r>
          </a:p>
        </p:txBody>
      </p:sp>
      <p:sp>
        <p:nvSpPr>
          <p:cNvPr id="1028" name="Rectangle 17"/>
          <p:cNvSpPr>
            <a:spLocks noGrp="1" noChangeArrowheads="1"/>
          </p:cNvSpPr>
          <p:nvPr>
            <p:ph type="body" idx="1"/>
          </p:nvPr>
        </p:nvSpPr>
        <p:spPr bwMode="auto">
          <a:xfrm>
            <a:off x="468313" y="1484313"/>
            <a:ext cx="82296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p:txBody>
      </p:sp>
      <p:pic>
        <p:nvPicPr>
          <p:cNvPr id="1029" name="Picture 10" descr="genomface"/>
          <p:cNvPicPr>
            <a:picLocks noChangeAspect="1" noChangeArrowheads="1"/>
          </p:cNvPicPr>
          <p:nvPr/>
        </p:nvPicPr>
        <p:blipFill>
          <a:blip r:embed="rId5"/>
          <a:srcRect/>
          <a:stretch>
            <a:fillRect/>
          </a:stretch>
        </p:blipFill>
        <p:spPr bwMode="auto">
          <a:xfrm>
            <a:off x="395288" y="6237288"/>
            <a:ext cx="1081087" cy="361950"/>
          </a:xfrm>
          <a:prstGeom prst="rect">
            <a:avLst/>
          </a:prstGeom>
          <a:noFill/>
          <a:ln w="9525">
            <a:noFill/>
            <a:miter lim="800000"/>
            <a:headEnd/>
            <a:tailEnd/>
          </a:ln>
        </p:spPr>
      </p:pic>
      <p:sp>
        <p:nvSpPr>
          <p:cNvPr id="2" name="Platshållare för datum 1"/>
          <p:cNvSpPr>
            <a:spLocks noGrp="1"/>
          </p:cNvSpPr>
          <p:nvPr>
            <p:ph type="dt" sz="half" idx="2"/>
          </p:nvPr>
        </p:nvSpPr>
        <p:spPr>
          <a:xfrm>
            <a:off x="7524750" y="6246813"/>
            <a:ext cx="1341438" cy="365125"/>
          </a:xfrm>
          <a:prstGeom prst="rect">
            <a:avLst/>
          </a:prstGeom>
        </p:spPr>
        <p:txBody>
          <a:bodyPr vert="horz" lIns="91440" tIns="45720" rIns="91440" bIns="45720" rtlCol="0" anchor="ctr"/>
          <a:lstStyle>
            <a:lvl1pPr algn="r">
              <a:defRPr sz="1400" smtClean="0">
                <a:solidFill>
                  <a:schemeClr val="bg1"/>
                </a:solidFill>
                <a:latin typeface="+mn-lt"/>
              </a:defRPr>
            </a:lvl1pPr>
          </a:lstStyle>
          <a:p>
            <a:pPr>
              <a:defRPr/>
            </a:pPr>
            <a:fld id="{C29B4156-B610-4D1C-89EE-7D5152E6518C}" type="datetimeFigureOut">
              <a:rPr lang="sv-SE"/>
              <a:pPr>
                <a:defRPr/>
              </a:pPr>
              <a:t>2016-01-11</a:t>
            </a:fld>
            <a:endParaRPr lang="sv-SE"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ransition spd="slow">
    <p:fade/>
  </p:transition>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FF6700"/>
          </a:solidFill>
          <a:latin typeface="+mj-lt"/>
          <a:ea typeface="+mj-ea"/>
          <a:cs typeface="+mj-cs"/>
        </a:defRPr>
      </a:lvl1pPr>
      <a:lvl2pPr algn="l" rtl="0" eaLnBrk="1" fontAlgn="base" hangingPunct="1">
        <a:spcBef>
          <a:spcPct val="0"/>
        </a:spcBef>
        <a:spcAft>
          <a:spcPct val="0"/>
        </a:spcAft>
        <a:defRPr sz="2400" b="1">
          <a:solidFill>
            <a:srgbClr val="FF6700"/>
          </a:solidFill>
          <a:latin typeface="Verdana" pitchFamily="34" charset="0"/>
        </a:defRPr>
      </a:lvl2pPr>
      <a:lvl3pPr algn="l" rtl="0" eaLnBrk="1" fontAlgn="base" hangingPunct="1">
        <a:spcBef>
          <a:spcPct val="0"/>
        </a:spcBef>
        <a:spcAft>
          <a:spcPct val="0"/>
        </a:spcAft>
        <a:defRPr sz="2400" b="1">
          <a:solidFill>
            <a:srgbClr val="FF6700"/>
          </a:solidFill>
          <a:latin typeface="Verdana" pitchFamily="34" charset="0"/>
        </a:defRPr>
      </a:lvl3pPr>
      <a:lvl4pPr algn="l" rtl="0" eaLnBrk="1" fontAlgn="base" hangingPunct="1">
        <a:spcBef>
          <a:spcPct val="0"/>
        </a:spcBef>
        <a:spcAft>
          <a:spcPct val="0"/>
        </a:spcAft>
        <a:defRPr sz="2400" b="1">
          <a:solidFill>
            <a:srgbClr val="FF6700"/>
          </a:solidFill>
          <a:latin typeface="Verdana" pitchFamily="34" charset="0"/>
        </a:defRPr>
      </a:lvl4pPr>
      <a:lvl5pPr algn="l" rtl="0" eaLnBrk="1" fontAlgn="base" hangingPunct="1">
        <a:spcBef>
          <a:spcPct val="0"/>
        </a:spcBef>
        <a:spcAft>
          <a:spcPct val="0"/>
        </a:spcAft>
        <a:defRPr sz="2400" b="1">
          <a:solidFill>
            <a:srgbClr val="FF6700"/>
          </a:solidFill>
          <a:latin typeface="Verdana" pitchFamily="34" charset="0"/>
        </a:defRPr>
      </a:lvl5pPr>
      <a:lvl6pPr marL="457200" algn="l" rtl="0" eaLnBrk="1" fontAlgn="base" hangingPunct="1">
        <a:spcBef>
          <a:spcPct val="0"/>
        </a:spcBef>
        <a:spcAft>
          <a:spcPct val="0"/>
        </a:spcAft>
        <a:defRPr sz="3200" b="1">
          <a:solidFill>
            <a:srgbClr val="FF0000"/>
          </a:solidFill>
          <a:latin typeface="Arial" charset="0"/>
        </a:defRPr>
      </a:lvl6pPr>
      <a:lvl7pPr marL="914400" algn="l" rtl="0" eaLnBrk="1" fontAlgn="base" hangingPunct="1">
        <a:spcBef>
          <a:spcPct val="0"/>
        </a:spcBef>
        <a:spcAft>
          <a:spcPct val="0"/>
        </a:spcAft>
        <a:defRPr sz="3200" b="1">
          <a:solidFill>
            <a:srgbClr val="FF0000"/>
          </a:solidFill>
          <a:latin typeface="Arial" charset="0"/>
        </a:defRPr>
      </a:lvl7pPr>
      <a:lvl8pPr marL="1371600" algn="l" rtl="0" eaLnBrk="1" fontAlgn="base" hangingPunct="1">
        <a:spcBef>
          <a:spcPct val="0"/>
        </a:spcBef>
        <a:spcAft>
          <a:spcPct val="0"/>
        </a:spcAft>
        <a:defRPr sz="3200" b="1">
          <a:solidFill>
            <a:srgbClr val="FF0000"/>
          </a:solidFill>
          <a:latin typeface="Arial" charset="0"/>
        </a:defRPr>
      </a:lvl8pPr>
      <a:lvl9pPr marL="1828800" algn="l" rtl="0" eaLnBrk="1" fontAlgn="base" hangingPunct="1">
        <a:spcBef>
          <a:spcPct val="0"/>
        </a:spcBef>
        <a:spcAft>
          <a:spcPct val="0"/>
        </a:spcAft>
        <a:defRPr sz="3200" b="1">
          <a:solidFill>
            <a:srgbClr val="FF0000"/>
          </a:solidFill>
          <a:latin typeface="Arial" charset="0"/>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3586410"/>
          </a:xfrm>
        </p:spPr>
        <p:txBody>
          <a:bodyPr/>
          <a:lstStyle/>
          <a:p>
            <a:pPr algn="ctr"/>
            <a:r>
              <a:rPr lang="sv-SE" sz="3600" dirty="0" smtClean="0"/>
              <a:t>Våld i nära relationer</a:t>
            </a:r>
            <a:r>
              <a:rPr lang="sv-SE" dirty="0" smtClean="0"/>
              <a:t/>
            </a:r>
            <a:br>
              <a:rPr lang="sv-SE" dirty="0" smtClean="0"/>
            </a:br>
            <a:r>
              <a:rPr lang="sv-SE" dirty="0" smtClean="0"/>
              <a:t/>
            </a:r>
            <a:br>
              <a:rPr lang="sv-SE" dirty="0" smtClean="0"/>
            </a:br>
            <a:r>
              <a:rPr lang="sv-SE" dirty="0" smtClean="0"/>
              <a:t>fakta och diskussionsunderlag för handläggare</a:t>
            </a:r>
            <a:endParaRPr lang="sv-SE" dirty="0"/>
          </a:p>
        </p:txBody>
      </p:sp>
      <p:sp>
        <p:nvSpPr>
          <p:cNvPr id="3" name="Platshållare för innehåll 2"/>
          <p:cNvSpPr>
            <a:spLocks noGrp="1"/>
          </p:cNvSpPr>
          <p:nvPr>
            <p:ph idx="1"/>
          </p:nvPr>
        </p:nvSpPr>
        <p:spPr>
          <a:xfrm>
            <a:off x="468313" y="4077072"/>
            <a:ext cx="8229600" cy="1944316"/>
          </a:xfrm>
        </p:spPr>
        <p:txBody>
          <a:bodyPr/>
          <a:lstStyle/>
          <a:p>
            <a:endParaRPr lang="sv-SE" dirty="0"/>
          </a:p>
        </p:txBody>
      </p:sp>
    </p:spTree>
    <p:extLst>
      <p:ext uri="{BB962C8B-B14F-4D97-AF65-F5344CB8AC3E}">
        <p14:creationId xmlns:p14="http://schemas.microsoft.com/office/powerpoint/2010/main" val="299910265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 kan du få stöd?</a:t>
            </a:r>
            <a:endParaRPr lang="sv-SE" dirty="0"/>
          </a:p>
        </p:txBody>
      </p:sp>
      <p:sp>
        <p:nvSpPr>
          <p:cNvPr id="3" name="Platshållare för innehåll 2"/>
          <p:cNvSpPr>
            <a:spLocks noGrp="1"/>
          </p:cNvSpPr>
          <p:nvPr>
            <p:ph idx="1"/>
          </p:nvPr>
        </p:nvSpPr>
        <p:spPr/>
        <p:txBody>
          <a:bodyPr/>
          <a:lstStyle/>
          <a:p>
            <a:pPr marL="0" indent="0">
              <a:buNone/>
            </a:pPr>
            <a:r>
              <a:rPr lang="sv-SE" dirty="0"/>
              <a:t>Många tycker att det är och svårt att veta vad man ska göra med informationen att någon utsatts för våld. Om du upptäcker eller misstänker att någon av dina klienter/brukare utsätts för våld kan du kontakta din chef även för att få stöd för egen del. </a:t>
            </a:r>
            <a:endParaRPr lang="sv-SE" dirty="0" smtClean="0"/>
          </a:p>
          <a:p>
            <a:pPr marL="0" indent="0">
              <a:buNone/>
            </a:pPr>
            <a:endParaRPr lang="sv-SE" dirty="0"/>
          </a:p>
          <a:p>
            <a:pPr marL="0" indent="0">
              <a:buNone/>
            </a:pPr>
            <a:r>
              <a:rPr lang="sv-SE" dirty="0"/>
              <a:t>Riskbedömning för </a:t>
            </a:r>
            <a:r>
              <a:rPr lang="sv-SE" dirty="0" smtClean="0"/>
              <a:t>personal, t.ex. vid hembesök hos ett par där det misstänks förekomma våld, </a:t>
            </a:r>
            <a:r>
              <a:rPr lang="sv-SE" dirty="0"/>
              <a:t>ska ingå i det systematiska arbetsmiljöarbetet</a:t>
            </a:r>
            <a:r>
              <a:rPr lang="sv-SE" dirty="0" smtClean="0"/>
              <a:t>.</a:t>
            </a:r>
          </a:p>
          <a:p>
            <a:pPr marL="0" indent="0">
              <a:buNone/>
            </a:pPr>
            <a:endParaRPr lang="sv-SE" dirty="0"/>
          </a:p>
        </p:txBody>
      </p:sp>
    </p:spTree>
    <p:extLst>
      <p:ext uri="{BB962C8B-B14F-4D97-AF65-F5344CB8AC3E}">
        <p14:creationId xmlns:p14="http://schemas.microsoft.com/office/powerpoint/2010/main" val="72030908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Rutiner</a:t>
            </a:r>
            <a:endParaRPr lang="sv-SE" dirty="0"/>
          </a:p>
        </p:txBody>
      </p:sp>
      <p:sp>
        <p:nvSpPr>
          <p:cNvPr id="3" name="Platshållare för innehåll 2"/>
          <p:cNvSpPr>
            <a:spLocks noGrp="1"/>
          </p:cNvSpPr>
          <p:nvPr>
            <p:ph idx="1"/>
          </p:nvPr>
        </p:nvSpPr>
        <p:spPr/>
        <p:txBody>
          <a:bodyPr/>
          <a:lstStyle/>
          <a:p>
            <a:pPr marL="0" indent="0">
              <a:buNone/>
            </a:pPr>
            <a:r>
              <a:rPr lang="sv-SE" dirty="0"/>
              <a:t>Vad personal inom socialförvaltningen ska göra om de upptäcker våld i nära relationer finns beskrivet i </a:t>
            </a:r>
            <a:r>
              <a:rPr lang="sv-SE" dirty="0" smtClean="0"/>
              <a:t>en uppsättning rutiner för områdena:</a:t>
            </a:r>
          </a:p>
          <a:p>
            <a:r>
              <a:rPr lang="sv-SE" i="1" dirty="0" smtClean="0"/>
              <a:t>Handläggning</a:t>
            </a:r>
          </a:p>
          <a:p>
            <a:r>
              <a:rPr lang="sv-SE" i="1" dirty="0" smtClean="0"/>
              <a:t>Familjerätt</a:t>
            </a:r>
          </a:p>
          <a:p>
            <a:r>
              <a:rPr lang="sv-SE" i="1" dirty="0" smtClean="0"/>
              <a:t>Utförarpersonal</a:t>
            </a:r>
          </a:p>
          <a:p>
            <a:r>
              <a:rPr lang="sv-SE" i="1" dirty="0" smtClean="0"/>
              <a:t>Inventering av ärenden</a:t>
            </a:r>
          </a:p>
          <a:p>
            <a:r>
              <a:rPr lang="sv-SE" i="1" dirty="0" smtClean="0"/>
              <a:t>Intern samverkan och organisation</a:t>
            </a:r>
          </a:p>
          <a:p>
            <a:pPr marL="0" indent="0">
              <a:buNone/>
            </a:pPr>
            <a:r>
              <a:rPr lang="sv-SE" dirty="0" smtClean="0"/>
              <a:t>Dessa finns i kvalitetshandboken. Om du tycker att det saknas rutiner för situationer där du kan behöva hantera ett ärende med våld ska du meddela din chef, som får initiera arbetet med att förbättra/skapa rutiner på ditt område.</a:t>
            </a:r>
            <a:endParaRPr lang="sv-SE" dirty="0"/>
          </a:p>
        </p:txBody>
      </p:sp>
    </p:spTree>
    <p:extLst>
      <p:ext uri="{BB962C8B-B14F-4D97-AF65-F5344CB8AC3E}">
        <p14:creationId xmlns:p14="http://schemas.microsoft.com/office/powerpoint/2010/main" val="379956696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dokumentation</a:t>
            </a:r>
            <a:endParaRPr lang="sv-SE" dirty="0"/>
          </a:p>
        </p:txBody>
      </p:sp>
      <p:sp>
        <p:nvSpPr>
          <p:cNvPr id="3" name="Platshållare för innehåll 2"/>
          <p:cNvSpPr>
            <a:spLocks noGrp="1"/>
          </p:cNvSpPr>
          <p:nvPr>
            <p:ph idx="1"/>
          </p:nvPr>
        </p:nvSpPr>
        <p:spPr/>
        <p:txBody>
          <a:bodyPr/>
          <a:lstStyle/>
          <a:p>
            <a:pPr marL="0" indent="0">
              <a:buNone/>
            </a:pPr>
            <a:r>
              <a:rPr lang="sv-SE" dirty="0" smtClean="0"/>
              <a:t>En viktig del i handläggningen av ärenden med våld i nära relation är dokumentationen. </a:t>
            </a:r>
          </a:p>
          <a:p>
            <a:r>
              <a:rPr lang="sv-SE" dirty="0" smtClean="0"/>
              <a:t>Hur </a:t>
            </a:r>
            <a:r>
              <a:rPr lang="sv-SE" dirty="0"/>
              <a:t>dokumenteras känsliga ärenden inom den verksamhet du arbetar inom? </a:t>
            </a:r>
          </a:p>
          <a:p>
            <a:r>
              <a:rPr lang="sv-SE" dirty="0"/>
              <a:t>Vad kan finnas för problem i samband med dokumentation m.m.? Finns det rutiner för dokumentation som kan utvecklas när det gäller våld i nära relationer?</a:t>
            </a:r>
          </a:p>
        </p:txBody>
      </p:sp>
    </p:spTree>
    <p:extLst>
      <p:ext uri="{BB962C8B-B14F-4D97-AF65-F5344CB8AC3E}">
        <p14:creationId xmlns:p14="http://schemas.microsoft.com/office/powerpoint/2010/main" val="76722806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Riktlinje</a:t>
            </a:r>
            <a:endParaRPr lang="sv-SE" dirty="0"/>
          </a:p>
        </p:txBody>
      </p:sp>
      <p:sp>
        <p:nvSpPr>
          <p:cNvPr id="3" name="Platshållare för innehåll 2"/>
          <p:cNvSpPr>
            <a:spLocks noGrp="1"/>
          </p:cNvSpPr>
          <p:nvPr>
            <p:ph idx="1"/>
          </p:nvPr>
        </p:nvSpPr>
        <p:spPr/>
        <p:txBody>
          <a:bodyPr/>
          <a:lstStyle/>
          <a:p>
            <a:pPr marL="0" indent="0">
              <a:buNone/>
            </a:pPr>
            <a:r>
              <a:rPr lang="sv-SE" dirty="0"/>
              <a:t>Det finns även en riktlinje som övergripande anger hur arbetet med våldsutsatta ska bedrivas. Riktlinjen behandlar bland annat intern och extern samverkan, hur vi ska kartlägga omfattningen av problemet inom vår kommun samt hur vi ska agera när insatser beviljas till extern utförare.</a:t>
            </a:r>
          </a:p>
          <a:p>
            <a:endParaRPr lang="sv-SE" dirty="0"/>
          </a:p>
        </p:txBody>
      </p:sp>
    </p:spTree>
    <p:extLst>
      <p:ext uri="{BB962C8B-B14F-4D97-AF65-F5344CB8AC3E}">
        <p14:creationId xmlns:p14="http://schemas.microsoft.com/office/powerpoint/2010/main" val="102333318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Allmänt om våld i nära relation</a:t>
            </a:r>
            <a:endParaRPr lang="sv-SE" dirty="0"/>
          </a:p>
        </p:txBody>
      </p:sp>
      <p:sp>
        <p:nvSpPr>
          <p:cNvPr id="3" name="Platshållare för innehåll 2"/>
          <p:cNvSpPr>
            <a:spLocks noGrp="1"/>
          </p:cNvSpPr>
          <p:nvPr>
            <p:ph idx="1"/>
          </p:nvPr>
        </p:nvSpPr>
        <p:spPr/>
        <p:txBody>
          <a:bodyPr/>
          <a:lstStyle/>
          <a:p>
            <a:pPr marL="0" indent="0">
              <a:buNone/>
            </a:pPr>
            <a:r>
              <a:rPr lang="sv-SE" dirty="0"/>
              <a:t>Våld i nära relationer kan vara svårt att upptäcka för utomstående, för att det ofta utövas i hemmet och för att den våldsutsatta måste komma över olika barriärer för att vilja/våga berätta/ta sig ur situationen. Hinder kan vara att den våldsutsatta är rädd för mer våld, är rädd för att eventuella barn ska drabbas eller omhändertas samt ser ekonomiska eller bostadsmässiga problem om hen lämnar våldsutövaren. </a:t>
            </a:r>
          </a:p>
          <a:p>
            <a:endParaRPr lang="sv-SE" dirty="0"/>
          </a:p>
        </p:txBody>
      </p:sp>
    </p:spTree>
    <p:extLst>
      <p:ext uri="{BB962C8B-B14F-4D97-AF65-F5344CB8AC3E}">
        <p14:creationId xmlns:p14="http://schemas.microsoft.com/office/powerpoint/2010/main" val="43841508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Särskilda grupper</a:t>
            </a:r>
            <a:endParaRPr lang="sv-SE" dirty="0"/>
          </a:p>
        </p:txBody>
      </p:sp>
      <p:sp>
        <p:nvSpPr>
          <p:cNvPr id="3" name="Platshållare för innehåll 2"/>
          <p:cNvSpPr>
            <a:spLocks noGrp="1"/>
          </p:cNvSpPr>
          <p:nvPr>
            <p:ph idx="1"/>
          </p:nvPr>
        </p:nvSpPr>
        <p:spPr/>
        <p:txBody>
          <a:bodyPr/>
          <a:lstStyle/>
          <a:p>
            <a:pPr marL="0" indent="0">
              <a:buNone/>
            </a:pPr>
            <a:r>
              <a:rPr lang="sv-SE" dirty="0" smtClean="0"/>
              <a:t>Socialstyrelsen har identifierat några särskilda grupper, som av olika anledningar är extra utsatta. Det handlar bland annat om att de kan ha svårare att söka hjälp eller att det är svårare att ge dem bra insatser. Socialstyrelsen har utarbetat särskilda informationsmaterial om de särskilda grupperna, i slutet av presentationen finns en lista på dessa material.</a:t>
            </a:r>
            <a:endParaRPr lang="sv-SE" dirty="0"/>
          </a:p>
          <a:p>
            <a:pPr marL="0" indent="0">
              <a:buNone/>
            </a:pPr>
            <a:r>
              <a:rPr lang="sv-SE" dirty="0" smtClean="0"/>
              <a:t>De särskilda grupperna är:</a:t>
            </a:r>
          </a:p>
          <a:p>
            <a:r>
              <a:rPr lang="sv-SE" dirty="0" smtClean="0"/>
              <a:t>Äldre personer</a:t>
            </a:r>
          </a:p>
          <a:p>
            <a:r>
              <a:rPr lang="sv-SE" dirty="0" smtClean="0"/>
              <a:t>Personer med funktionsnedsättningar</a:t>
            </a:r>
          </a:p>
          <a:p>
            <a:r>
              <a:rPr lang="sv-SE" dirty="0" smtClean="0"/>
              <a:t>Personer med missbruk/beroendeproblematik</a:t>
            </a:r>
          </a:p>
          <a:p>
            <a:r>
              <a:rPr lang="sv-SE" dirty="0" smtClean="0"/>
              <a:t>Personer med utländsk bakgrund</a:t>
            </a:r>
          </a:p>
          <a:p>
            <a:r>
              <a:rPr lang="sv-SE" dirty="0" smtClean="0"/>
              <a:t>Personer utsatta för hedersrelaterat våld</a:t>
            </a:r>
          </a:p>
          <a:p>
            <a:r>
              <a:rPr lang="sv-SE" dirty="0" smtClean="0"/>
              <a:t>Personer i samkönade relationer</a:t>
            </a:r>
          </a:p>
          <a:p>
            <a:endParaRPr lang="sv-SE" dirty="0"/>
          </a:p>
        </p:txBody>
      </p:sp>
    </p:spTree>
    <p:extLst>
      <p:ext uri="{BB962C8B-B14F-4D97-AF65-F5344CB8AC3E}">
        <p14:creationId xmlns:p14="http://schemas.microsoft.com/office/powerpoint/2010/main" val="219605270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Särskilda grupper </a:t>
            </a:r>
            <a:endParaRPr lang="sv-SE" dirty="0"/>
          </a:p>
        </p:txBody>
      </p:sp>
      <p:sp>
        <p:nvSpPr>
          <p:cNvPr id="3" name="Platshållare för innehåll 2"/>
          <p:cNvSpPr>
            <a:spLocks noGrp="1"/>
          </p:cNvSpPr>
          <p:nvPr>
            <p:ph idx="1"/>
          </p:nvPr>
        </p:nvSpPr>
        <p:spPr/>
        <p:txBody>
          <a:bodyPr/>
          <a:lstStyle/>
          <a:p>
            <a:pPr marL="0" indent="0">
              <a:buNone/>
            </a:pPr>
            <a:r>
              <a:rPr lang="sv-SE" dirty="0"/>
              <a:t>Äldre och personer med funktionsnedsättningar av olika slag kan ha svårt att söka hjälp – vilket gör det extra viktigt att vi inom socialtjänsten tar tecken på våld på allvar. Det kan dock vara extra svårt att upptäcka våld hos dessa grupper, t.ex. för att skador kan tolkas som något som beror av ålder snarare än våld eller att personen har svårt att berätta att någon har utövat våld. Dessa grupper kan även i större utsträckning än andra grupper utsättas för försummelse, dvs att de nekas den hjälp de behöver</a:t>
            </a:r>
            <a:r>
              <a:rPr lang="sv-SE" dirty="0" smtClean="0"/>
              <a:t>.</a:t>
            </a:r>
          </a:p>
          <a:p>
            <a:pPr marL="0" indent="0">
              <a:buNone/>
            </a:pPr>
            <a:endParaRPr lang="sv-SE" dirty="0"/>
          </a:p>
          <a:p>
            <a:pPr marL="0" indent="0">
              <a:buNone/>
            </a:pPr>
            <a:r>
              <a:rPr lang="sv-SE" dirty="0"/>
              <a:t>Även personer med missbruksproblematik, personer i samkönade relationer, personer med utländsk bakgrund och personer som utsätts för hedersrelaterat våld kan ha svårt att få eller söka hjälp. </a:t>
            </a:r>
          </a:p>
        </p:txBody>
      </p:sp>
    </p:spTree>
    <p:extLst>
      <p:ext uri="{BB962C8B-B14F-4D97-AF65-F5344CB8AC3E}">
        <p14:creationId xmlns:p14="http://schemas.microsoft.com/office/powerpoint/2010/main" val="319271121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särskilda grupper</a:t>
            </a:r>
            <a:endParaRPr lang="sv-SE" dirty="0"/>
          </a:p>
        </p:txBody>
      </p:sp>
      <p:sp>
        <p:nvSpPr>
          <p:cNvPr id="3" name="Platshållare för innehåll 2"/>
          <p:cNvSpPr>
            <a:spLocks noGrp="1"/>
          </p:cNvSpPr>
          <p:nvPr>
            <p:ph idx="1"/>
          </p:nvPr>
        </p:nvSpPr>
        <p:spPr/>
        <p:txBody>
          <a:bodyPr/>
          <a:lstStyle/>
          <a:p>
            <a:r>
              <a:rPr lang="sv-SE" dirty="0"/>
              <a:t>Vilka krav ställs på personal och organisation när det gäller ovanstående grupper då de kommer i kontakt med socialtjänsten? </a:t>
            </a:r>
          </a:p>
        </p:txBody>
      </p:sp>
    </p:spTree>
    <p:extLst>
      <p:ext uri="{BB962C8B-B14F-4D97-AF65-F5344CB8AC3E}">
        <p14:creationId xmlns:p14="http://schemas.microsoft.com/office/powerpoint/2010/main" val="6806606"/>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Tecken på att någon är utsatt för våld</a:t>
            </a:r>
            <a:endParaRPr lang="sv-SE" dirty="0"/>
          </a:p>
        </p:txBody>
      </p:sp>
      <p:sp>
        <p:nvSpPr>
          <p:cNvPr id="3" name="Platshållare för innehåll 2"/>
          <p:cNvSpPr>
            <a:spLocks noGrp="1"/>
          </p:cNvSpPr>
          <p:nvPr>
            <p:ph idx="1"/>
          </p:nvPr>
        </p:nvSpPr>
        <p:spPr/>
        <p:txBody>
          <a:bodyPr/>
          <a:lstStyle/>
          <a:p>
            <a:pPr marL="0" indent="0">
              <a:buNone/>
            </a:pPr>
            <a:r>
              <a:rPr lang="sv-SE" dirty="0"/>
              <a:t>Tecken på att någon är utsatt för våld kan vara både konkreta och mer diffusa, vilket avspeglar att våld kan utövas på många olika sätt. Socialstyrelsen ger som exempel: </a:t>
            </a:r>
          </a:p>
          <a:p>
            <a:pPr lvl="0"/>
            <a:r>
              <a:rPr lang="sv-SE" dirty="0"/>
              <a:t>sår </a:t>
            </a:r>
          </a:p>
          <a:p>
            <a:pPr lvl="0"/>
            <a:r>
              <a:rPr lang="sv-SE" dirty="0"/>
              <a:t>blåmärken </a:t>
            </a:r>
          </a:p>
          <a:p>
            <a:pPr lvl="0"/>
            <a:r>
              <a:rPr lang="sv-SE" dirty="0"/>
              <a:t>frakturer </a:t>
            </a:r>
          </a:p>
          <a:p>
            <a:pPr lvl="0"/>
            <a:r>
              <a:rPr lang="sv-SE" dirty="0"/>
              <a:t>brännskador </a:t>
            </a:r>
          </a:p>
          <a:p>
            <a:pPr lvl="0"/>
            <a:r>
              <a:rPr lang="sv-SE" dirty="0"/>
              <a:t>sömnstörningar </a:t>
            </a:r>
          </a:p>
          <a:p>
            <a:pPr lvl="0"/>
            <a:r>
              <a:rPr lang="sv-SE" dirty="0"/>
              <a:t>psykosomatiska problem </a:t>
            </a:r>
          </a:p>
          <a:p>
            <a:pPr lvl="0"/>
            <a:r>
              <a:rPr lang="sv-SE" dirty="0"/>
              <a:t>depression eller ångest </a:t>
            </a:r>
          </a:p>
          <a:p>
            <a:pPr lvl="0"/>
            <a:r>
              <a:rPr lang="sv-SE" dirty="0"/>
              <a:t>omsorgsbrister. </a:t>
            </a:r>
          </a:p>
          <a:p>
            <a:pPr marL="0" indent="0">
              <a:buNone/>
            </a:pPr>
            <a:r>
              <a:rPr lang="sv-SE" dirty="0"/>
              <a:t>Det poängteras dock att det är viktigt att inte övertolka tecken då de sällan är entydiga.</a:t>
            </a:r>
          </a:p>
          <a:p>
            <a:pPr marL="0" indent="0">
              <a:buNone/>
            </a:pPr>
            <a:endParaRPr lang="sv-SE" dirty="0"/>
          </a:p>
        </p:txBody>
      </p:sp>
    </p:spTree>
    <p:extLst>
      <p:ext uri="{BB962C8B-B14F-4D97-AF65-F5344CB8AC3E}">
        <p14:creationId xmlns:p14="http://schemas.microsoft.com/office/powerpoint/2010/main" val="107371261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tecken på våld</a:t>
            </a:r>
            <a:endParaRPr lang="sv-SE" dirty="0"/>
          </a:p>
        </p:txBody>
      </p:sp>
      <p:sp>
        <p:nvSpPr>
          <p:cNvPr id="3" name="Platshållare för innehåll 2"/>
          <p:cNvSpPr>
            <a:spLocks noGrp="1"/>
          </p:cNvSpPr>
          <p:nvPr>
            <p:ph idx="1"/>
          </p:nvPr>
        </p:nvSpPr>
        <p:spPr/>
        <p:txBody>
          <a:bodyPr/>
          <a:lstStyle/>
          <a:p>
            <a:r>
              <a:rPr lang="sv-SE" dirty="0"/>
              <a:t>Känner du igen dessa tecken hos någon du mött?</a:t>
            </a:r>
          </a:p>
        </p:txBody>
      </p:sp>
    </p:spTree>
    <p:extLst>
      <p:ext uri="{BB962C8B-B14F-4D97-AF65-F5344CB8AC3E}">
        <p14:creationId xmlns:p14="http://schemas.microsoft.com/office/powerpoint/2010/main" val="10119217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9218" name="Text Box 4"/>
          <p:cNvSpPr txBox="1">
            <a:spLocks noChangeArrowheads="1"/>
          </p:cNvSpPr>
          <p:nvPr/>
        </p:nvSpPr>
        <p:spPr bwMode="auto">
          <a:xfrm>
            <a:off x="447675" y="171450"/>
            <a:ext cx="184150" cy="579438"/>
          </a:xfrm>
          <a:prstGeom prst="rect">
            <a:avLst/>
          </a:prstGeom>
          <a:noFill/>
          <a:ln w="9525">
            <a:noFill/>
            <a:miter lim="800000"/>
            <a:headEnd/>
            <a:tailEnd/>
          </a:ln>
        </p:spPr>
        <p:txBody>
          <a:bodyPr wrap="none">
            <a:spAutoFit/>
          </a:bodyPr>
          <a:lstStyle/>
          <a:p>
            <a:endParaRPr lang="sv-SE" sz="3200">
              <a:latin typeface="Verdana" pitchFamily="34" charset="0"/>
            </a:endParaRPr>
          </a:p>
        </p:txBody>
      </p:sp>
      <p:sp>
        <p:nvSpPr>
          <p:cNvPr id="2" name="Rubrik 1"/>
          <p:cNvSpPr>
            <a:spLocks noGrp="1"/>
          </p:cNvSpPr>
          <p:nvPr>
            <p:ph type="title"/>
          </p:nvPr>
        </p:nvSpPr>
        <p:spPr/>
        <p:txBody>
          <a:bodyPr/>
          <a:lstStyle/>
          <a:p>
            <a:r>
              <a:rPr lang="sv-SE" dirty="0" smtClean="0"/>
              <a:t>Varför visar vi denna presentation?</a:t>
            </a:r>
            <a:endParaRPr lang="sv-SE" dirty="0"/>
          </a:p>
        </p:txBody>
      </p:sp>
      <p:sp>
        <p:nvSpPr>
          <p:cNvPr id="3" name="Platshållare för innehåll 2"/>
          <p:cNvSpPr>
            <a:spLocks noGrp="1"/>
          </p:cNvSpPr>
          <p:nvPr>
            <p:ph idx="1"/>
          </p:nvPr>
        </p:nvSpPr>
        <p:spPr/>
        <p:txBody>
          <a:bodyPr/>
          <a:lstStyle/>
          <a:p>
            <a:r>
              <a:rPr lang="sv-SE" dirty="0" smtClean="0"/>
              <a:t>Syfte: att alla handläggare ska påminnas om problemområdet våld i nära relationer och vilka rutiner vi har på området, samt få tillfälle att diskutera hur ni kan hantera situationer som uppstår när en klient/brukare är utsatt för våld från en närstående.</a:t>
            </a:r>
          </a:p>
          <a:p>
            <a:r>
              <a:rPr lang="sv-SE" dirty="0" smtClean="0"/>
              <a:t>Hur ofta ska presentationen gås igenom: årligen.</a:t>
            </a:r>
          </a:p>
          <a:p>
            <a:r>
              <a:rPr lang="sv-SE" dirty="0" smtClean="0"/>
              <a:t>När: förslagsvis i samband med APT.</a:t>
            </a:r>
            <a:endParaRPr lang="sv-SE" dirty="0"/>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 som bevittnat våld</a:t>
            </a:r>
            <a:endParaRPr lang="sv-SE" dirty="0"/>
          </a:p>
        </p:txBody>
      </p:sp>
      <p:sp>
        <p:nvSpPr>
          <p:cNvPr id="3" name="Platshållare för innehåll 2"/>
          <p:cNvSpPr>
            <a:spLocks noGrp="1"/>
          </p:cNvSpPr>
          <p:nvPr>
            <p:ph idx="1"/>
          </p:nvPr>
        </p:nvSpPr>
        <p:spPr/>
        <p:txBody>
          <a:bodyPr/>
          <a:lstStyle/>
          <a:p>
            <a:pPr marL="0" indent="0">
              <a:buNone/>
            </a:pPr>
            <a:r>
              <a:rPr lang="sv-SE" dirty="0"/>
              <a:t>När det gäller barn som bevittnat våld av eller mot vuxna </a:t>
            </a:r>
            <a:r>
              <a:rPr lang="sv-SE" dirty="0" smtClean="0"/>
              <a:t>närstående avser </a:t>
            </a:r>
            <a:r>
              <a:rPr lang="sv-SE" dirty="0"/>
              <a:t>uttrycket bevittnat huvudsakligen att barnet sett eller hört </a:t>
            </a:r>
            <a:r>
              <a:rPr lang="sv-SE" dirty="0" smtClean="0"/>
              <a:t>den brottsliga </a:t>
            </a:r>
            <a:r>
              <a:rPr lang="sv-SE" dirty="0"/>
              <a:t>handlingen begås (prop. 2005/06:166 s. 16f och s. 37 och </a:t>
            </a:r>
            <a:r>
              <a:rPr lang="sv-SE" dirty="0" smtClean="0"/>
              <a:t>prop. 2006/07:38 </a:t>
            </a:r>
            <a:r>
              <a:rPr lang="sv-SE" dirty="0"/>
              <a:t>s. 29). </a:t>
            </a:r>
            <a:endParaRPr lang="sv-SE" dirty="0" smtClean="0"/>
          </a:p>
          <a:p>
            <a:pPr marL="0" indent="0">
              <a:buNone/>
            </a:pPr>
            <a:endParaRPr lang="sv-SE"/>
          </a:p>
          <a:p>
            <a:pPr marL="0" indent="0">
              <a:buNone/>
            </a:pPr>
            <a:r>
              <a:rPr lang="sv-SE" smtClean="0"/>
              <a:t>Barn </a:t>
            </a:r>
            <a:r>
              <a:rPr lang="sv-SE" dirty="0"/>
              <a:t>som på annat sätt förstått eller upplevt att </a:t>
            </a:r>
            <a:r>
              <a:rPr lang="sv-SE" dirty="0" smtClean="0"/>
              <a:t>våld förekommer </a:t>
            </a:r>
            <a:r>
              <a:rPr lang="sv-SE" dirty="0"/>
              <a:t>eller uppfattar konsekvenserna av det kan givetvis fara illa </a:t>
            </a:r>
            <a:r>
              <a:rPr lang="sv-SE" dirty="0" smtClean="0"/>
              <a:t>och vara </a:t>
            </a:r>
            <a:r>
              <a:rPr lang="sv-SE" dirty="0"/>
              <a:t>i behov av stöd och hjälp från socialtjänsten. Att leva i en familj </a:t>
            </a:r>
            <a:r>
              <a:rPr lang="sv-SE" dirty="0" smtClean="0"/>
              <a:t>där våld </a:t>
            </a:r>
            <a:r>
              <a:rPr lang="sv-SE" dirty="0"/>
              <a:t>förekommer är i sig en allvarlig riskfaktor.</a:t>
            </a:r>
          </a:p>
        </p:txBody>
      </p:sp>
    </p:spTree>
    <p:extLst>
      <p:ext uri="{BB962C8B-B14F-4D97-AF65-F5344CB8AC3E}">
        <p14:creationId xmlns:p14="http://schemas.microsoft.com/office/powerpoint/2010/main" val="272062021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 som bevittnat våld - symptom</a:t>
            </a:r>
            <a:endParaRPr lang="sv-SE" dirty="0"/>
          </a:p>
        </p:txBody>
      </p:sp>
      <p:sp>
        <p:nvSpPr>
          <p:cNvPr id="3" name="Platshållare för innehåll 2"/>
          <p:cNvSpPr>
            <a:spLocks noGrp="1"/>
          </p:cNvSpPr>
          <p:nvPr>
            <p:ph idx="1"/>
          </p:nvPr>
        </p:nvSpPr>
        <p:spPr/>
        <p:txBody>
          <a:bodyPr/>
          <a:lstStyle/>
          <a:p>
            <a:pPr marL="0" indent="0">
              <a:buNone/>
            </a:pPr>
            <a:r>
              <a:rPr lang="sv-SE" dirty="0" smtClean="0"/>
              <a:t>Barn kan uppvisa en rad symptom. Exempel från forskning:</a:t>
            </a:r>
          </a:p>
          <a:p>
            <a:r>
              <a:rPr lang="sv-SE" dirty="0" smtClean="0"/>
              <a:t>Beteendestörningar och bristande sociala färdigheter.</a:t>
            </a:r>
          </a:p>
          <a:p>
            <a:r>
              <a:rPr lang="sv-SE" dirty="0" smtClean="0"/>
              <a:t>Ätstörningar.</a:t>
            </a:r>
          </a:p>
          <a:p>
            <a:r>
              <a:rPr lang="sv-SE" dirty="0" smtClean="0"/>
              <a:t>Emotionella problem såsom ångest, depression, lågt självförtroende, sömnproblem.</a:t>
            </a:r>
          </a:p>
          <a:p>
            <a:r>
              <a:rPr lang="sv-SE" dirty="0" smtClean="0"/>
              <a:t>Posttraumatiskt stressyndrom (PTSD)</a:t>
            </a:r>
            <a:endParaRPr lang="sv-SE" dirty="0"/>
          </a:p>
          <a:p>
            <a:endParaRPr lang="sv-SE" dirty="0"/>
          </a:p>
        </p:txBody>
      </p:sp>
    </p:spTree>
    <p:extLst>
      <p:ext uri="{BB962C8B-B14F-4D97-AF65-F5344CB8AC3E}">
        <p14:creationId xmlns:p14="http://schemas.microsoft.com/office/powerpoint/2010/main" val="373282636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Barns strategier för att hantera sin situation</a:t>
            </a:r>
            <a:endParaRPr lang="sv-SE" dirty="0"/>
          </a:p>
        </p:txBody>
      </p:sp>
      <p:sp>
        <p:nvSpPr>
          <p:cNvPr id="3" name="Platshållare för innehåll 2"/>
          <p:cNvSpPr>
            <a:spLocks noGrp="1"/>
          </p:cNvSpPr>
          <p:nvPr>
            <p:ph idx="1"/>
          </p:nvPr>
        </p:nvSpPr>
        <p:spPr/>
        <p:txBody>
          <a:bodyPr/>
          <a:lstStyle/>
          <a:p>
            <a:pPr marL="457200" indent="-457200">
              <a:buAutoNum type="arabicParenR"/>
            </a:pPr>
            <a:r>
              <a:rPr lang="sv-SE" dirty="0" smtClean="0"/>
              <a:t>att </a:t>
            </a:r>
            <a:r>
              <a:rPr lang="sv-SE" dirty="0"/>
              <a:t>försöka undkomma situationen genom att vara så passiva som möjligt, </a:t>
            </a:r>
            <a:endParaRPr lang="sv-SE" dirty="0" smtClean="0"/>
          </a:p>
          <a:p>
            <a:pPr marL="457200" indent="-457200">
              <a:buAutoNum type="arabicParenR"/>
            </a:pPr>
            <a:r>
              <a:rPr lang="sv-SE" dirty="0" smtClean="0"/>
              <a:t>att </a:t>
            </a:r>
            <a:r>
              <a:rPr lang="sv-SE" dirty="0"/>
              <a:t>aktivt ingripa för att få fadern att sluta slå och </a:t>
            </a:r>
            <a:endParaRPr lang="sv-SE" dirty="0" smtClean="0"/>
          </a:p>
          <a:p>
            <a:pPr marL="457200" indent="-457200">
              <a:buAutoNum type="arabicParenR"/>
            </a:pPr>
            <a:r>
              <a:rPr lang="sv-SE" dirty="0" smtClean="0"/>
              <a:t>att </a:t>
            </a:r>
            <a:r>
              <a:rPr lang="sv-SE" dirty="0"/>
              <a:t>indirekt påverka genom att till exempel bråka eller på annat sätt påkalla uppmärksamhet</a:t>
            </a:r>
            <a:r>
              <a:rPr lang="sv-SE" dirty="0" smtClean="0"/>
              <a:t>.</a:t>
            </a:r>
          </a:p>
          <a:p>
            <a:pPr marL="457200" indent="-457200">
              <a:buAutoNum type="arabicParenR"/>
            </a:pPr>
            <a:endParaRPr lang="sv-SE" dirty="0"/>
          </a:p>
          <a:p>
            <a:pPr marL="0" indent="0">
              <a:buNone/>
            </a:pPr>
            <a:r>
              <a:rPr lang="sv-SE" dirty="0"/>
              <a:t>Barnet kan vidare inta olika roller som en överlevnadsstrategi:</a:t>
            </a:r>
          </a:p>
          <a:p>
            <a:r>
              <a:rPr lang="sv-SE" dirty="0" smtClean="0"/>
              <a:t>att </a:t>
            </a:r>
            <a:r>
              <a:rPr lang="sv-SE" dirty="0"/>
              <a:t>hålla sig i bakgrunden och aldrig ställa till med något, att aldrig synas eller märkas. </a:t>
            </a:r>
          </a:p>
          <a:p>
            <a:r>
              <a:rPr lang="sv-SE" dirty="0" smtClean="0"/>
              <a:t>att </a:t>
            </a:r>
            <a:r>
              <a:rPr lang="sv-SE" dirty="0"/>
              <a:t>dra uppmärksamheten till sig genom att vara överaktiv, orolig, stökig och störig</a:t>
            </a:r>
          </a:p>
          <a:p>
            <a:r>
              <a:rPr lang="sv-SE" dirty="0" smtClean="0"/>
              <a:t>att </a:t>
            </a:r>
            <a:r>
              <a:rPr lang="sv-SE" dirty="0"/>
              <a:t>ta på sig ansvaret för allas smärta, att vara den som familjen förlitar sig på när allt annat misslyckas</a:t>
            </a:r>
          </a:p>
        </p:txBody>
      </p:sp>
    </p:spTree>
    <p:extLst>
      <p:ext uri="{BB962C8B-B14F-4D97-AF65-F5344CB8AC3E}">
        <p14:creationId xmlns:p14="http://schemas.microsoft.com/office/powerpoint/2010/main" val="11265698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barn som bevittnat våld</a:t>
            </a:r>
            <a:endParaRPr lang="sv-SE" dirty="0"/>
          </a:p>
        </p:txBody>
      </p:sp>
      <p:sp>
        <p:nvSpPr>
          <p:cNvPr id="3" name="Platshållare för innehåll 2"/>
          <p:cNvSpPr>
            <a:spLocks noGrp="1"/>
          </p:cNvSpPr>
          <p:nvPr>
            <p:ph idx="1"/>
          </p:nvPr>
        </p:nvSpPr>
        <p:spPr/>
        <p:txBody>
          <a:bodyPr/>
          <a:lstStyle/>
          <a:p>
            <a:r>
              <a:rPr lang="sv-SE" dirty="0"/>
              <a:t>Vad har du för erfarenheter av barn som vuxit upp i våldets närhet? Hur har du hanterat dessa situationer?</a:t>
            </a:r>
          </a:p>
          <a:p>
            <a:r>
              <a:rPr lang="sv-SE" dirty="0"/>
              <a:t>Bra fungerande samverkan kan vara ett stort stöd, både för barnen och för dig som personal. Hur ser samverkan eller kontakter ut med andra verksamheter som arbetar med barn?</a:t>
            </a:r>
          </a:p>
        </p:txBody>
      </p:sp>
    </p:spTree>
    <p:extLst>
      <p:ext uri="{BB962C8B-B14F-4D97-AF65-F5344CB8AC3E}">
        <p14:creationId xmlns:p14="http://schemas.microsoft.com/office/powerpoint/2010/main" val="4129514418"/>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Att fråga om våld</a:t>
            </a:r>
            <a:endParaRPr lang="sv-SE" dirty="0"/>
          </a:p>
        </p:txBody>
      </p:sp>
      <p:sp>
        <p:nvSpPr>
          <p:cNvPr id="3" name="Platshållare för innehåll 2"/>
          <p:cNvSpPr>
            <a:spLocks noGrp="1"/>
          </p:cNvSpPr>
          <p:nvPr>
            <p:ph idx="1"/>
          </p:nvPr>
        </p:nvSpPr>
        <p:spPr/>
        <p:txBody>
          <a:bodyPr/>
          <a:lstStyle/>
          <a:p>
            <a:pPr marL="0" indent="0">
              <a:buNone/>
            </a:pPr>
            <a:r>
              <a:rPr lang="sv-SE" dirty="0"/>
              <a:t>Det kan vara motiverat att fråga personer om de utsätts för våld även vid liten misstanke, dels p.g.a. att våldet kan ge så allvarliga konsekvenser och dels p.g.a. att många inte söker hjälp aktivt</a:t>
            </a:r>
            <a:r>
              <a:rPr lang="sv-SE" dirty="0" smtClean="0"/>
              <a:t>.</a:t>
            </a:r>
          </a:p>
          <a:p>
            <a:pPr marL="0" indent="0">
              <a:buNone/>
            </a:pPr>
            <a:endParaRPr lang="sv-SE" dirty="0"/>
          </a:p>
          <a:p>
            <a:pPr marL="0" indent="0">
              <a:buNone/>
            </a:pPr>
            <a:r>
              <a:rPr lang="sv-SE" dirty="0"/>
              <a:t>Om du vill fråga någon om personen utsätts för våld kan det vara lättare att börja med allmänt hållna frågor om relationen. Även frågor som tar avstamp i att problemet är vanligt snarare än att du misstänker att just denna person är utsatt kan vara lättare att </a:t>
            </a:r>
            <a:r>
              <a:rPr lang="sv-SE" dirty="0" smtClean="0"/>
              <a:t>ställa. </a:t>
            </a:r>
          </a:p>
          <a:p>
            <a:pPr marL="0" indent="0">
              <a:buNone/>
            </a:pPr>
            <a:endParaRPr lang="sv-SE" dirty="0"/>
          </a:p>
          <a:p>
            <a:pPr marL="0" indent="0">
              <a:buNone/>
            </a:pPr>
            <a:r>
              <a:rPr lang="sv-SE" dirty="0"/>
              <a:t>Vänta med direkta frågor om våld och sexuella övergrepp tills en trygg relation etablerats. </a:t>
            </a:r>
          </a:p>
          <a:p>
            <a:pPr marL="0" indent="0">
              <a:buNone/>
            </a:pPr>
            <a:endParaRPr lang="sv-SE" dirty="0"/>
          </a:p>
          <a:p>
            <a:endParaRPr lang="sv-SE" dirty="0"/>
          </a:p>
        </p:txBody>
      </p:sp>
    </p:spTree>
    <p:extLst>
      <p:ext uri="{BB962C8B-B14F-4D97-AF65-F5344CB8AC3E}">
        <p14:creationId xmlns:p14="http://schemas.microsoft.com/office/powerpoint/2010/main" val="3819888892"/>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Diskussionsfråga – fråga om våld</a:t>
            </a:r>
            <a:endParaRPr lang="sv-SE" dirty="0"/>
          </a:p>
        </p:txBody>
      </p:sp>
      <p:sp>
        <p:nvSpPr>
          <p:cNvPr id="3" name="Platshållare för innehåll 2"/>
          <p:cNvSpPr>
            <a:spLocks noGrp="1"/>
          </p:cNvSpPr>
          <p:nvPr>
            <p:ph idx="1"/>
          </p:nvPr>
        </p:nvSpPr>
        <p:spPr/>
        <p:txBody>
          <a:bodyPr/>
          <a:lstStyle/>
          <a:p>
            <a:r>
              <a:rPr lang="sv-SE" dirty="0"/>
              <a:t>Hur skulle du själv formulera dina frågor? </a:t>
            </a:r>
          </a:p>
          <a:p>
            <a:r>
              <a:rPr lang="sv-SE" dirty="0"/>
              <a:t>Öva gärna att ställa frågor genom rollspel i din arbetsgrupp.</a:t>
            </a:r>
          </a:p>
        </p:txBody>
      </p:sp>
    </p:spTree>
    <p:extLst>
      <p:ext uri="{BB962C8B-B14F-4D97-AF65-F5344CB8AC3E}">
        <p14:creationId xmlns:p14="http://schemas.microsoft.com/office/powerpoint/2010/main" val="233761075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Insatser</a:t>
            </a:r>
            <a:endParaRPr lang="sv-SE" dirty="0"/>
          </a:p>
        </p:txBody>
      </p:sp>
      <p:sp>
        <p:nvSpPr>
          <p:cNvPr id="3" name="Platshållare för innehåll 2"/>
          <p:cNvSpPr>
            <a:spLocks noGrp="1"/>
          </p:cNvSpPr>
          <p:nvPr>
            <p:ph idx="1"/>
          </p:nvPr>
        </p:nvSpPr>
        <p:spPr/>
        <p:txBody>
          <a:bodyPr/>
          <a:lstStyle/>
          <a:p>
            <a:pPr marL="0" indent="0">
              <a:buNone/>
            </a:pPr>
            <a:r>
              <a:rPr lang="sv-SE" dirty="0"/>
              <a:t>Akuta insatser kan bli nödvändiga om en person visar sig vara våldsutsatt. </a:t>
            </a:r>
            <a:r>
              <a:rPr lang="sv-SE" dirty="0" smtClean="0"/>
              <a:t>Det kan t.ex. handla om skyddat boende, ekonomiskt bistånd samt hjälp med kontakt med polis och/eller hälso- och sjukvård. Även långsiktiga insatser kan komma i fråga. </a:t>
            </a:r>
          </a:p>
          <a:p>
            <a:pPr marL="0" indent="0">
              <a:buNone/>
            </a:pPr>
            <a:endParaRPr lang="sv-SE" dirty="0" smtClean="0"/>
          </a:p>
          <a:p>
            <a:pPr marL="0" indent="0">
              <a:buNone/>
            </a:pPr>
            <a:r>
              <a:rPr lang="sv-SE" b="1" dirty="0">
                <a:solidFill>
                  <a:srgbClr val="FF6700"/>
                </a:solidFill>
              </a:rPr>
              <a:t>Diskussionsfråga</a:t>
            </a:r>
            <a:endParaRPr lang="sv-SE" dirty="0"/>
          </a:p>
          <a:p>
            <a:r>
              <a:rPr lang="sv-SE" dirty="0"/>
              <a:t>Vilka rutiner behövs i din kommun för att möta akuta behov</a:t>
            </a:r>
            <a:r>
              <a:rPr lang="sv-SE" dirty="0" smtClean="0"/>
              <a:t>?</a:t>
            </a:r>
          </a:p>
          <a:p>
            <a:r>
              <a:rPr lang="sv-SE" dirty="0"/>
              <a:t>Om du har kommit i kontakt med misshandlade kvinnor tidigare: Hur har de akuta insatserna sett ut</a:t>
            </a:r>
            <a:r>
              <a:rPr lang="sv-SE" dirty="0" smtClean="0"/>
              <a:t>?</a:t>
            </a:r>
          </a:p>
          <a:p>
            <a:r>
              <a:rPr lang="sv-SE" dirty="0"/>
              <a:t>Vilka möjligheter till långsiktigt stöd </a:t>
            </a:r>
            <a:r>
              <a:rPr lang="sv-SE" dirty="0" smtClean="0"/>
              <a:t>finns </a:t>
            </a:r>
            <a:r>
              <a:rPr lang="sv-SE" dirty="0"/>
              <a:t>i din kommun?</a:t>
            </a:r>
          </a:p>
        </p:txBody>
      </p:sp>
    </p:spTree>
    <p:extLst>
      <p:ext uri="{BB962C8B-B14F-4D97-AF65-F5344CB8AC3E}">
        <p14:creationId xmlns:p14="http://schemas.microsoft.com/office/powerpoint/2010/main" val="373507053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information</a:t>
            </a:r>
            <a:endParaRPr lang="sv-SE" dirty="0"/>
          </a:p>
        </p:txBody>
      </p:sp>
      <p:sp>
        <p:nvSpPr>
          <p:cNvPr id="3" name="Platshållare för innehåll 2"/>
          <p:cNvSpPr>
            <a:spLocks noGrp="1"/>
          </p:cNvSpPr>
          <p:nvPr>
            <p:ph idx="1"/>
          </p:nvPr>
        </p:nvSpPr>
        <p:spPr/>
        <p:txBody>
          <a:bodyPr/>
          <a:lstStyle/>
          <a:p>
            <a:pPr marL="0" indent="0">
              <a:buNone/>
            </a:pPr>
            <a:r>
              <a:rPr lang="sv-SE" dirty="0"/>
              <a:t>Kontaktpersoner:</a:t>
            </a:r>
          </a:p>
          <a:p>
            <a:r>
              <a:rPr lang="sv-SE" dirty="0" smtClean="0"/>
              <a:t>IFO vuxen: Gerd-Mari Modin</a:t>
            </a:r>
            <a:endParaRPr lang="sv-SE" dirty="0"/>
          </a:p>
          <a:p>
            <a:r>
              <a:rPr lang="sv-SE" dirty="0" smtClean="0"/>
              <a:t>IFO BoU: </a:t>
            </a:r>
            <a:r>
              <a:rPr lang="sv-SE" smtClean="0"/>
              <a:t>Anna Bergström</a:t>
            </a:r>
            <a:endParaRPr lang="sv-SE" dirty="0"/>
          </a:p>
          <a:p>
            <a:r>
              <a:rPr lang="sv-SE" dirty="0" err="1" smtClean="0"/>
              <a:t>VoO</a:t>
            </a:r>
            <a:r>
              <a:rPr lang="sv-SE" dirty="0" smtClean="0"/>
              <a:t> handläggning: </a:t>
            </a:r>
            <a:r>
              <a:rPr lang="sv-SE" dirty="0" smtClean="0"/>
              <a:t>Maria Bohlin Smed</a:t>
            </a:r>
            <a:endParaRPr lang="sv-SE" dirty="0"/>
          </a:p>
          <a:p>
            <a:r>
              <a:rPr lang="sv-SE" dirty="0" err="1" smtClean="0"/>
              <a:t>VoO</a:t>
            </a:r>
            <a:r>
              <a:rPr lang="sv-SE" dirty="0" smtClean="0"/>
              <a:t> utförarpersonal: Helene Fröjd</a:t>
            </a:r>
            <a:endParaRPr lang="sv-SE" dirty="0"/>
          </a:p>
          <a:p>
            <a:pPr marL="0" indent="0">
              <a:buNone/>
            </a:pPr>
            <a:endParaRPr lang="sv-SE" dirty="0"/>
          </a:p>
          <a:p>
            <a:pPr marL="0" indent="0">
              <a:buNone/>
            </a:pPr>
            <a:r>
              <a:rPr lang="sv-SE" dirty="0"/>
              <a:t>Informationen </a:t>
            </a:r>
            <a:r>
              <a:rPr lang="sv-SE" dirty="0" smtClean="0"/>
              <a:t>i presentationen kommer </a:t>
            </a:r>
            <a:r>
              <a:rPr lang="sv-SE" dirty="0"/>
              <a:t>från följande källor, där du även kan läsa själv om du vill ha mer information</a:t>
            </a:r>
            <a:r>
              <a:rPr lang="sv-SE" dirty="0" smtClean="0"/>
              <a:t>.</a:t>
            </a:r>
            <a:endParaRPr lang="sv-SE" dirty="0"/>
          </a:p>
          <a:p>
            <a:r>
              <a:rPr lang="sv-SE" dirty="0"/>
              <a:t>Socialstyrelsens hemsida: </a:t>
            </a:r>
            <a:r>
              <a:rPr lang="sv-SE" i="1" dirty="0"/>
              <a:t>Våld i nära </a:t>
            </a:r>
            <a:r>
              <a:rPr lang="sv-SE" i="1" dirty="0" smtClean="0"/>
              <a:t>relationer</a:t>
            </a:r>
          </a:p>
          <a:p>
            <a:r>
              <a:rPr lang="sv-SE" dirty="0" smtClean="0"/>
              <a:t>Socialstyrelsen:</a:t>
            </a:r>
            <a:r>
              <a:rPr lang="sv-SE" i="1" dirty="0" smtClean="0"/>
              <a:t> </a:t>
            </a:r>
            <a:r>
              <a:rPr lang="sv-SE" i="1" dirty="0"/>
              <a:t>Våld – En handbok om socialnämndens ansvar för våldsutsatta kvinnor och barn som bevittnat våld </a:t>
            </a:r>
          </a:p>
          <a:p>
            <a:r>
              <a:rPr lang="sv-SE" dirty="0"/>
              <a:t>Socialstyrelsen: </a:t>
            </a:r>
            <a:r>
              <a:rPr lang="sv-SE" i="1" dirty="0"/>
              <a:t>Våldsutsatta kvinnor, ett utbildningsmaterial för socialtjänstens personal</a:t>
            </a:r>
            <a:r>
              <a:rPr lang="sv-SE" i="1" dirty="0" smtClean="0"/>
              <a:t>.</a:t>
            </a:r>
            <a:endParaRPr lang="sv-SE" dirty="0"/>
          </a:p>
        </p:txBody>
      </p:sp>
    </p:spTree>
    <p:extLst>
      <p:ext uri="{BB962C8B-B14F-4D97-AF65-F5344CB8AC3E}">
        <p14:creationId xmlns:p14="http://schemas.microsoft.com/office/powerpoint/2010/main" val="1669232164"/>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Informationsmaterial om särskilda grupper</a:t>
            </a:r>
            <a:endParaRPr lang="sv-SE" dirty="0"/>
          </a:p>
        </p:txBody>
      </p:sp>
      <p:sp>
        <p:nvSpPr>
          <p:cNvPr id="3" name="Platshållare för innehåll 2"/>
          <p:cNvSpPr>
            <a:spLocks noGrp="1"/>
          </p:cNvSpPr>
          <p:nvPr>
            <p:ph idx="1"/>
          </p:nvPr>
        </p:nvSpPr>
        <p:spPr/>
        <p:txBody>
          <a:bodyPr numCol="2"/>
          <a:lstStyle/>
          <a:p>
            <a:pPr marL="0" indent="0">
              <a:buNone/>
            </a:pPr>
            <a:r>
              <a:rPr lang="sv-SE" dirty="0"/>
              <a:t>Äldre</a:t>
            </a:r>
          </a:p>
          <a:p>
            <a:r>
              <a:rPr lang="sv-SE" dirty="0" err="1"/>
              <a:t>Roks</a:t>
            </a:r>
            <a:r>
              <a:rPr lang="sv-SE" dirty="0"/>
              <a:t>: Våld mot äldre kvinnor</a:t>
            </a:r>
          </a:p>
          <a:p>
            <a:r>
              <a:rPr lang="sv-SE" dirty="0"/>
              <a:t>Stockholm: det slutar inte vid 65</a:t>
            </a:r>
          </a:p>
          <a:p>
            <a:r>
              <a:rPr lang="sv-SE" dirty="0"/>
              <a:t>Socialstyrelsen arbetar med att ta fram ett utbildningsmaterial.</a:t>
            </a:r>
          </a:p>
          <a:p>
            <a:pPr marL="0" indent="0">
              <a:buNone/>
            </a:pPr>
            <a:r>
              <a:rPr lang="sv-SE" dirty="0"/>
              <a:t>Funktionsnedsättning</a:t>
            </a:r>
          </a:p>
          <a:p>
            <a:r>
              <a:rPr lang="sv-SE" dirty="0"/>
              <a:t>NCK </a:t>
            </a:r>
          </a:p>
          <a:p>
            <a:r>
              <a:rPr lang="sv-SE" dirty="0"/>
              <a:t>Socialstyrelsen: Sällan sedda</a:t>
            </a:r>
          </a:p>
          <a:p>
            <a:pPr marL="0" indent="0">
              <a:buNone/>
            </a:pPr>
            <a:r>
              <a:rPr lang="sv-SE" dirty="0"/>
              <a:t>Heder</a:t>
            </a:r>
          </a:p>
          <a:p>
            <a:r>
              <a:rPr lang="sv-SE" dirty="0"/>
              <a:t>NCK</a:t>
            </a:r>
          </a:p>
          <a:p>
            <a:r>
              <a:rPr lang="sv-SE" dirty="0"/>
              <a:t>Socialstyrelsen arbetar med att ta fram ett utbildningsmaterial.</a:t>
            </a:r>
          </a:p>
          <a:p>
            <a:pPr marL="0" indent="0">
              <a:buNone/>
            </a:pPr>
            <a:r>
              <a:rPr lang="sv-SE" dirty="0"/>
              <a:t>Missbruk</a:t>
            </a:r>
          </a:p>
          <a:p>
            <a:r>
              <a:rPr lang="sv-SE" dirty="0"/>
              <a:t>Socialstyrelsen: Skylla sig själv</a:t>
            </a:r>
          </a:p>
          <a:p>
            <a:pPr marL="0" indent="0">
              <a:buNone/>
            </a:pPr>
            <a:r>
              <a:rPr lang="sv-SE" dirty="0"/>
              <a:t>Samkönade</a:t>
            </a:r>
          </a:p>
          <a:p>
            <a:r>
              <a:rPr lang="sv-SE" dirty="0"/>
              <a:t>NCK</a:t>
            </a:r>
          </a:p>
          <a:p>
            <a:pPr marL="0" indent="0">
              <a:buNone/>
            </a:pPr>
            <a:r>
              <a:rPr lang="sv-SE" dirty="0"/>
              <a:t>Utländsk bakgrund</a:t>
            </a:r>
          </a:p>
          <a:p>
            <a:r>
              <a:rPr lang="sv-SE" dirty="0"/>
              <a:t>Socialstyrelsen arbetar med att ta fram ett utbildningsmaterial.</a:t>
            </a:r>
          </a:p>
        </p:txBody>
      </p:sp>
    </p:spTree>
    <p:extLst>
      <p:ext uri="{BB962C8B-B14F-4D97-AF65-F5344CB8AC3E}">
        <p14:creationId xmlns:p14="http://schemas.microsoft.com/office/powerpoint/2010/main" val="97421621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smtClean="0"/>
              <a:t>Vad </a:t>
            </a:r>
            <a:r>
              <a:rPr lang="sv-SE" dirty="0"/>
              <a:t>ska du veta när du sett denna </a:t>
            </a:r>
            <a:r>
              <a:rPr lang="sv-SE" dirty="0" err="1"/>
              <a:t>ppt</a:t>
            </a:r>
            <a:r>
              <a:rPr lang="sv-SE" dirty="0" smtClean="0"/>
              <a:t>?</a:t>
            </a:r>
            <a:endParaRPr lang="sv-SE" dirty="0"/>
          </a:p>
        </p:txBody>
      </p:sp>
      <p:sp>
        <p:nvSpPr>
          <p:cNvPr id="3" name="Platshållare för innehåll 2"/>
          <p:cNvSpPr>
            <a:spLocks noGrp="1"/>
          </p:cNvSpPr>
          <p:nvPr>
            <p:ph idx="1"/>
          </p:nvPr>
        </p:nvSpPr>
        <p:spPr/>
        <p:txBody>
          <a:bodyPr/>
          <a:lstStyle/>
          <a:p>
            <a:r>
              <a:rPr lang="sv-SE" dirty="0"/>
              <a:t>Vilka rutiner som finns </a:t>
            </a:r>
            <a:r>
              <a:rPr lang="sv-SE" dirty="0" smtClean="0"/>
              <a:t>för arbetet när det förekommer våld i nära relationer hos brukare/klienter</a:t>
            </a:r>
            <a:endParaRPr lang="sv-SE" dirty="0"/>
          </a:p>
          <a:p>
            <a:r>
              <a:rPr lang="sv-SE" dirty="0" smtClean="0"/>
              <a:t>Ge grundläggande kunskaper om våld i nära relation och information om källor där du kan läsa mer</a:t>
            </a:r>
            <a:endParaRPr lang="sv-SE" dirty="0"/>
          </a:p>
          <a:p>
            <a:endParaRPr lang="sv-SE"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a:t>Varför arbetar vi med detta</a:t>
            </a:r>
            <a:r>
              <a:rPr lang="sv-SE" dirty="0" smtClean="0"/>
              <a:t>?</a:t>
            </a:r>
            <a:endParaRPr lang="sv-SE" dirty="0"/>
          </a:p>
        </p:txBody>
      </p:sp>
      <p:sp>
        <p:nvSpPr>
          <p:cNvPr id="3" name="Platshållare för innehåll 2"/>
          <p:cNvSpPr>
            <a:spLocks noGrp="1"/>
          </p:cNvSpPr>
          <p:nvPr>
            <p:ph idx="1"/>
          </p:nvPr>
        </p:nvSpPr>
        <p:spPr/>
        <p:txBody>
          <a:bodyPr/>
          <a:lstStyle/>
          <a:p>
            <a:pPr marL="0" indent="0">
              <a:buNone/>
            </a:pPr>
            <a:r>
              <a:rPr lang="sv-SE" dirty="0"/>
              <a:t>Socialtjänsten har ansvar för att arbeta mot våld i nära relationer enligt 5 kap. 11 § </a:t>
            </a:r>
            <a:r>
              <a:rPr lang="sv-SE" dirty="0" err="1"/>
              <a:t>SoL</a:t>
            </a:r>
            <a:r>
              <a:rPr lang="sv-SE" dirty="0"/>
              <a:t>:</a:t>
            </a:r>
          </a:p>
          <a:p>
            <a:pPr marL="400050" lvl="1" indent="0">
              <a:buNone/>
            </a:pPr>
            <a:r>
              <a:rPr lang="sv-SE" sz="1800" dirty="0"/>
              <a:t>Till socialnämndens uppgifter hör att verka för att den som utsatts för brott och dennes närstående får stöd och hjälp.</a:t>
            </a:r>
          </a:p>
          <a:p>
            <a:pPr marL="400050" lvl="1" indent="0">
              <a:buNone/>
            </a:pPr>
            <a:r>
              <a:rPr lang="sv-SE" sz="1800" dirty="0"/>
              <a:t>   Socialnämnden ska särskilt beakta att kvinnor som är eller har varit utsatta för våld eller andra övergrepp av närstående kan vara i behov av stöd och hjälp för att förändra sin situation.</a:t>
            </a:r>
          </a:p>
          <a:p>
            <a:pPr marL="400050" lvl="1" indent="0">
              <a:buNone/>
            </a:pPr>
            <a:r>
              <a:rPr lang="sv-SE" sz="1800" dirty="0"/>
              <a:t>   Socialnämnden ansvarar för att ett barn, som utsatts för brott, och dennes närstående får det stöd och den hjälp som de behöver.</a:t>
            </a:r>
          </a:p>
          <a:p>
            <a:pPr marL="400050" lvl="1" indent="0">
              <a:buNone/>
            </a:pPr>
            <a:r>
              <a:rPr lang="sv-SE" sz="1800" dirty="0"/>
              <a:t>   Socialnämnden ska också särskilt beakta att ett barn som bevittnat våld eller andra övergrepp av eller mot närstående är offer för brott och ansvara för att barnet får det stöd och den hjälp som barnet behöver.</a:t>
            </a:r>
          </a:p>
          <a:p>
            <a:pPr marL="0" indent="0">
              <a:buNone/>
            </a:pPr>
            <a:endParaRPr lang="sv-SE"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3"/>
          <p:cNvSpPr txBox="1">
            <a:spLocks noChangeArrowheads="1"/>
          </p:cNvSpPr>
          <p:nvPr/>
        </p:nvSpPr>
        <p:spPr bwMode="auto">
          <a:xfrm>
            <a:off x="990600" y="990600"/>
            <a:ext cx="1828800" cy="304800"/>
          </a:xfrm>
          <a:prstGeom prst="rect">
            <a:avLst/>
          </a:prstGeom>
          <a:noFill/>
          <a:ln w="9525">
            <a:noFill/>
            <a:miter lim="800000"/>
            <a:headEnd/>
            <a:tailEnd/>
          </a:ln>
        </p:spPr>
        <p:txBody>
          <a:bodyPr>
            <a:spAutoFit/>
          </a:bodyPr>
          <a:lstStyle/>
          <a:p>
            <a:pPr eaLnBrk="0" hangingPunct="0">
              <a:spcBef>
                <a:spcPct val="50000"/>
              </a:spcBef>
            </a:pPr>
            <a:endParaRPr lang="sv-SE" sz="1400">
              <a:latin typeface="Gill Sans MT"/>
            </a:endParaRPr>
          </a:p>
        </p:txBody>
      </p:sp>
      <p:sp>
        <p:nvSpPr>
          <p:cNvPr id="2" name="Rubrik 1"/>
          <p:cNvSpPr>
            <a:spLocks noGrp="1"/>
          </p:cNvSpPr>
          <p:nvPr>
            <p:ph type="title"/>
          </p:nvPr>
        </p:nvSpPr>
        <p:spPr/>
        <p:txBody>
          <a:bodyPr/>
          <a:lstStyle/>
          <a:p>
            <a:r>
              <a:rPr lang="sv-SE" dirty="0"/>
              <a:t>Varför arbetar vi med detta</a:t>
            </a:r>
            <a:r>
              <a:rPr lang="sv-SE" dirty="0" smtClean="0"/>
              <a:t>? fortsättning</a:t>
            </a:r>
            <a:endParaRPr lang="sv-SE" dirty="0"/>
          </a:p>
        </p:txBody>
      </p:sp>
      <p:sp>
        <p:nvSpPr>
          <p:cNvPr id="3" name="Platshållare för innehåll 2"/>
          <p:cNvSpPr>
            <a:spLocks noGrp="1"/>
          </p:cNvSpPr>
          <p:nvPr>
            <p:ph idx="1"/>
          </p:nvPr>
        </p:nvSpPr>
        <p:spPr/>
        <p:txBody>
          <a:bodyPr/>
          <a:lstStyle/>
          <a:p>
            <a:pPr marL="0" indent="0">
              <a:buNone/>
            </a:pPr>
            <a:r>
              <a:rPr lang="sv-SE" dirty="0"/>
              <a:t>Socialstyrelsen poängterar att ”våld i nära relationer är ett stort samhällsproblem och inbegriper såväl rättsliga som sociala och hälso- och sjukvårdsaspekter. Våldet är alltid en kränkning av de utsattas mänskliga rättigheter.”</a:t>
            </a:r>
          </a:p>
          <a:p>
            <a:endParaRPr lang="sv-SE" dirty="0"/>
          </a:p>
          <a:p>
            <a:pPr marL="0" indent="0">
              <a:buNone/>
            </a:pPr>
            <a:r>
              <a:rPr lang="sv-SE" dirty="0"/>
              <a:t>Lagstiftningen fokuserar på våldsutsatta kvinnor och barn som har bevittnat våld, men alla som utsätts för våld i nära relationer har rätt att få hjälp från oss. </a:t>
            </a:r>
          </a:p>
          <a:p>
            <a:endParaRPr lang="sv-SE" dirty="0"/>
          </a:p>
          <a:p>
            <a:endParaRPr lang="sv-SE"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r>
              <a:rPr lang="sv-SE" dirty="0" smtClean="0"/>
              <a:t>?</a:t>
            </a:r>
            <a:br>
              <a:rPr lang="sv-SE" dirty="0" smtClean="0"/>
            </a:br>
            <a:r>
              <a:rPr lang="sv-SE" sz="2000" dirty="0"/>
              <a:t>Exempel på nära </a:t>
            </a:r>
            <a:r>
              <a:rPr lang="sv-SE" sz="2000" dirty="0" smtClean="0"/>
              <a:t>relationer med våld:</a:t>
            </a:r>
            <a:endParaRPr lang="sv-SE" sz="2000" dirty="0"/>
          </a:p>
        </p:txBody>
      </p:sp>
      <p:sp>
        <p:nvSpPr>
          <p:cNvPr id="3" name="Platshållare för innehåll 2"/>
          <p:cNvSpPr>
            <a:spLocks noGrp="1"/>
          </p:cNvSpPr>
          <p:nvPr>
            <p:ph idx="1"/>
          </p:nvPr>
        </p:nvSpPr>
        <p:spPr/>
        <p:txBody>
          <a:bodyPr/>
          <a:lstStyle/>
          <a:p>
            <a:r>
              <a:rPr lang="sv-SE" dirty="0" smtClean="0"/>
              <a:t>kvinnor </a:t>
            </a:r>
            <a:r>
              <a:rPr lang="sv-SE" dirty="0"/>
              <a:t>som utsätts för våld av partner</a:t>
            </a:r>
          </a:p>
          <a:p>
            <a:r>
              <a:rPr lang="sv-SE" dirty="0"/>
              <a:t>män som utsätt för våld av partner</a:t>
            </a:r>
          </a:p>
          <a:p>
            <a:r>
              <a:rPr lang="sv-SE" dirty="0"/>
              <a:t>våld i samkönade relationer</a:t>
            </a:r>
          </a:p>
          <a:p>
            <a:r>
              <a:rPr lang="sv-SE" dirty="0"/>
              <a:t>föräldrar som utsätts för våld av vuxna barn, </a:t>
            </a:r>
          </a:p>
          <a:p>
            <a:r>
              <a:rPr lang="sv-SE" dirty="0"/>
              <a:t>våld mellan vuxna syskon, </a:t>
            </a:r>
          </a:p>
          <a:p>
            <a:r>
              <a:rPr lang="sv-SE" dirty="0"/>
              <a:t>barn som utsätts för våld av familjemedlemmar</a:t>
            </a:r>
          </a:p>
          <a:p>
            <a:endParaRPr lang="sv-SE" dirty="0"/>
          </a:p>
        </p:txBody>
      </p:sp>
    </p:spTree>
    <p:extLst>
      <p:ext uri="{BB962C8B-B14F-4D97-AF65-F5344CB8AC3E}">
        <p14:creationId xmlns:p14="http://schemas.microsoft.com/office/powerpoint/2010/main" val="207926400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br>
              <a:rPr lang="sv-SE" dirty="0"/>
            </a:br>
            <a:r>
              <a:rPr lang="sv-SE" sz="2000" dirty="0"/>
              <a:t>Exempel på </a:t>
            </a:r>
            <a:r>
              <a:rPr lang="sv-SE" sz="2000" dirty="0" smtClean="0"/>
              <a:t>vad som utgör våld 1:</a:t>
            </a:r>
            <a:endParaRPr lang="sv-SE" dirty="0"/>
          </a:p>
        </p:txBody>
      </p:sp>
      <p:sp>
        <p:nvSpPr>
          <p:cNvPr id="3" name="Platshållare för innehåll 2"/>
          <p:cNvSpPr>
            <a:spLocks noGrp="1"/>
          </p:cNvSpPr>
          <p:nvPr>
            <p:ph idx="1"/>
          </p:nvPr>
        </p:nvSpPr>
        <p:spPr/>
        <p:txBody>
          <a:bodyPr/>
          <a:lstStyle/>
          <a:p>
            <a:pPr marL="0" indent="0">
              <a:buNone/>
            </a:pPr>
            <a:r>
              <a:rPr lang="sv-SE" dirty="0"/>
              <a:t>Våld i nära relationer är ofta ett mönster av handlingar som kan vara allt ifrån subtila handlingar till grova brott. Mer konkret är det allt ifrån att bli förlöjligad till att utsättas för våldtäkt eller allvarliga hot. Det är ofta kombinationer av fysiskt, sexuellt och psykiskt våld.</a:t>
            </a:r>
          </a:p>
          <a:p>
            <a:pPr lvl="0"/>
            <a:r>
              <a:rPr lang="sv-SE" b="1" dirty="0"/>
              <a:t>Fysiskt</a:t>
            </a:r>
            <a:r>
              <a:rPr lang="sv-SE" dirty="0"/>
              <a:t>: att bli knuffad, fasthållen, luggad, slagen eller sparkad. </a:t>
            </a:r>
          </a:p>
          <a:p>
            <a:pPr lvl="0"/>
            <a:r>
              <a:rPr lang="sv-SE" b="1" dirty="0"/>
              <a:t>Sexuellt</a:t>
            </a:r>
            <a:r>
              <a:rPr lang="sv-SE" dirty="0"/>
              <a:t>: våldtäkt eller andra påtvingade sexuella handlingar.</a:t>
            </a:r>
          </a:p>
          <a:p>
            <a:pPr lvl="0"/>
            <a:r>
              <a:rPr lang="sv-SE" b="1" dirty="0"/>
              <a:t>Psykiskt</a:t>
            </a:r>
            <a:r>
              <a:rPr lang="sv-SE" dirty="0"/>
              <a:t>: direkta eller indirekta hot samt kränkningar och trakasserier. Även hot eller våld mot barn och husdjur. </a:t>
            </a:r>
          </a:p>
        </p:txBody>
      </p:sp>
    </p:spTree>
    <p:extLst>
      <p:ext uri="{BB962C8B-B14F-4D97-AF65-F5344CB8AC3E}">
        <p14:creationId xmlns:p14="http://schemas.microsoft.com/office/powerpoint/2010/main" val="28542936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definieras våld i nära relation?</a:t>
            </a:r>
            <a:br>
              <a:rPr lang="sv-SE" dirty="0"/>
            </a:br>
            <a:r>
              <a:rPr lang="sv-SE" sz="2000" dirty="0"/>
              <a:t>Exempel på </a:t>
            </a:r>
            <a:r>
              <a:rPr lang="sv-SE" sz="2000" dirty="0" smtClean="0"/>
              <a:t>vad som utgör våld 2:</a:t>
            </a:r>
            <a:endParaRPr lang="sv-SE" dirty="0"/>
          </a:p>
        </p:txBody>
      </p:sp>
      <p:sp>
        <p:nvSpPr>
          <p:cNvPr id="3" name="Platshållare för innehåll 2"/>
          <p:cNvSpPr>
            <a:spLocks noGrp="1"/>
          </p:cNvSpPr>
          <p:nvPr>
            <p:ph idx="1"/>
          </p:nvPr>
        </p:nvSpPr>
        <p:spPr/>
        <p:txBody>
          <a:bodyPr/>
          <a:lstStyle/>
          <a:p>
            <a:pPr lvl="0"/>
            <a:r>
              <a:rPr lang="sv-SE" b="1" dirty="0"/>
              <a:t>Social utsatthet</a:t>
            </a:r>
            <a:r>
              <a:rPr lang="sv-SE" dirty="0"/>
              <a:t>: Frihetsinskränkningar som isolering från släkt och vänner. </a:t>
            </a:r>
          </a:p>
          <a:p>
            <a:pPr lvl="0"/>
            <a:r>
              <a:rPr lang="sv-SE" b="1" dirty="0"/>
              <a:t>Materiellt/ekonomisk utsatthet</a:t>
            </a:r>
            <a:r>
              <a:rPr lang="sv-SE" dirty="0"/>
              <a:t>: personliga tillhörigheter slås sönder eller förstörs avsiktligt. Får inte ha kontroll över sin ekonomi.</a:t>
            </a:r>
          </a:p>
          <a:p>
            <a:pPr lvl="0"/>
            <a:r>
              <a:rPr lang="sv-SE" b="1" dirty="0"/>
              <a:t>Försummelse</a:t>
            </a:r>
            <a:r>
              <a:rPr lang="sv-SE" dirty="0"/>
              <a:t>: de som är beroende av andra personer för vård och omsorg i vardagen kan även utsättas för vanvård eller försummelse, som undanhållande av medicin eller att inte få tillräckligt näringsriktig kost.</a:t>
            </a:r>
          </a:p>
          <a:p>
            <a:endParaRPr lang="sv-SE" dirty="0"/>
          </a:p>
          <a:p>
            <a:endParaRPr lang="sv-SE" dirty="0"/>
          </a:p>
        </p:txBody>
      </p:sp>
    </p:spTree>
    <p:extLst>
      <p:ext uri="{BB962C8B-B14F-4D97-AF65-F5344CB8AC3E}">
        <p14:creationId xmlns:p14="http://schemas.microsoft.com/office/powerpoint/2010/main" val="76379117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gör vi?</a:t>
            </a:r>
            <a:endParaRPr lang="sv-SE" dirty="0"/>
          </a:p>
        </p:txBody>
      </p:sp>
      <p:sp>
        <p:nvSpPr>
          <p:cNvPr id="3" name="Platshållare för innehåll 2"/>
          <p:cNvSpPr>
            <a:spLocks noGrp="1"/>
          </p:cNvSpPr>
          <p:nvPr>
            <p:ph idx="1"/>
          </p:nvPr>
        </p:nvSpPr>
        <p:spPr/>
        <p:txBody>
          <a:bodyPr/>
          <a:lstStyle/>
          <a:p>
            <a:pPr marL="0" indent="0">
              <a:buNone/>
            </a:pPr>
            <a:r>
              <a:rPr lang="sv-SE" dirty="0"/>
              <a:t>Våld i nära relation kan komma till socialförvaltningens kännedom på flera olika sätt. Exempelvis kan hemtjänsten misstänka det hos en brukare, en klient inom försörjningsstöd på IFO kan berätta det under ett besök eller så kan det vara en enskild som själv vänder sig </a:t>
            </a:r>
            <a:r>
              <a:rPr lang="sv-SE" dirty="0" smtClean="0"/>
              <a:t>till oss. </a:t>
            </a:r>
            <a:r>
              <a:rPr lang="sv-SE" dirty="0"/>
              <a:t>Det finns ett antal rutiner för att hjälpa all personal inom socialförvaltningen att hantera dylika situationer. Grundprinciperna inom dessa är:</a:t>
            </a:r>
          </a:p>
          <a:p>
            <a:r>
              <a:rPr lang="sv-SE" dirty="0"/>
              <a:t>Vid akuta fall ring 112</a:t>
            </a:r>
          </a:p>
          <a:p>
            <a:r>
              <a:rPr lang="sv-SE" dirty="0"/>
              <a:t>Personal i utförarverksamheten gör avvikelseanmälan och enhetschefen överlämnar till handläggare</a:t>
            </a:r>
          </a:p>
          <a:p>
            <a:r>
              <a:rPr lang="sv-SE" dirty="0"/>
              <a:t>Handläggare utreder om någon insats behövs/är önskad</a:t>
            </a:r>
          </a:p>
          <a:p>
            <a:r>
              <a:rPr lang="sv-SE" dirty="0"/>
              <a:t>Det finns fyra kontaktpersoner inom förvaltningen, varav tre är handläggare. Kontaktpersonerna kan utgöra bollplank om du behöver stöd i din handläggning av ett våldsärende.</a:t>
            </a:r>
          </a:p>
          <a:p>
            <a:endParaRPr lang="sv-SE" dirty="0"/>
          </a:p>
        </p:txBody>
      </p:sp>
    </p:spTree>
    <p:extLst>
      <p:ext uri="{BB962C8B-B14F-4D97-AF65-F5344CB8AC3E}">
        <p14:creationId xmlns:p14="http://schemas.microsoft.com/office/powerpoint/2010/main" val="218139173"/>
      </p:ext>
    </p:extLst>
  </p:cSld>
  <p:clrMapOvr>
    <a:masterClrMapping/>
  </p:clrMapOvr>
  <p:transition spd="slow">
    <p:fade/>
  </p:transition>
</p:sld>
</file>

<file path=ppt/theme/theme1.xml><?xml version="1.0" encoding="utf-8"?>
<a:theme xmlns:a="http://schemas.openxmlformats.org/drawingml/2006/main" name="mall powerpoin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0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andardformgiv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formgiv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formgiv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formgiv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mall powerpoint</Template>
  <TotalTime>147</TotalTime>
  <Words>2577</Words>
  <Application>Microsoft Office PowerPoint</Application>
  <PresentationFormat>Bildspel på skärmen (4:3)</PresentationFormat>
  <Paragraphs>211</Paragraphs>
  <Slides>28</Slides>
  <Notes>17</Notes>
  <HiddenSlides>0</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mall powerpoint</vt:lpstr>
      <vt:lpstr>Våld i nära relationer  fakta och diskussionsunderlag för handläggare</vt:lpstr>
      <vt:lpstr>Varför visar vi denna presentation?</vt:lpstr>
      <vt:lpstr>Vad ska du veta när du sett denna ppt?</vt:lpstr>
      <vt:lpstr>Varför arbetar vi med detta?</vt:lpstr>
      <vt:lpstr>Varför arbetar vi med detta? fortsättning</vt:lpstr>
      <vt:lpstr>Hur definieras våld i nära relation? Exempel på nära relationer med våld:</vt:lpstr>
      <vt:lpstr>Hur definieras våld i nära relation? Exempel på vad som utgör våld 1:</vt:lpstr>
      <vt:lpstr>Hur definieras våld i nära relation? Exempel på vad som utgör våld 2:</vt:lpstr>
      <vt:lpstr>Vad gör vi?</vt:lpstr>
      <vt:lpstr>Var kan du få stöd?</vt:lpstr>
      <vt:lpstr>Rutiner</vt:lpstr>
      <vt:lpstr>Diskussionsfråga - dokumentation</vt:lpstr>
      <vt:lpstr>Riktlinje</vt:lpstr>
      <vt:lpstr>Allmänt om våld i nära relation</vt:lpstr>
      <vt:lpstr>Särskilda grupper</vt:lpstr>
      <vt:lpstr>Särskilda grupper </vt:lpstr>
      <vt:lpstr>Diskussionsfråga – särskilda grupper</vt:lpstr>
      <vt:lpstr>Tecken på att någon är utsatt för våld</vt:lpstr>
      <vt:lpstr>Diskussionsfråga – tecken på våld</vt:lpstr>
      <vt:lpstr>Barn som bevittnat våld</vt:lpstr>
      <vt:lpstr>Barn som bevittnat våld - symptom</vt:lpstr>
      <vt:lpstr>Barns strategier för att hantera sin situation</vt:lpstr>
      <vt:lpstr>Diskussionsfråga – barn som bevittnat våld</vt:lpstr>
      <vt:lpstr>Att fråga om våld</vt:lpstr>
      <vt:lpstr>Diskussionsfråga – fråga om våld</vt:lpstr>
      <vt:lpstr>Insatser</vt:lpstr>
      <vt:lpstr>Mer information</vt:lpstr>
      <vt:lpstr>Informationsmaterial om särskilda grupper</vt:lpstr>
    </vt:vector>
  </TitlesOfParts>
  <Company>Östhammars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Modin, Rebecka</dc:creator>
  <cp:lastModifiedBy>Modin, Rebecka</cp:lastModifiedBy>
  <cp:revision>19</cp:revision>
  <cp:lastPrinted>2003-02-27T13:03:11Z</cp:lastPrinted>
  <dcterms:created xsi:type="dcterms:W3CDTF">2013-10-22T12:51:04Z</dcterms:created>
  <dcterms:modified xsi:type="dcterms:W3CDTF">2016-01-11T07:26:16Z</dcterms:modified>
</cp:coreProperties>
</file>