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3"/>
  </p:notesMasterIdLst>
  <p:sldIdLst>
    <p:sldId id="256" r:id="rId2"/>
    <p:sldId id="264" r:id="rId3"/>
    <p:sldId id="265" r:id="rId4"/>
    <p:sldId id="266" r:id="rId5"/>
    <p:sldId id="267" r:id="rId6"/>
    <p:sldId id="268" r:id="rId7"/>
    <p:sldId id="269" r:id="rId8"/>
    <p:sldId id="276" r:id="rId9"/>
    <p:sldId id="270" r:id="rId10"/>
    <p:sldId id="273" r:id="rId11"/>
    <p:sldId id="274" r:id="rId12"/>
  </p:sldIdLst>
  <p:sldSz cx="9144000" cy="5143500" type="screen16x9"/>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94625" autoAdjust="0"/>
  </p:normalViewPr>
  <p:slideViewPr>
    <p:cSldViewPr snapToGrid="0" snapToObjects="1">
      <p:cViewPr>
        <p:scale>
          <a:sx n="110" d="100"/>
          <a:sy n="110" d="100"/>
        </p:scale>
        <p:origin x="-1002" y="-60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BD2FE1-98B7-4E32-8B78-000F13F12939}" type="datetimeFigureOut">
              <a:rPr lang="sv-SE" smtClean="0"/>
              <a:t>2018-09-24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6B8AD-F28E-42A9-AB39-D864FC778D4B}" type="slidenum">
              <a:rPr lang="sv-SE" smtClean="0"/>
              <a:t>‹#›</a:t>
            </a:fld>
            <a:endParaRPr lang="sv-SE"/>
          </a:p>
        </p:txBody>
      </p:sp>
    </p:spTree>
    <p:extLst>
      <p:ext uri="{BB962C8B-B14F-4D97-AF65-F5344CB8AC3E}">
        <p14:creationId xmlns:p14="http://schemas.microsoft.com/office/powerpoint/2010/main" val="280811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2" name="Rektangel 1"/>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16497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160324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2466690" y="334276"/>
            <a:ext cx="184666" cy="369332"/>
          </a:xfrm>
          <a:prstGeom prst="rect">
            <a:avLst/>
          </a:prstGeom>
          <a:noFill/>
        </p:spPr>
        <p:txBody>
          <a:bodyPr wrap="none" rtlCol="0">
            <a:spAutoFit/>
          </a:bodyPr>
          <a:lstStyle/>
          <a:p>
            <a:endParaRPr lang="sv-SE" dirty="0"/>
          </a:p>
        </p:txBody>
      </p:sp>
      <p:sp>
        <p:nvSpPr>
          <p:cNvPr id="8" name="textruta 7"/>
          <p:cNvSpPr txBox="1"/>
          <p:nvPr userDrawn="1"/>
        </p:nvSpPr>
        <p:spPr>
          <a:xfrm>
            <a:off x="2466690" y="334276"/>
            <a:ext cx="184666" cy="369332"/>
          </a:xfrm>
          <a:prstGeom prst="rect">
            <a:avLst/>
          </a:prstGeom>
          <a:noFill/>
        </p:spPr>
        <p:txBody>
          <a:bodyPr wrap="none" rtlCol="0">
            <a:spAutoFit/>
          </a:bodyPr>
          <a:lstStyle/>
          <a:p>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9"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520808" y="1573161"/>
            <a:ext cx="6451901"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535878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229419" y="221226"/>
            <a:ext cx="8693354" cy="1369458"/>
          </a:xfrm>
          <a:prstGeom prst="rect">
            <a:avLst/>
          </a:prstGeom>
        </p:spPr>
        <p:txBody>
          <a:bodyPr vert="horz"/>
          <a:lstStyle>
            <a:lvl1pPr marL="0" indent="0" algn="ctr">
              <a:buNone/>
              <a:defRPr sz="1600" i="1">
                <a:solidFill>
                  <a:schemeClr val="bg1">
                    <a:lumMod val="65000"/>
                  </a:schemeClr>
                </a:solidFill>
              </a:defRPr>
            </a:lvl1pPr>
          </a:lstStyle>
          <a:p>
            <a:endParaRPr lang="sv-SE" dirty="0"/>
          </a:p>
        </p:txBody>
      </p:sp>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1590684"/>
            <a:ext cx="8693354" cy="72463"/>
          </a:xfrm>
          <a:prstGeom prst="rect">
            <a:avLst/>
          </a:prstGeom>
        </p:spPr>
      </p:pic>
      <p:sp>
        <p:nvSpPr>
          <p:cNvPr id="12" name="Platshållare för text 8"/>
          <p:cNvSpPr>
            <a:spLocks noGrp="1"/>
          </p:cNvSpPr>
          <p:nvPr>
            <p:ph type="body" sz="quarter" idx="11" hasCustomPrompt="1"/>
          </p:nvPr>
        </p:nvSpPr>
        <p:spPr>
          <a:xfrm>
            <a:off x="0" y="2842768"/>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1962385"/>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419" y="3631587"/>
            <a:ext cx="8693355" cy="1511913"/>
          </a:xfrm>
          <a:prstGeom prst="rect">
            <a:avLst/>
          </a:prstGeom>
        </p:spPr>
      </p:pic>
      <p:sp>
        <p:nvSpPr>
          <p:cNvPr id="15" name="Rektangel 14"/>
          <p:cNvSpPr/>
          <p:nvPr userDrawn="1"/>
        </p:nvSpPr>
        <p:spPr>
          <a:xfrm>
            <a:off x="0" y="4912235"/>
            <a:ext cx="9144000" cy="231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2759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9148241" cy="5143500"/>
          </a:xfrm>
          <a:prstGeom prst="rect">
            <a:avLst/>
          </a:prstGeom>
        </p:spPr>
      </p:pic>
      <p:sp>
        <p:nvSpPr>
          <p:cNvPr id="9" name="Platshållare för text 8"/>
          <p:cNvSpPr>
            <a:spLocks noGrp="1"/>
          </p:cNvSpPr>
          <p:nvPr>
            <p:ph type="body" sz="quarter" idx="12" hasCustomPrompt="1"/>
          </p:nvPr>
        </p:nvSpPr>
        <p:spPr>
          <a:xfrm>
            <a:off x="0" y="2533120"/>
            <a:ext cx="9144000" cy="348854"/>
          </a:xfrm>
          <a:prstGeom prst="rect">
            <a:avLst/>
          </a:prstGeom>
        </p:spPr>
        <p:txBody>
          <a:bodyPr vert="horz"/>
          <a:lstStyle>
            <a:lvl1pPr marL="0" indent="0" algn="ctr">
              <a:buNone/>
              <a:defRPr sz="1600" spc="500"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1652737"/>
            <a:ext cx="9144000" cy="673183"/>
          </a:xfrm>
          <a:prstGeom prst="rect">
            <a:avLst/>
          </a:prstGeom>
        </p:spPr>
        <p:txBody>
          <a:bodyPr vert="horz"/>
          <a:lstStyle>
            <a:lvl1pPr marL="0" indent="0" algn="ctr">
              <a:buNone/>
              <a:defRPr sz="5200"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5797888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9189029" cy="5166433"/>
          </a:xfrm>
          <a:prstGeom prst="rect">
            <a:avLst/>
          </a:prstGeom>
        </p:spPr>
      </p:pic>
      <p:sp>
        <p:nvSpPr>
          <p:cNvPr id="9" name="Platshållare för text 8"/>
          <p:cNvSpPr>
            <a:spLocks noGrp="1"/>
          </p:cNvSpPr>
          <p:nvPr>
            <p:ph type="body" sz="quarter" idx="11" hasCustomPrompt="1"/>
          </p:nvPr>
        </p:nvSpPr>
        <p:spPr>
          <a:xfrm>
            <a:off x="0" y="2533120"/>
            <a:ext cx="9144000" cy="348854"/>
          </a:xfrm>
          <a:prstGeom prst="rect">
            <a:avLst/>
          </a:prstGeom>
        </p:spPr>
        <p:txBody>
          <a:bodyPr vert="horz"/>
          <a:lstStyle>
            <a:lvl1pPr marL="0" indent="0" algn="ctr">
              <a:buNone/>
              <a:defRPr sz="1600" spc="500"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1652737"/>
            <a:ext cx="9144000" cy="673183"/>
          </a:xfrm>
          <a:prstGeom prst="rect">
            <a:avLst/>
          </a:prstGeom>
        </p:spPr>
        <p:txBody>
          <a:bodyPr vert="horz"/>
          <a:lstStyle>
            <a:lvl1pPr marL="0" indent="0" algn="ctr">
              <a:buNone/>
              <a:defRPr sz="5200"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18019447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6" name="Platshållare för text 5"/>
          <p:cNvSpPr>
            <a:spLocks noGrp="1"/>
          </p:cNvSpPr>
          <p:nvPr>
            <p:ph type="body" sz="quarter" idx="18" hasCustomPrompt="1"/>
          </p:nvPr>
        </p:nvSpPr>
        <p:spPr>
          <a:xfrm>
            <a:off x="537140" y="1573161"/>
            <a:ext cx="6435570" cy="2204064"/>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400702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1" name="Platshållare för text 10"/>
          <p:cNvSpPr>
            <a:spLocks noGrp="1"/>
          </p:cNvSpPr>
          <p:nvPr>
            <p:ph type="body" sz="quarter" idx="17" hasCustomPrompt="1"/>
          </p:nvPr>
        </p:nvSpPr>
        <p:spPr>
          <a:xfrm>
            <a:off x="536709" y="1573161"/>
            <a:ext cx="6436001" cy="2204065"/>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680642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537140" y="1327356"/>
            <a:ext cx="4771600" cy="2618263"/>
          </a:xfrm>
          <a:prstGeom prst="rect">
            <a:avLst/>
          </a:prstGeom>
        </p:spPr>
        <p:txBody>
          <a:bodyPr vert="horz"/>
          <a:lstStyle>
            <a:lvl1pPr>
              <a:lnSpc>
                <a:spcPct val="120000"/>
              </a:lnSpc>
              <a:buSzPct val="70000"/>
              <a:defRPr sz="18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669511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93104"/>
            <a:ext cx="9144000" cy="1210171"/>
          </a:xfrm>
          <a:prstGeom prst="rect">
            <a:avLst/>
          </a:prstGeom>
        </p:spPr>
      </p:pic>
      <p:sp>
        <p:nvSpPr>
          <p:cNvPr id="10" name="Platshållare för bild 15"/>
          <p:cNvSpPr>
            <a:spLocks noGrp="1"/>
          </p:cNvSpPr>
          <p:nvPr>
            <p:ph type="pic" sz="quarter" idx="20"/>
          </p:nvPr>
        </p:nvSpPr>
        <p:spPr>
          <a:xfrm>
            <a:off x="5555226" y="579402"/>
            <a:ext cx="3039810" cy="3366217"/>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sp>
        <p:nvSpPr>
          <p:cNvPr id="12" name="Platshållare för text 7"/>
          <p:cNvSpPr>
            <a:spLocks noGrp="1"/>
          </p:cNvSpPr>
          <p:nvPr>
            <p:ph type="body" sz="quarter" idx="14" hasCustomPrompt="1"/>
          </p:nvPr>
        </p:nvSpPr>
        <p:spPr>
          <a:xfrm>
            <a:off x="544901" y="452704"/>
            <a:ext cx="476383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520807" y="710362"/>
            <a:ext cx="4788611"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536709" y="1327341"/>
            <a:ext cx="4772031" cy="2618278"/>
          </a:xfrm>
          <a:prstGeom prst="rect">
            <a:avLst/>
          </a:prstGeom>
        </p:spPr>
        <p:txBody>
          <a:bodyPr vert="horz"/>
          <a:lstStyle>
            <a:lvl1pPr marL="0" indent="0" algn="l">
              <a:buNone/>
              <a:defRPr sz="18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39364789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630903" y="1540387"/>
            <a:ext cx="7890387" cy="3361199"/>
          </a:xfrm>
          <a:prstGeom prst="rect">
            <a:avLst/>
          </a:prstGeom>
        </p:spPr>
        <p:txBody>
          <a:bodyPr vert="horz"/>
          <a:lstStyle>
            <a:lvl1pPr marL="0" indent="0" algn="ctr">
              <a:buFontTx/>
              <a:buNone/>
              <a:defRPr sz="1600" i="1">
                <a:solidFill>
                  <a:schemeClr val="bg1">
                    <a:lumMod val="65000"/>
                  </a:schemeClr>
                </a:solidFill>
              </a:defRPr>
            </a:lvl1pPr>
          </a:lstStyle>
          <a:p>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419" y="201047"/>
            <a:ext cx="8693355" cy="136470"/>
          </a:xfrm>
          <a:prstGeom prst="rect">
            <a:avLst/>
          </a:prstGeom>
        </p:spPr>
      </p:pic>
      <p:sp>
        <p:nvSpPr>
          <p:cNvPr id="9" name="Platshållare för text 10"/>
          <p:cNvSpPr>
            <a:spLocks noGrp="1"/>
          </p:cNvSpPr>
          <p:nvPr>
            <p:ph type="body" sz="quarter" idx="16" hasCustomPrompt="1"/>
          </p:nvPr>
        </p:nvSpPr>
        <p:spPr>
          <a:xfrm>
            <a:off x="520808" y="710362"/>
            <a:ext cx="6451902" cy="457528"/>
          </a:xfrm>
          <a:prstGeom prst="rect">
            <a:avLst/>
          </a:prstGeom>
        </p:spPr>
        <p:txBody>
          <a:bodyPr vert="horz"/>
          <a:lstStyle>
            <a:lvl1pPr marL="0" indent="0" algn="l">
              <a:buNone/>
              <a:defRPr sz="3400"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544901" y="452704"/>
            <a:ext cx="6427809" cy="214022"/>
          </a:xfrm>
          <a:prstGeom prst="rect">
            <a:avLst/>
          </a:prstGeom>
        </p:spPr>
        <p:txBody>
          <a:bodyPr vert="horz"/>
          <a:lstStyle>
            <a:lvl1pPr marL="0" indent="0">
              <a:buNone/>
              <a:defRPr sz="1600" b="1" spc="100"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283567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785405"/>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57" r:id="rId3"/>
    <p:sldLayoutId id="2147483659" r:id="rId4"/>
    <p:sldLayoutId id="2147483668" r:id="rId5"/>
    <p:sldLayoutId id="2147483672" r:id="rId6"/>
    <p:sldLayoutId id="2147483669" r:id="rId7"/>
    <p:sldLayoutId id="2147483673" r:id="rId8"/>
    <p:sldLayoutId id="2147483671" r:id="rId9"/>
    <p:sldLayoutId id="2147483670" r:id="rId10"/>
    <p:sldLayoutId id="2147483674"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ines.osthammar.se/"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smtClean="0"/>
              <a:t>Socialförvaltningen</a:t>
            </a:r>
            <a:endParaRPr lang="sv-SE" dirty="0"/>
          </a:p>
        </p:txBody>
      </p:sp>
      <p:sp>
        <p:nvSpPr>
          <p:cNvPr id="3" name="Platshållare för text 2"/>
          <p:cNvSpPr>
            <a:spLocks noGrp="1"/>
          </p:cNvSpPr>
          <p:nvPr>
            <p:ph type="body" sz="quarter" idx="12"/>
          </p:nvPr>
        </p:nvSpPr>
        <p:spPr/>
        <p:txBody>
          <a:bodyPr/>
          <a:lstStyle/>
          <a:p>
            <a:r>
              <a:rPr lang="sv-SE" sz="3600" dirty="0" smtClean="0"/>
              <a:t>Ledningssystemet på Ines</a:t>
            </a:r>
            <a:endParaRPr lang="sv-SE" sz="3600" dirty="0"/>
          </a:p>
        </p:txBody>
      </p:sp>
    </p:spTree>
    <p:extLst>
      <p:ext uri="{BB962C8B-B14F-4D97-AF65-F5344CB8AC3E}">
        <p14:creationId xmlns:p14="http://schemas.microsoft.com/office/powerpoint/2010/main" val="3622680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373932"/>
            <a:ext cx="8448000" cy="457528"/>
          </a:xfrm>
        </p:spPr>
        <p:txBody>
          <a:bodyPr/>
          <a:lstStyle/>
          <a:p>
            <a:r>
              <a:rPr lang="sv-SE" sz="2400" b="1" dirty="0" smtClean="0"/>
              <a:t>Ledningssystemets alla dokument</a:t>
            </a:r>
            <a:endParaRPr lang="sv-SE" sz="2400" b="1" dirty="0"/>
          </a:p>
        </p:txBody>
      </p:sp>
      <p:sp>
        <p:nvSpPr>
          <p:cNvPr id="6" name="textruta 5"/>
          <p:cNvSpPr txBox="1"/>
          <p:nvPr/>
        </p:nvSpPr>
        <p:spPr>
          <a:xfrm>
            <a:off x="520808" y="926346"/>
            <a:ext cx="3877136" cy="3231654"/>
          </a:xfrm>
          <a:prstGeom prst="rect">
            <a:avLst/>
          </a:prstGeom>
          <a:noFill/>
        </p:spPr>
        <p:txBody>
          <a:bodyPr wrap="square" rtlCol="0">
            <a:spAutoFit/>
          </a:bodyPr>
          <a:lstStyle/>
          <a:p>
            <a:pPr marL="285750" indent="-285750">
              <a:buFont typeface="Arial" panose="020B0604020202020204" pitchFamily="34" charset="0"/>
              <a:buChar char="•"/>
            </a:pPr>
            <a:r>
              <a:rPr lang="sv-SE" sz="1200" dirty="0" smtClean="0"/>
              <a:t>På Ines är alla dokument strukturerade på så kallade dokumentsidor. Här har vi skapat en dokumentstruktur som bygger på vilken typ av dokument det är:</a:t>
            </a:r>
          </a:p>
          <a:p>
            <a:pPr marL="285750" indent="-285750">
              <a:buFont typeface="Arial" panose="020B0604020202020204" pitchFamily="34" charset="0"/>
              <a:buChar char="•"/>
            </a:pPr>
            <a:endParaRPr lang="sv-SE" sz="1200" dirty="0" smtClean="0"/>
          </a:p>
          <a:p>
            <a:pPr marL="742950" lvl="1" indent="-285750">
              <a:buFont typeface="Arial" panose="020B0604020202020204" pitchFamily="34" charset="0"/>
              <a:buChar char="•"/>
            </a:pPr>
            <a:r>
              <a:rPr lang="sv-SE" sz="1200" dirty="0" smtClean="0"/>
              <a:t>Blanketter, mallar och checklistor</a:t>
            </a:r>
          </a:p>
          <a:p>
            <a:pPr marL="742950" lvl="1" indent="-285750">
              <a:buFont typeface="Arial" panose="020B0604020202020204" pitchFamily="34" charset="0"/>
              <a:buChar char="•"/>
            </a:pPr>
            <a:r>
              <a:rPr lang="sv-SE" sz="1200" dirty="0" smtClean="0"/>
              <a:t>Broschyrer och informationsmaterial</a:t>
            </a:r>
          </a:p>
          <a:p>
            <a:pPr marL="742950" lvl="1" indent="-285750">
              <a:buFont typeface="Arial" panose="020B0604020202020204" pitchFamily="34" charset="0"/>
              <a:buChar char="•"/>
            </a:pPr>
            <a:r>
              <a:rPr lang="sv-SE" sz="1200" dirty="0" smtClean="0"/>
              <a:t>Riktlinjer</a:t>
            </a:r>
          </a:p>
          <a:p>
            <a:pPr marL="742950" lvl="1" indent="-285750">
              <a:buFont typeface="Arial" panose="020B0604020202020204" pitchFamily="34" charset="0"/>
              <a:buChar char="•"/>
            </a:pPr>
            <a:r>
              <a:rPr lang="sv-SE" sz="1200" dirty="0" smtClean="0"/>
              <a:t>Rutiner</a:t>
            </a:r>
          </a:p>
          <a:p>
            <a:pPr marL="742950" lvl="1" indent="-285750">
              <a:buFont typeface="Arial" panose="020B0604020202020204" pitchFamily="34" charset="0"/>
              <a:buChar char="•"/>
            </a:pPr>
            <a:endParaRPr lang="sv-SE" sz="1200" dirty="0" smtClean="0"/>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smtClean="0"/>
              <a:t>Du kan finna alla dokument direkt i den här strukturen utan gå via startsidan för ledningssystemet.</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smtClean="0"/>
              <a:t>För att enklare finna den här sidan är ett tips att bokmärka sidan (klicka på stjärnan).</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944" y="831460"/>
            <a:ext cx="4366493" cy="409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066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373932"/>
            <a:ext cx="8448000" cy="457528"/>
          </a:xfrm>
        </p:spPr>
        <p:txBody>
          <a:bodyPr/>
          <a:lstStyle/>
          <a:p>
            <a:r>
              <a:rPr lang="sv-SE" sz="2400" b="1" dirty="0" smtClean="0"/>
              <a:t>Hitta det du söker via sökfunktionen</a:t>
            </a:r>
            <a:endParaRPr lang="sv-SE" sz="2400" b="1" dirty="0"/>
          </a:p>
        </p:txBody>
      </p:sp>
      <p:sp>
        <p:nvSpPr>
          <p:cNvPr id="6" name="textruta 5"/>
          <p:cNvSpPr txBox="1"/>
          <p:nvPr/>
        </p:nvSpPr>
        <p:spPr>
          <a:xfrm>
            <a:off x="520808" y="926346"/>
            <a:ext cx="8209124" cy="1015663"/>
          </a:xfrm>
          <a:prstGeom prst="rect">
            <a:avLst/>
          </a:prstGeom>
          <a:noFill/>
        </p:spPr>
        <p:txBody>
          <a:bodyPr wrap="square" rtlCol="0">
            <a:spAutoFit/>
          </a:bodyPr>
          <a:lstStyle/>
          <a:p>
            <a:pPr marL="285750" indent="-285750">
              <a:buFont typeface="Arial" panose="020B0604020202020204" pitchFamily="34" charset="0"/>
              <a:buChar char="•"/>
            </a:pPr>
            <a:r>
              <a:rPr lang="sv-SE" sz="1200" dirty="0" smtClean="0"/>
              <a:t>Det snabbaste sättet att finna ett dokument eller en processbeskrivning är att skriva in relaterat sökord i rutan för ”Sök” (se nedan). </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smtClean="0"/>
              <a:t>Till exempel du vill veta mer om ”Särskilt boende” eller om ”Ekonomiskt bistånd”. Du skriver in det i sökfältet och klickar på Sök. Du bör nu få upp alla sidor som finns på Ines som relaterar till sökorden.</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470" y="2172000"/>
            <a:ext cx="7797800"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280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sz="2400" b="1" dirty="0" smtClean="0"/>
              <a:t>Vad är ett ledningssystem?</a:t>
            </a:r>
            <a:endParaRPr lang="sv-SE" sz="2400" b="1" dirty="0"/>
          </a:p>
        </p:txBody>
      </p:sp>
      <p:sp>
        <p:nvSpPr>
          <p:cNvPr id="6" name="textruta 5"/>
          <p:cNvSpPr txBox="1"/>
          <p:nvPr/>
        </p:nvSpPr>
        <p:spPr>
          <a:xfrm>
            <a:off x="544901" y="1419225"/>
            <a:ext cx="8141899" cy="2308324"/>
          </a:xfrm>
          <a:prstGeom prst="rect">
            <a:avLst/>
          </a:prstGeom>
          <a:noFill/>
        </p:spPr>
        <p:txBody>
          <a:bodyPr wrap="square" rtlCol="0">
            <a:spAutoFit/>
          </a:bodyPr>
          <a:lstStyle/>
          <a:p>
            <a:pPr marL="285750" indent="-285750">
              <a:buFont typeface="Arial" panose="020B0604020202020204" pitchFamily="34" charset="0"/>
              <a:buChar char="•"/>
            </a:pPr>
            <a:r>
              <a:rPr lang="sv-SE" dirty="0" smtClean="0"/>
              <a:t>Ett </a:t>
            </a:r>
            <a:r>
              <a:rPr lang="sv-SE" dirty="0"/>
              <a:t>ledningssystem är ett verktyg för ledningen att styra verksamheten mot fastställda målsättningar</a:t>
            </a:r>
            <a:r>
              <a:rPr lang="sv-SE" dirty="0" smtClean="0"/>
              <a:t>.</a:t>
            </a:r>
          </a:p>
          <a:p>
            <a:endParaRPr lang="sv-SE" dirty="0" smtClean="0"/>
          </a:p>
          <a:p>
            <a:pPr marL="285750" indent="-285750">
              <a:buFont typeface="Arial" panose="020B0604020202020204" pitchFamily="34" charset="0"/>
              <a:buChar char="•"/>
            </a:pPr>
            <a:r>
              <a:rPr lang="sv-SE" dirty="0"/>
              <a:t>I ledningssystemet tydliggörs hur socialförvaltningen leder och styr mot god kvalitet i våra verksamheter</a:t>
            </a:r>
            <a:r>
              <a:rPr lang="sv-SE" dirty="0" smtClean="0"/>
              <a:t>.</a:t>
            </a:r>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a:t>Systemet </a:t>
            </a:r>
            <a:r>
              <a:rPr lang="sv-SE" dirty="0" smtClean="0"/>
              <a:t>ska fungera som </a:t>
            </a:r>
            <a:r>
              <a:rPr lang="sv-SE" dirty="0"/>
              <a:t>ett stöd för alla chefer och medarbetare i det dagliga arbetet.</a:t>
            </a:r>
          </a:p>
        </p:txBody>
      </p:sp>
    </p:spTree>
    <p:extLst>
      <p:ext uri="{BB962C8B-B14F-4D97-AF65-F5344CB8AC3E}">
        <p14:creationId xmlns:p14="http://schemas.microsoft.com/office/powerpoint/2010/main" val="2269913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sz="2400" b="1" dirty="0" smtClean="0"/>
              <a:t>Flytt av material  från extern sida in till Ines</a:t>
            </a:r>
            <a:endParaRPr lang="sv-SE" sz="2400" b="1" dirty="0"/>
          </a:p>
        </p:txBody>
      </p:sp>
      <p:sp>
        <p:nvSpPr>
          <p:cNvPr id="6" name="textruta 5"/>
          <p:cNvSpPr txBox="1"/>
          <p:nvPr/>
        </p:nvSpPr>
        <p:spPr>
          <a:xfrm>
            <a:off x="544901" y="1419225"/>
            <a:ext cx="8141899" cy="2585323"/>
          </a:xfrm>
          <a:prstGeom prst="rect">
            <a:avLst/>
          </a:prstGeom>
          <a:noFill/>
        </p:spPr>
        <p:txBody>
          <a:bodyPr wrap="square" rtlCol="0">
            <a:spAutoFit/>
          </a:bodyPr>
          <a:lstStyle/>
          <a:p>
            <a:pPr marL="285750" indent="-285750">
              <a:buFont typeface="Arial" panose="020B0604020202020204" pitchFamily="34" charset="0"/>
              <a:buChar char="•"/>
            </a:pPr>
            <a:r>
              <a:rPr lang="sv-SE" dirty="0"/>
              <a:t>I slutet av januari 2018 lanserades ett nytt intranät inom Östhammars kommun. Socialförvaltningens ledningsgrupp beslutade då att vårt ledningssystem skulle föras över och bli en integrerad del av kommunens nya intranät Ines</a:t>
            </a:r>
            <a:r>
              <a:rPr lang="sv-SE" dirty="0" smtClean="0"/>
              <a:t>.</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smtClean="0"/>
              <a:t>Förbättring från tidigare blir nu att du kan söka efter styrande dokument, mallar och stödmaterial via sökfunktionen på Ines och få fram materialet direkt i Ines. Förr fick du gå till en annan webbsida och leta.</a:t>
            </a:r>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123492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p:txBody>
          <a:bodyPr/>
          <a:lstStyle/>
          <a:p>
            <a:r>
              <a:rPr lang="sv-SE" sz="2400" b="1" dirty="0" smtClean="0"/>
              <a:t>Vara inloggad på Ines</a:t>
            </a:r>
            <a:endParaRPr lang="sv-SE" sz="2400" b="1" dirty="0"/>
          </a:p>
        </p:txBody>
      </p:sp>
      <p:sp>
        <p:nvSpPr>
          <p:cNvPr id="6" name="textruta 5"/>
          <p:cNvSpPr txBox="1"/>
          <p:nvPr/>
        </p:nvSpPr>
        <p:spPr>
          <a:xfrm>
            <a:off x="544901" y="1332965"/>
            <a:ext cx="8141899" cy="2585323"/>
          </a:xfrm>
          <a:prstGeom prst="rect">
            <a:avLst/>
          </a:prstGeom>
          <a:noFill/>
        </p:spPr>
        <p:txBody>
          <a:bodyPr wrap="square" rtlCol="0">
            <a:spAutoFit/>
          </a:bodyPr>
          <a:lstStyle/>
          <a:p>
            <a:pPr marL="285750" indent="-285750">
              <a:buFont typeface="Arial" panose="020B0604020202020204" pitchFamily="34" charset="0"/>
              <a:buChar char="•"/>
            </a:pPr>
            <a:r>
              <a:rPr lang="sv-SE" dirty="0" smtClean="0"/>
              <a:t>För att komma åt allt på Ines behöver du vara inloggad. Sitter du på en dator som är ansluten i nätverket ska du inte behöva logga in. Men om du vill komma åt Ines hemifrån eller via din telefon kan du behöva logga in.</a:t>
            </a:r>
          </a:p>
          <a:p>
            <a:pPr marL="285750" indent="-285750">
              <a:buFont typeface="Arial" panose="020B0604020202020204" pitchFamily="34" charset="0"/>
              <a:buChar char="•"/>
            </a:pPr>
            <a:r>
              <a:rPr lang="sv-SE" dirty="0" smtClean="0"/>
              <a:t>Adressen </a:t>
            </a:r>
            <a:r>
              <a:rPr lang="sv-SE" dirty="0"/>
              <a:t>till Ines: </a:t>
            </a:r>
            <a:r>
              <a:rPr lang="sv-SE" dirty="0">
                <a:hlinkClick r:id="rId2"/>
              </a:rPr>
              <a:t>http://ines.osthammar.se</a:t>
            </a:r>
            <a:r>
              <a:rPr lang="sv-SE" dirty="0" smtClean="0">
                <a:hlinkClick r:id="rId2"/>
              </a:rPr>
              <a:t>/</a:t>
            </a:r>
            <a:endParaRPr lang="sv-SE" dirty="0" smtClean="0"/>
          </a:p>
          <a:p>
            <a:pPr marL="285750" indent="-285750">
              <a:buFont typeface="Arial" panose="020B0604020202020204" pitchFamily="34" charset="0"/>
              <a:buChar char="•"/>
            </a:pPr>
            <a:r>
              <a:rPr lang="sv-SE" dirty="0"/>
              <a:t>När du kommer till intranätet finns det en ruta där det står ”Logga in” uppe till höger (se vid pilen i bilden nedan</a:t>
            </a:r>
            <a:r>
              <a:rPr lang="sv-SE" dirty="0" smtClean="0"/>
              <a:t>). </a:t>
            </a:r>
            <a:r>
              <a:rPr lang="sv-SE" dirty="0"/>
              <a:t>För att logga in använder du samma uppgifter som när du loggar in på datorn.</a:t>
            </a:r>
          </a:p>
          <a:p>
            <a:r>
              <a:rPr lang="sv-SE" dirty="0"/>
              <a:t/>
            </a:r>
            <a:br>
              <a:rPr lang="sv-SE" dirty="0"/>
            </a:b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243" y="3349471"/>
            <a:ext cx="6951214" cy="168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714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710362"/>
            <a:ext cx="8165992" cy="457528"/>
          </a:xfrm>
        </p:spPr>
        <p:txBody>
          <a:bodyPr/>
          <a:lstStyle/>
          <a:p>
            <a:r>
              <a:rPr lang="sv-SE" sz="2400" b="1" dirty="0" smtClean="0"/>
              <a:t>Din startsida på Ines</a:t>
            </a:r>
            <a:endParaRPr lang="sv-SE" sz="2400" b="1" dirty="0"/>
          </a:p>
        </p:txBody>
      </p:sp>
      <p:sp>
        <p:nvSpPr>
          <p:cNvPr id="6" name="textruta 5"/>
          <p:cNvSpPr txBox="1"/>
          <p:nvPr/>
        </p:nvSpPr>
        <p:spPr>
          <a:xfrm>
            <a:off x="544901" y="1332965"/>
            <a:ext cx="4070949" cy="2677656"/>
          </a:xfrm>
          <a:prstGeom prst="rect">
            <a:avLst/>
          </a:prstGeom>
          <a:noFill/>
        </p:spPr>
        <p:txBody>
          <a:bodyPr wrap="square" rtlCol="0">
            <a:spAutoFit/>
          </a:bodyPr>
          <a:lstStyle/>
          <a:p>
            <a:pPr marL="285750" indent="-285750">
              <a:buFont typeface="Arial" panose="020B0604020202020204" pitchFamily="34" charset="0"/>
              <a:buChar char="•"/>
            </a:pPr>
            <a:r>
              <a:rPr lang="sv-SE" sz="1400" dirty="0" smtClean="0"/>
              <a:t>När </a:t>
            </a:r>
            <a:r>
              <a:rPr lang="sv-SE" sz="1400" dirty="0"/>
              <a:t>du loggat in kommer </a:t>
            </a:r>
            <a:r>
              <a:rPr lang="sv-SE" sz="1400" dirty="0" smtClean="0"/>
              <a:t>du till </a:t>
            </a:r>
            <a:r>
              <a:rPr lang="sv-SE" sz="1400" dirty="0"/>
              <a:t>”din” startsida eller hemsida </a:t>
            </a:r>
            <a:r>
              <a:rPr lang="sv-SE" sz="1400" dirty="0" smtClean="0"/>
              <a:t>(till höger ser </a:t>
            </a:r>
            <a:r>
              <a:rPr lang="sv-SE" sz="1400" dirty="0"/>
              <a:t>du en exempelsida, dvs din hemsida kan komma att innehålla andra genvägar och andra nyheter under ”Mina nyheter” då det är innehåll format efter din organisatoriska enhet</a:t>
            </a:r>
            <a:r>
              <a:rPr lang="sv-SE" sz="1400" dirty="0" smtClean="0"/>
              <a:t>).</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r>
              <a:rPr lang="sv-SE" sz="1400" dirty="0"/>
              <a:t>För att få relevanta nyheter på din startsida behöver du klicka för vilken arbetsplats du tillhör. Du kan bocka för flera arbetsplatser och du kan även justera dina val vid senare tillfälle</a:t>
            </a:r>
            <a:r>
              <a:rPr lang="sv-SE" sz="1400" dirty="0" smtClean="0"/>
              <a:t>.</a:t>
            </a:r>
            <a:endParaRPr lang="sv-SE"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185" y="1332965"/>
            <a:ext cx="4228623" cy="336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385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710362"/>
            <a:ext cx="8448000" cy="457528"/>
          </a:xfrm>
        </p:spPr>
        <p:txBody>
          <a:bodyPr/>
          <a:lstStyle/>
          <a:p>
            <a:r>
              <a:rPr lang="sv-SE" sz="2400" b="1" dirty="0" smtClean="0"/>
              <a:t>Ange arbetsplats för att få relevanta genvägar &amp; nyheter</a:t>
            </a:r>
            <a:endParaRPr lang="sv-SE" sz="2400" b="1" dirty="0"/>
          </a:p>
        </p:txBody>
      </p:sp>
      <p:sp>
        <p:nvSpPr>
          <p:cNvPr id="6" name="textruta 5"/>
          <p:cNvSpPr txBox="1"/>
          <p:nvPr/>
        </p:nvSpPr>
        <p:spPr>
          <a:xfrm>
            <a:off x="544901" y="1332965"/>
            <a:ext cx="8185031" cy="523220"/>
          </a:xfrm>
          <a:prstGeom prst="rect">
            <a:avLst/>
          </a:prstGeom>
          <a:noFill/>
        </p:spPr>
        <p:txBody>
          <a:bodyPr wrap="square" rtlCol="0">
            <a:spAutoFit/>
          </a:bodyPr>
          <a:lstStyle/>
          <a:p>
            <a:r>
              <a:rPr lang="sv-SE" sz="1400" dirty="0" smtClean="0"/>
              <a:t>Klicka antingen på ”Min sida” eller på ”Redigera genvägar” (se nedan) för att komma till din användarsida där du kan justera dina arbetsplatser och genvägar till verktyg.</a:t>
            </a:r>
            <a:endParaRPr lang="sv-SE" sz="1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578" y="2009954"/>
            <a:ext cx="603567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024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710362"/>
            <a:ext cx="8448000" cy="457528"/>
          </a:xfrm>
        </p:spPr>
        <p:txBody>
          <a:bodyPr/>
          <a:lstStyle/>
          <a:p>
            <a:r>
              <a:rPr lang="sv-SE" sz="2400" b="1" dirty="0" smtClean="0"/>
              <a:t>Tips om att bokmärka sidor</a:t>
            </a:r>
            <a:endParaRPr lang="sv-SE" sz="2400" b="1" dirty="0"/>
          </a:p>
        </p:txBody>
      </p:sp>
      <p:sp>
        <p:nvSpPr>
          <p:cNvPr id="6" name="textruta 5"/>
          <p:cNvSpPr txBox="1"/>
          <p:nvPr/>
        </p:nvSpPr>
        <p:spPr>
          <a:xfrm>
            <a:off x="544902" y="1332965"/>
            <a:ext cx="4984630" cy="3108543"/>
          </a:xfrm>
          <a:prstGeom prst="rect">
            <a:avLst/>
          </a:prstGeom>
          <a:noFill/>
        </p:spPr>
        <p:txBody>
          <a:bodyPr wrap="square" rtlCol="0">
            <a:spAutoFit/>
          </a:bodyPr>
          <a:lstStyle/>
          <a:p>
            <a:pPr marL="285750" indent="-285750">
              <a:buFont typeface="Arial" panose="020B0604020202020204" pitchFamily="34" charset="0"/>
              <a:buChar char="•"/>
            </a:pPr>
            <a:r>
              <a:rPr lang="sv-SE" sz="1400" dirty="0" smtClean="0"/>
              <a:t>Via </a:t>
            </a:r>
            <a:r>
              <a:rPr lang="sv-SE" sz="1400" dirty="0"/>
              <a:t>”Genvägar” som du finner högst upp i vänsterkanten på sidan i det gula fältet kan du </a:t>
            </a:r>
            <a:r>
              <a:rPr lang="sv-SE" sz="1400" dirty="0" smtClean="0"/>
              <a:t>nå </a:t>
            </a:r>
            <a:r>
              <a:rPr lang="sv-SE" sz="1400" dirty="0"/>
              <a:t>dina utvalda verktyg, bokmärken och arbetsrum</a:t>
            </a:r>
            <a:r>
              <a:rPr lang="sv-SE" sz="1400" dirty="0" smtClean="0"/>
              <a:t>.</a:t>
            </a:r>
          </a:p>
          <a:p>
            <a:pPr marL="285750" indent="-285750">
              <a:buFont typeface="Arial" panose="020B0604020202020204" pitchFamily="34" charset="0"/>
              <a:buChar char="•"/>
            </a:pPr>
            <a:endParaRPr lang="sv-SE" sz="1400" dirty="0"/>
          </a:p>
          <a:p>
            <a:pPr marL="285750" indent="-285750">
              <a:buFont typeface="Arial" panose="020B0604020202020204" pitchFamily="34" charset="0"/>
              <a:buChar char="•"/>
            </a:pPr>
            <a:endParaRPr lang="sv-SE" sz="1400" dirty="0" smtClean="0"/>
          </a:p>
          <a:p>
            <a:pPr marL="285750" indent="-285750">
              <a:buFont typeface="Arial" panose="020B0604020202020204" pitchFamily="34" charset="0"/>
              <a:buChar char="•"/>
            </a:pPr>
            <a:endParaRPr lang="sv-SE" sz="1400" dirty="0" smtClean="0"/>
          </a:p>
          <a:p>
            <a:pPr marL="285750" indent="-285750">
              <a:buFont typeface="Arial" panose="020B0604020202020204" pitchFamily="34" charset="0"/>
              <a:buChar char="•"/>
            </a:pPr>
            <a:r>
              <a:rPr lang="sv-SE" sz="1400" dirty="0" smtClean="0"/>
              <a:t>Bokmärke </a:t>
            </a:r>
            <a:r>
              <a:rPr lang="sv-SE" sz="1400" dirty="0"/>
              <a:t>på en </a:t>
            </a:r>
            <a:r>
              <a:rPr lang="sv-SE" sz="1400" dirty="0" smtClean="0"/>
              <a:t>sida - på </a:t>
            </a:r>
            <a:r>
              <a:rPr lang="sv-SE" sz="1400" dirty="0"/>
              <a:t>varje </a:t>
            </a:r>
            <a:r>
              <a:rPr lang="sv-SE" sz="1400" dirty="0" smtClean="0"/>
              <a:t/>
            </a:r>
            <a:br>
              <a:rPr lang="sv-SE" sz="1400" dirty="0" smtClean="0"/>
            </a:br>
            <a:r>
              <a:rPr lang="sv-SE" sz="1400" dirty="0" smtClean="0"/>
              <a:t>innehållssida </a:t>
            </a:r>
            <a:r>
              <a:rPr lang="sv-SE" sz="1400" dirty="0"/>
              <a:t>finns en stjärna. </a:t>
            </a:r>
            <a:r>
              <a:rPr lang="sv-SE" sz="1400" dirty="0" smtClean="0"/>
              <a:t/>
            </a:r>
            <a:br>
              <a:rPr lang="sv-SE" sz="1400" dirty="0" smtClean="0"/>
            </a:br>
            <a:r>
              <a:rPr lang="sv-SE" sz="1400" dirty="0" smtClean="0"/>
              <a:t>Klickar </a:t>
            </a:r>
            <a:r>
              <a:rPr lang="sv-SE" sz="1400" dirty="0"/>
              <a:t>du på den så att den blir </a:t>
            </a:r>
            <a:r>
              <a:rPr lang="sv-SE" sz="1400" dirty="0" smtClean="0"/>
              <a:t/>
            </a:r>
            <a:br>
              <a:rPr lang="sv-SE" sz="1400" dirty="0" smtClean="0"/>
            </a:br>
            <a:r>
              <a:rPr lang="sv-SE" sz="1400" dirty="0" smtClean="0"/>
              <a:t>gul </a:t>
            </a:r>
            <a:r>
              <a:rPr lang="sv-SE" sz="1400" dirty="0"/>
              <a:t>har du lagt </a:t>
            </a:r>
            <a:r>
              <a:rPr lang="sv-SE" sz="1400" dirty="0" smtClean="0"/>
              <a:t>ett bokmärke på</a:t>
            </a:r>
            <a:br>
              <a:rPr lang="sv-SE" sz="1400" dirty="0" smtClean="0"/>
            </a:br>
            <a:r>
              <a:rPr lang="sv-SE" sz="1400" dirty="0" smtClean="0"/>
              <a:t>den </a:t>
            </a:r>
            <a:r>
              <a:rPr lang="sv-SE" sz="1400" dirty="0"/>
              <a:t>utvalda sidan. Du kommer </a:t>
            </a:r>
            <a:r>
              <a:rPr lang="sv-SE" sz="1400" dirty="0" smtClean="0"/>
              <a:t/>
            </a:r>
            <a:br>
              <a:rPr lang="sv-SE" sz="1400" dirty="0" smtClean="0"/>
            </a:br>
            <a:r>
              <a:rPr lang="sv-SE" sz="1400" dirty="0" smtClean="0"/>
              <a:t>då </a:t>
            </a:r>
            <a:r>
              <a:rPr lang="sv-SE" sz="1400" dirty="0"/>
              <a:t>att kunna nå den utvalda sidan </a:t>
            </a:r>
            <a:r>
              <a:rPr lang="sv-SE" sz="1400" dirty="0" smtClean="0"/>
              <a:t/>
            </a:r>
            <a:br>
              <a:rPr lang="sv-SE" sz="1400" dirty="0" smtClean="0"/>
            </a:br>
            <a:r>
              <a:rPr lang="sv-SE" sz="1400" dirty="0" smtClean="0"/>
              <a:t>via </a:t>
            </a:r>
            <a:r>
              <a:rPr lang="sv-SE" sz="1400" dirty="0"/>
              <a:t>dina genvägar.</a:t>
            </a:r>
          </a:p>
          <a:p>
            <a:pPr marL="285750" indent="-285750">
              <a:buFont typeface="Arial" panose="020B0604020202020204" pitchFamily="34" charset="0"/>
              <a:buChar char="•"/>
            </a:pPr>
            <a:endParaRPr lang="sv-SE" sz="14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338"/>
          <a:stretch/>
        </p:blipFill>
        <p:spPr bwMode="auto">
          <a:xfrm>
            <a:off x="5607170" y="1280487"/>
            <a:ext cx="3088046" cy="950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650" y="2631057"/>
            <a:ext cx="53403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86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373932"/>
            <a:ext cx="8448000" cy="457528"/>
          </a:xfrm>
        </p:spPr>
        <p:txBody>
          <a:bodyPr/>
          <a:lstStyle/>
          <a:p>
            <a:r>
              <a:rPr lang="sv-SE" sz="2400" b="1" dirty="0" smtClean="0"/>
              <a:t>Hitta till ledningssystemets startsida</a:t>
            </a:r>
            <a:endParaRPr lang="sv-SE" sz="2400" b="1" dirty="0"/>
          </a:p>
        </p:txBody>
      </p:sp>
      <p:sp>
        <p:nvSpPr>
          <p:cNvPr id="6" name="textruta 5"/>
          <p:cNvSpPr txBox="1"/>
          <p:nvPr/>
        </p:nvSpPr>
        <p:spPr>
          <a:xfrm>
            <a:off x="457159" y="1297286"/>
            <a:ext cx="2883962" cy="2308324"/>
          </a:xfrm>
          <a:prstGeom prst="rect">
            <a:avLst/>
          </a:prstGeom>
          <a:noFill/>
        </p:spPr>
        <p:txBody>
          <a:bodyPr wrap="square" rtlCol="0">
            <a:spAutoFit/>
          </a:bodyPr>
          <a:lstStyle/>
          <a:p>
            <a:r>
              <a:rPr lang="sv-SE" sz="1200" dirty="0" smtClean="0"/>
              <a:t>Det finns flera sätt att komma till startsidan för Socialförvaltningens ledningssystem. T ex:</a:t>
            </a:r>
          </a:p>
          <a:p>
            <a:r>
              <a:rPr lang="sv-SE" sz="1200" dirty="0" smtClean="0"/>
              <a:t> </a:t>
            </a:r>
          </a:p>
          <a:p>
            <a:r>
              <a:rPr lang="sv-SE" sz="1200" dirty="0" smtClean="0"/>
              <a:t>Klicka på menyn ”Service, Support och Stöd i arbetet”. </a:t>
            </a:r>
          </a:p>
          <a:p>
            <a:endParaRPr lang="sv-SE" sz="1200" dirty="0"/>
          </a:p>
          <a:p>
            <a:r>
              <a:rPr lang="sv-SE" sz="1200" dirty="0" smtClean="0"/>
              <a:t>Klicka därefter på underrubriken ”Våra arbetssätt”. </a:t>
            </a:r>
          </a:p>
          <a:p>
            <a:endParaRPr lang="sv-SE" sz="1200" dirty="0"/>
          </a:p>
          <a:p>
            <a:r>
              <a:rPr lang="sv-SE" sz="1200" dirty="0" smtClean="0"/>
              <a:t>På sidan du får fram finner du en länk till Socialförvaltningen. Klicka på den.</a:t>
            </a:r>
            <a:endParaRPr lang="sv-SE" sz="1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121" y="946569"/>
            <a:ext cx="562768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457158" y="4433977"/>
            <a:ext cx="8511649" cy="646331"/>
          </a:xfrm>
          <a:prstGeom prst="rect">
            <a:avLst/>
          </a:prstGeom>
          <a:solidFill>
            <a:srgbClr val="FFFF00"/>
          </a:solidFill>
        </p:spPr>
        <p:txBody>
          <a:bodyPr wrap="square" rtlCol="0">
            <a:spAutoFit/>
          </a:bodyPr>
          <a:lstStyle/>
          <a:p>
            <a:pPr algn="ctr"/>
            <a:r>
              <a:rPr lang="sv-SE" b="1" dirty="0" smtClean="0"/>
              <a:t>TIPS! När du kommit till startsidan för ledningssystemet </a:t>
            </a:r>
            <a:br>
              <a:rPr lang="sv-SE" b="1" dirty="0" smtClean="0"/>
            </a:br>
            <a:r>
              <a:rPr lang="sv-SE" b="1" dirty="0" err="1" smtClean="0"/>
              <a:t>bokmärk</a:t>
            </a:r>
            <a:r>
              <a:rPr lang="sv-SE" b="1" dirty="0" smtClean="0"/>
              <a:t> sidan så kan du gå direkt via din genväg.</a:t>
            </a:r>
            <a:endParaRPr lang="sv-SE" b="1" dirty="0"/>
          </a:p>
        </p:txBody>
      </p:sp>
    </p:spTree>
    <p:extLst>
      <p:ext uri="{BB962C8B-B14F-4D97-AF65-F5344CB8AC3E}">
        <p14:creationId xmlns:p14="http://schemas.microsoft.com/office/powerpoint/2010/main" val="88893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6"/>
          </p:nvPr>
        </p:nvSpPr>
        <p:spPr>
          <a:xfrm>
            <a:off x="520808" y="373932"/>
            <a:ext cx="8448000" cy="457528"/>
          </a:xfrm>
        </p:spPr>
        <p:txBody>
          <a:bodyPr/>
          <a:lstStyle/>
          <a:p>
            <a:r>
              <a:rPr lang="sv-SE" sz="2400" b="1" dirty="0" smtClean="0"/>
              <a:t>Ledningssystemets startsida</a:t>
            </a:r>
            <a:endParaRPr lang="sv-SE" sz="2400" b="1" dirty="0"/>
          </a:p>
        </p:txBody>
      </p:sp>
      <p:sp>
        <p:nvSpPr>
          <p:cNvPr id="6" name="textruta 5"/>
          <p:cNvSpPr txBox="1"/>
          <p:nvPr/>
        </p:nvSpPr>
        <p:spPr>
          <a:xfrm>
            <a:off x="520808" y="831460"/>
            <a:ext cx="5617056" cy="4339650"/>
          </a:xfrm>
          <a:prstGeom prst="rect">
            <a:avLst/>
          </a:prstGeom>
          <a:noFill/>
        </p:spPr>
        <p:txBody>
          <a:bodyPr wrap="square" rtlCol="0">
            <a:spAutoFit/>
          </a:bodyPr>
          <a:lstStyle/>
          <a:p>
            <a:pPr marL="285750" indent="-285750">
              <a:buFont typeface="Arial" panose="020B0604020202020204" pitchFamily="34" charset="0"/>
              <a:buChar char="•"/>
            </a:pPr>
            <a:r>
              <a:rPr lang="sv-SE" sz="1200" dirty="0" smtClean="0"/>
              <a:t>Startsidan inleds med </a:t>
            </a:r>
            <a:r>
              <a:rPr lang="sv-SE" sz="1200" b="1" i="1" dirty="0" smtClean="0"/>
              <a:t>kraven till varför vi har ett ledningssystem</a:t>
            </a:r>
            <a:r>
              <a:rPr lang="sv-SE" sz="1200" dirty="0" smtClean="0"/>
              <a:t>.</a:t>
            </a:r>
          </a:p>
          <a:p>
            <a:pPr marL="285750" indent="-285750">
              <a:buFont typeface="Arial" panose="020B0604020202020204" pitchFamily="34" charset="0"/>
              <a:buChar char="•"/>
            </a:pPr>
            <a:r>
              <a:rPr lang="sv-SE" sz="1200" b="1" i="1" dirty="0" smtClean="0"/>
              <a:t>Gemensamt för att leda verksamheten</a:t>
            </a:r>
          </a:p>
          <a:p>
            <a:pPr marL="742950" lvl="1" indent="-285750">
              <a:buFont typeface="Arial" panose="020B0604020202020204" pitchFamily="34" charset="0"/>
              <a:buChar char="•"/>
            </a:pPr>
            <a:r>
              <a:rPr lang="sv-SE" sz="1200" dirty="0" smtClean="0"/>
              <a:t>Organisation och personal</a:t>
            </a:r>
          </a:p>
          <a:p>
            <a:pPr marL="742950" lvl="1" indent="-285750">
              <a:buFont typeface="Arial" panose="020B0604020202020204" pitchFamily="34" charset="0"/>
              <a:buChar char="•"/>
            </a:pPr>
            <a:r>
              <a:rPr lang="sv-SE" sz="1200" dirty="0" smtClean="0"/>
              <a:t>Verksamhetsmål och uppföljning</a:t>
            </a:r>
          </a:p>
          <a:p>
            <a:pPr marL="742950" lvl="1" indent="-285750">
              <a:buFont typeface="Arial" panose="020B0604020202020204" pitchFamily="34" charset="0"/>
              <a:buChar char="•"/>
            </a:pPr>
            <a:r>
              <a:rPr lang="sv-SE" sz="1200" dirty="0" smtClean="0"/>
              <a:t>Ärenden till socialnämnden</a:t>
            </a:r>
          </a:p>
          <a:p>
            <a:pPr marL="742950" lvl="1" indent="-285750">
              <a:buFont typeface="Arial" panose="020B0604020202020204" pitchFamily="34" charset="0"/>
              <a:buChar char="•"/>
            </a:pPr>
            <a:r>
              <a:rPr lang="sv-SE" sz="1200" dirty="0" smtClean="0"/>
              <a:t>Dokument- och ärendehantering</a:t>
            </a:r>
          </a:p>
          <a:p>
            <a:pPr marL="742950" lvl="1" indent="-285750">
              <a:buFont typeface="Arial" panose="020B0604020202020204" pitchFamily="34" charset="0"/>
              <a:buChar char="•"/>
            </a:pPr>
            <a:r>
              <a:rPr lang="sv-SE" sz="1200" dirty="0" smtClean="0"/>
              <a:t>Dokumentation inom socialförvaltningen</a:t>
            </a:r>
          </a:p>
          <a:p>
            <a:pPr marL="742950" lvl="1" indent="-285750">
              <a:buFont typeface="Arial" panose="020B0604020202020204" pitchFamily="34" charset="0"/>
              <a:buChar char="•"/>
            </a:pPr>
            <a:r>
              <a:rPr lang="sv-SE" sz="1200" dirty="0" smtClean="0"/>
              <a:t>Risker, egenkontroll och avvikelser</a:t>
            </a:r>
          </a:p>
          <a:p>
            <a:pPr marL="742950" lvl="1" indent="-285750">
              <a:buFont typeface="Arial" panose="020B0604020202020204" pitchFamily="34" charset="0"/>
              <a:buChar char="•"/>
            </a:pPr>
            <a:r>
              <a:rPr lang="sv-SE" sz="1200" dirty="0" smtClean="0"/>
              <a:t>Synpunkter</a:t>
            </a:r>
          </a:p>
          <a:p>
            <a:pPr marL="742950" lvl="1" indent="-285750">
              <a:buFont typeface="Arial" panose="020B0604020202020204" pitchFamily="34" charset="0"/>
              <a:buChar char="•"/>
            </a:pPr>
            <a:r>
              <a:rPr lang="sv-SE" sz="1200" dirty="0" smtClean="0"/>
              <a:t>Lex Sarah och Lex Maria</a:t>
            </a:r>
          </a:p>
          <a:p>
            <a:pPr marL="742950" lvl="1" indent="-285750">
              <a:buFont typeface="Arial" panose="020B0604020202020204" pitchFamily="34" charset="0"/>
              <a:buChar char="•"/>
            </a:pPr>
            <a:endParaRPr lang="sv-SE" sz="1200" dirty="0" smtClean="0"/>
          </a:p>
          <a:p>
            <a:pPr marL="285750" indent="-285750">
              <a:buFont typeface="Arial" panose="020B0604020202020204" pitchFamily="34" charset="0"/>
              <a:buChar char="•"/>
            </a:pPr>
            <a:r>
              <a:rPr lang="sv-SE" sz="1200" b="1" i="1" dirty="0" smtClean="0"/>
              <a:t>Verksamhetsspecifika områden</a:t>
            </a:r>
          </a:p>
          <a:p>
            <a:pPr marL="742950" lvl="1" indent="-285750">
              <a:buFont typeface="Arial" panose="020B0604020202020204" pitchFamily="34" charset="0"/>
              <a:buChar char="•"/>
            </a:pPr>
            <a:r>
              <a:rPr lang="sv-SE" sz="1200" dirty="0" smtClean="0"/>
              <a:t>Individ- och familjeomsorgen (IFO)</a:t>
            </a:r>
          </a:p>
          <a:p>
            <a:pPr marL="742950" lvl="1" indent="-285750">
              <a:buFont typeface="Arial" panose="020B0604020202020204" pitchFamily="34" charset="0"/>
              <a:buChar char="•"/>
            </a:pPr>
            <a:r>
              <a:rPr lang="sv-SE" sz="1200" dirty="0" smtClean="0"/>
              <a:t>Vård och omsorg</a:t>
            </a:r>
          </a:p>
          <a:p>
            <a:pPr marL="742950" lvl="1" indent="-285750">
              <a:buFont typeface="Arial" panose="020B0604020202020204" pitchFamily="34" charset="0"/>
              <a:buChar char="•"/>
            </a:pPr>
            <a:r>
              <a:rPr lang="sv-SE" sz="1200" dirty="0" smtClean="0"/>
              <a:t>Staben</a:t>
            </a:r>
          </a:p>
          <a:p>
            <a:pPr marL="285750" indent="-285750">
              <a:buFont typeface="Arial" panose="020B0604020202020204" pitchFamily="34" charset="0"/>
              <a:buChar char="•"/>
            </a:pPr>
            <a:endParaRPr lang="sv-SE" sz="1200" dirty="0" smtClean="0"/>
          </a:p>
          <a:p>
            <a:pPr marL="285750" indent="-285750">
              <a:buFont typeface="Arial" panose="020B0604020202020204" pitchFamily="34" charset="0"/>
              <a:buChar char="•"/>
            </a:pPr>
            <a:r>
              <a:rPr lang="sv-SE" sz="1200" b="1" i="1" dirty="0" smtClean="0"/>
              <a:t>Stödverksamhet</a:t>
            </a:r>
          </a:p>
          <a:p>
            <a:pPr marL="742950" lvl="1" indent="-285750">
              <a:buFont typeface="Arial" panose="020B0604020202020204" pitchFamily="34" charset="0"/>
              <a:buChar char="•"/>
            </a:pPr>
            <a:r>
              <a:rPr lang="sv-SE" sz="1200" dirty="0" smtClean="0"/>
              <a:t>Anhörigstöd</a:t>
            </a:r>
          </a:p>
          <a:p>
            <a:pPr marL="742950" lvl="1" indent="-285750">
              <a:buFont typeface="Arial" panose="020B0604020202020204" pitchFamily="34" charset="0"/>
              <a:buChar char="•"/>
            </a:pPr>
            <a:r>
              <a:rPr lang="sv-SE" sz="1200" dirty="0" smtClean="0"/>
              <a:t>Våld i nära relation</a:t>
            </a:r>
          </a:p>
          <a:p>
            <a:pPr marL="742950" lvl="1" indent="-285750">
              <a:buFont typeface="Arial" panose="020B0604020202020204" pitchFamily="34" charset="0"/>
              <a:buChar char="•"/>
            </a:pPr>
            <a:r>
              <a:rPr lang="sv-SE" sz="1200" dirty="0" smtClean="0"/>
              <a:t>Samverkan fackliga organisationer</a:t>
            </a:r>
          </a:p>
          <a:p>
            <a:pPr marL="742950" lvl="1" indent="-285750">
              <a:buFont typeface="Arial" panose="020B0604020202020204" pitchFamily="34" charset="0"/>
              <a:buChar char="•"/>
            </a:pPr>
            <a:r>
              <a:rPr lang="sv-SE" sz="1200" dirty="0" smtClean="0"/>
              <a:t>Posthantering Kyrkogatan 14</a:t>
            </a:r>
          </a:p>
          <a:p>
            <a:pPr marL="742950" lvl="1" indent="-285750">
              <a:buFont typeface="Arial" panose="020B0604020202020204" pitchFamily="34" charset="0"/>
              <a:buChar char="•"/>
            </a:pPr>
            <a:endParaRPr lang="sv-SE" sz="1200" dirty="0" smtClean="0"/>
          </a:p>
          <a:p>
            <a:pPr marL="285750" indent="-285750">
              <a:buFont typeface="Arial" panose="020B0604020202020204" pitchFamily="34" charset="0"/>
              <a:buChar char="•"/>
            </a:pPr>
            <a:r>
              <a:rPr lang="sv-SE" sz="1200" b="1" i="1" dirty="0" smtClean="0"/>
              <a:t>Länkar till samtliga dokument i ledningssystemet</a:t>
            </a:r>
            <a:endParaRPr lang="sv-SE" sz="12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957" y="511115"/>
            <a:ext cx="2021988" cy="4632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787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5118</TotalTime>
  <Words>697</Words>
  <Application>Microsoft Office PowerPoint</Application>
  <PresentationFormat>Bildspel på skärmen (16:9)</PresentationFormat>
  <Paragraphs>78</Paragraphs>
  <Slides>11</Slides>
  <Notes>0</Notes>
  <HiddenSlides>0</HiddenSlides>
  <MMClips>0</MMClips>
  <ScaleCrop>false</ScaleCrop>
  <HeadingPairs>
    <vt:vector size="4" baseType="variant">
      <vt:variant>
        <vt:lpstr>Tema</vt:lpstr>
      </vt:variant>
      <vt:variant>
        <vt:i4>1</vt:i4>
      </vt:variant>
      <vt:variant>
        <vt:lpstr>Bildrubriker</vt:lpstr>
      </vt:variant>
      <vt:variant>
        <vt:i4>11</vt:i4>
      </vt:variant>
    </vt:vector>
  </HeadingPairs>
  <TitlesOfParts>
    <vt:vector size="12" baseType="lpstr">
      <vt:lpstr>Kapitel röd</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Socialförvaltningens ledningssystem på Ines</dc:title>
  <dc:creator>Catharina Frostner</dc:creator>
  <cp:keywords>Presentation</cp:keywords>
  <cp:lastModifiedBy>Frostner, Catharina</cp:lastModifiedBy>
  <cp:revision>127</cp:revision>
  <dcterms:created xsi:type="dcterms:W3CDTF">2015-12-21T10:33:10Z</dcterms:created>
  <dcterms:modified xsi:type="dcterms:W3CDTF">2018-09-24T12:15:25Z</dcterms:modified>
</cp:coreProperties>
</file>