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59" r:id="rId3"/>
    <p:sldId id="371" r:id="rId4"/>
    <p:sldId id="375" r:id="rId5"/>
    <p:sldId id="358" r:id="rId6"/>
    <p:sldId id="373" r:id="rId7"/>
    <p:sldId id="337" r:id="rId8"/>
    <p:sldId id="34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32" y="96"/>
      </p:cViewPr>
      <p:guideLst>
        <p:guide orient="horz" pos="125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5F99-AEF3-4A59-8940-CA4C114869D7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E6F7-562B-413C-8838-E18962B1F8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81FD-4C73-09EE-60B2-07565446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B07C47-F6EE-5701-88B5-CFF91AC03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C8E544-A5F0-297D-C39C-E3ADCA3D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5045C-6B19-313A-5356-E5F6164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6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46116-06EF-244A-44EE-9AB85F7D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1E6C7A-0188-8390-3F93-67AFB65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00B00A-1314-71C0-AF5C-283502B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6A2A6F-5340-AECB-D1CA-8BC391B8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08DF5-86D5-0EF6-C692-44C360D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31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B1F4C3-FBE6-2483-3369-FBB39E46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1B2992-DC78-49C4-AF37-C251AD1D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EEFC3-921D-EDC1-5389-996B0746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9DCC7-404B-D37F-16D2-55CB572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F3F31A-AA02-E2E5-124D-6DD7685B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79BD20-2F40-2FA3-69CB-9DCADE490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A337AD-6D66-94F6-5D86-01CDE520C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2B21F-6E3D-4B0F-4DEF-CDDAFF5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67323-BEB2-F01D-1B67-2963FC00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BBDD97-366A-A6D4-C270-865C18A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401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E971F-2862-AEFD-03DD-DC4AA490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15D879-CEB4-2467-9459-C02D338C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97E183-5A8C-4DEB-5F9E-E164716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65DD2D-57A8-C873-5718-D49D889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5A7599-631F-7AC3-6F82-3CD96D2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3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A5C3-9005-6C98-E78A-157CA638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46C347-F17D-8DE8-D6F0-E57E18E1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B292B1-1204-4956-1F28-F1D9D6D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D1375-5BA6-7B28-3340-C9FD4285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52D99-2551-EC7F-1D04-EEAD4AD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8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8F305-30E8-8F0F-EDE9-2734299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48BFB0-7100-7AFC-3682-450FA96F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F56294F-9C8D-E343-C65C-07151243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FE46D7-EFD9-DA2A-FE8C-6A5C07AB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6DAC6-9B2B-579E-FEA8-A0E604BF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ACCD-D9AF-B1F7-42F4-B9E5259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0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DAC4D-3C41-8B65-DC01-03A56C00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CC75D3-37F9-D1B4-BF14-27386F61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B446BE-22DF-F6C4-3CC5-ED514082B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B3C617-E87F-EA77-8B1A-F12754E0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35DD28-84DD-3EC5-87EC-4B0936ACD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A21730-B6DE-E3DB-669F-20FB7F2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E033B5-A76D-262A-1D20-5DA9D9C4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4C4C18-1E94-6AA3-537B-339DB142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48310-2469-8B9B-91C3-C6B043F2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C7BB08-6830-C2E0-940F-A87C66A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FA9C2D-383D-AF61-7683-9D7FCC11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F37879-C12F-87C5-7E1E-202EB944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0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141E25-E02A-242A-17BC-7E14CAC7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0B6684-E19C-A505-5800-24022539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E8EB2-A73C-AF1F-1DC3-FEB03E8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186D6-8F0F-3CA3-E91F-0826F48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AEA06-9B41-FEBC-199B-20E1E7D3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D2D5A1-64D1-4FD5-0E7D-C530C7956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1E0FB-2438-035C-CAC8-C8B82315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6407A-323A-1ABA-6449-9D593BC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601374-3141-BA94-2013-5E8AEBE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58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BF328-7D79-BAF4-EE6C-FD226625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F96DAB-26DF-0496-336D-5ABE87C4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41D34-2A4D-AD8A-773D-ECC296F2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5C0DBD-2990-6A32-74C3-F81D45DA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92E784-9E03-7F45-2F95-98B0F69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F0F2CB-B416-7727-F697-2C6EEB73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3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C6EEC9E-B40D-63E1-0C68-B60E257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343827-7851-F86B-BE98-876D0110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8E9C88-6E94-7F61-C481-68954D9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FA473-3A70-414F-852C-B70A234222A8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BEFE10-20B1-841D-958C-15C300F6C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6AA75-FFF8-4857-B077-29823CF6B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9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484FA5-F2AC-05F1-4F46-EFD9521D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4239"/>
            <a:ext cx="12192000" cy="159376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773EBA-4AC9-18D6-FAEB-D976F249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57438"/>
            <a:ext cx="12191999" cy="625475"/>
          </a:xfrm>
        </p:spPr>
        <p:txBody>
          <a:bodyPr>
            <a:noAutofit/>
          </a:bodyPr>
          <a:lstStyle/>
          <a:p>
            <a:pPr algn="ctr"/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b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Östhammars kommun</a:t>
            </a: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A3ACD75-938B-A263-D869-AEE70C8E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4239"/>
            <a:ext cx="12192000" cy="15937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053" y="1524631"/>
            <a:ext cx="8435928" cy="343082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17 juni 2025 beslutade kommunfullmäktige om en ny vision för Östhammars kommun.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Visionen beskriver vilken riktning och vilka övergripande mål kommunen har.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tydlig och gemensam vision behövs för att visa vart vi är på väg. Den uttrycker kommunens ambitioner och fungerar som en vägvisare för utvecklingen.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Visionen hjälper oss att skapa en gemensam bild av framtiden, ligger till grund för strategiska beslut och prioriteringar.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Visionen omfattar sex huvudinriktningar.</a:t>
            </a: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D58FA3-63F8-B5C1-D276-79B884F7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53" y="657029"/>
            <a:ext cx="7364212" cy="625475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Ny vision för Östhammars kommun</a:t>
            </a:r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3259" y="1757170"/>
            <a:ext cx="4810585" cy="38115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tar hand om skattebetalarnas intressen och pengar på ett ansvarsfullt sätt. </a:t>
            </a:r>
          </a:p>
          <a:p>
            <a:pPr>
              <a:lnSpc>
                <a:spcPct val="114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är tillgängliga för frågor, synpunkter och dialog. </a:t>
            </a:r>
          </a:p>
          <a:p>
            <a:pPr>
              <a:lnSpc>
                <a:spcPct val="114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tar ansvar för skattemedel och tillgångar genom god hushållning för att säkerställa långsiktig ekonomisk stabilitet och för att främja tillväxt.</a:t>
            </a:r>
          </a:p>
        </p:txBody>
      </p:sp>
      <p:pic>
        <p:nvPicPr>
          <p:cNvPr id="7" name="Platshållare för bild 6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92655BAB-1597-E1C2-2159-BF597745FA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F9EC7A6-92A0-2C0A-8F71-8287D9E1B05A}"/>
              </a:ext>
            </a:extLst>
          </p:cNvPr>
          <p:cNvSpPr txBox="1">
            <a:spLocks/>
          </p:cNvSpPr>
          <p:nvPr/>
        </p:nvSpPr>
        <p:spPr>
          <a:xfrm>
            <a:off x="6253259" y="682644"/>
            <a:ext cx="5624109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Vi prioriterar service och våra kommunala kärnuppdrag</a:t>
            </a:r>
          </a:p>
        </p:txBody>
      </p:sp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3DB288-9E71-6A15-43E0-5AD019C9D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5221" y="1708010"/>
            <a:ext cx="4810585" cy="2224893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har brukare och elever i fokus när vi utför vårt uppdrag.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planerar utifrån kommunens demografi, både med dagens och framtidens behov.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1D58020D-295B-8F11-5DAD-93D24B8F4A20}"/>
              </a:ext>
            </a:extLst>
          </p:cNvPr>
          <p:cNvSpPr txBox="1">
            <a:spLocks/>
          </p:cNvSpPr>
          <p:nvPr/>
        </p:nvSpPr>
        <p:spPr>
          <a:xfrm>
            <a:off x="6253259" y="682644"/>
            <a:ext cx="5624109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Vi levererar god och effektiv välfärd</a:t>
            </a:r>
          </a:p>
        </p:txBody>
      </p:sp>
    </p:spTree>
    <p:extLst>
      <p:ext uri="{BB962C8B-B14F-4D97-AF65-F5344CB8AC3E}">
        <p14:creationId xmlns:p14="http://schemas.microsoft.com/office/powerpoint/2010/main" val="4875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673958"/>
            <a:ext cx="5351359" cy="625475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Vi gör det attraktivt att starta och driva företag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38148342-4626-0D4F-CD9E-9283B47B3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5221" y="1708010"/>
            <a:ext cx="4810585" cy="4378158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Både stora och små företag ser kommunen som en pålitlig samarbetspartner.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Det viktiga är att saker blir gjorda, inte vem som gör dem.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välkomnar fler aktörer som kan ge bättre service till invånarna är kommunen ensam. 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möjliggör en god kompetensförsörjning som stärker vår industri och säkrar vår välfärd.</a:t>
            </a:r>
          </a:p>
        </p:txBody>
      </p:sp>
      <p:pic>
        <p:nvPicPr>
          <p:cNvPr id="18" name="Platshållare för bild 17" descr="En bild som visar klädsel, person, Skyddshjälm, arbetskläder&#10;&#10;AI-genererat innehåll kan vara felaktigt.">
            <a:extLst>
              <a:ext uri="{FF2B5EF4-FFF2-40B4-BE49-F238E27FC236}">
                <a16:creationId xmlns:a16="http://schemas.microsoft.com/office/drawing/2014/main" id="{99769F00-5391-6CCD-8C6B-19B8A03F1C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1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6FAC-34CB-66C5-F09A-B9AE8CD5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32E584-FEB3-C01C-5979-9E31E71D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0463" y="1622142"/>
            <a:ext cx="4899075" cy="1816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möjliggör god tillgång till bostäder, bred samhällsservice, arbetsmöjligheter och ett rikt fritids- och föreningsliv.</a:t>
            </a:r>
          </a:p>
        </p:txBody>
      </p:sp>
      <p:pic>
        <p:nvPicPr>
          <p:cNvPr id="7" name="Platshållare för bild 6" descr="En bild som visar utomhus, himmel, moln, gräs&#10;&#10;AI-genererat innehåll kan vara felaktigt.">
            <a:extLst>
              <a:ext uri="{FF2B5EF4-FFF2-40B4-BE49-F238E27FC236}">
                <a16:creationId xmlns:a16="http://schemas.microsoft.com/office/drawing/2014/main" id="{6DEF4B45-3E01-0371-0629-3DF651469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9194B7B-71D8-6628-BC6B-4B40B25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127" y="476168"/>
            <a:ext cx="5624109" cy="1057665"/>
          </a:xfrm>
        </p:spPr>
        <p:txBody>
          <a:bodyPr>
            <a:noAutofit/>
          </a:bodyPr>
          <a:lstStyle/>
          <a:p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Vi gör det attraktivt att leva och verka i kommunen</a:t>
            </a:r>
          </a:p>
        </p:txBody>
      </p:sp>
    </p:spTree>
    <p:extLst>
      <p:ext uri="{BB962C8B-B14F-4D97-AF65-F5344CB8AC3E}">
        <p14:creationId xmlns:p14="http://schemas.microsoft.com/office/powerpoint/2010/main" val="222372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53259" y="672812"/>
            <a:ext cx="5624109" cy="625475"/>
          </a:xfrm>
        </p:spPr>
        <p:txBody>
          <a:bodyPr>
            <a:noAutofit/>
          </a:bodyPr>
          <a:lstStyle/>
          <a:p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Vi värnar trygghet, </a:t>
            </a:r>
            <a:r>
              <a:rPr lang="sv-SE" sz="2900" dirty="0">
                <a:latin typeface="Arial" panose="020B0604020202020204" pitchFamily="34" charset="0"/>
                <a:cs typeface="Arial" panose="020B0604020202020204" pitchFamily="34" charset="0"/>
              </a:rPr>
              <a:t>småskalighet</a:t>
            </a: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 och svensk kultur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81A65D1C-CBA3-EF62-3EE7-41FCDCF1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3259" y="1717842"/>
            <a:ext cx="4810585" cy="320811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Trygghet är viktigt för oss, både i våra verksamheter och i samhället i stort.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är en kommun där människor tar ansvar för sina liv och visar respekt för sin omgivning.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vill utveckla våra orter och bevara deras unika karaktär.</a:t>
            </a:r>
          </a:p>
        </p:txBody>
      </p:sp>
      <p:pic>
        <p:nvPicPr>
          <p:cNvPr id="17" name="Platshållare för bild 16" descr="En bild som visar klädsel, person, träd, utomhus&#10;&#10;AI-genererat innehåll kan vara felaktigt.">
            <a:extLst>
              <a:ext uri="{FF2B5EF4-FFF2-40B4-BE49-F238E27FC236}">
                <a16:creationId xmlns:a16="http://schemas.microsoft.com/office/drawing/2014/main" id="{F62B6EB4-3D55-DA89-089E-0053BAA64F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332D26B-2D61-A512-C484-6195577A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259" y="712140"/>
            <a:ext cx="5624109" cy="625475"/>
          </a:xfrm>
        </p:spPr>
        <p:txBody>
          <a:bodyPr>
            <a:noAutofit/>
          </a:bodyPr>
          <a:lstStyle/>
          <a:p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Vi tar hand om vår fina natur, vattnet och miljön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4235A3B-0BB3-C567-60F1-11CA9E5E2038}"/>
              </a:ext>
            </a:extLst>
          </p:cNvPr>
          <p:cNvSpPr txBox="1">
            <a:spLocks/>
          </p:cNvSpPr>
          <p:nvPr/>
        </p:nvSpPr>
        <p:spPr>
          <a:xfrm>
            <a:off x="6227667" y="1685533"/>
            <a:ext cx="4810585" cy="437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Kommunen har ett ansvar för vår närmiljö.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värnar om våra unika miljöer: skärgård, landsbygd och bruk, med invånares närmiljö i fokus.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Tillsammans tar vi hand om vår natur och vårt vatten så att vi kan njuta av dem nu och i framtiden.</a:t>
            </a:r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378</Words>
  <Application>Microsoft Office PowerPoint</Application>
  <PresentationFormat>Bredbild</PresentationFormat>
  <Paragraphs>38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Vision för  Östhammars kommun</vt:lpstr>
      <vt:lpstr>Ny vision för Östhammars kommun</vt:lpstr>
      <vt:lpstr>PowerPoint-presentation</vt:lpstr>
      <vt:lpstr>PowerPoint-presentation</vt:lpstr>
      <vt:lpstr>Vi gör det attraktivt att starta och driva företag</vt:lpstr>
      <vt:lpstr>Vi gör det attraktivt att leva och verka i kommunen</vt:lpstr>
      <vt:lpstr>Vi värnar trygghet, småskalighet och svensk kultur</vt:lpstr>
      <vt:lpstr>Vi tar hand om vår fina natur, vattnet och miljön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Säfström</dc:creator>
  <cp:lastModifiedBy>Lena Säfström</cp:lastModifiedBy>
  <cp:revision>15</cp:revision>
  <dcterms:created xsi:type="dcterms:W3CDTF">2025-06-12T10:19:56Z</dcterms:created>
  <dcterms:modified xsi:type="dcterms:W3CDTF">2025-06-26T09:43:57Z</dcterms:modified>
</cp:coreProperties>
</file>