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78" r:id="rId2"/>
    <p:sldId id="285" r:id="rId3"/>
    <p:sldId id="359" r:id="rId4"/>
    <p:sldId id="300" r:id="rId5"/>
    <p:sldId id="377" r:id="rId6"/>
    <p:sldId id="375" r:id="rId7"/>
    <p:sldId id="371" r:id="rId8"/>
    <p:sldId id="342" r:id="rId9"/>
    <p:sldId id="343" r:id="rId10"/>
    <p:sldId id="345" r:id="rId11"/>
    <p:sldId id="357" r:id="rId12"/>
    <p:sldId id="358" r:id="rId13"/>
    <p:sldId id="341" r:id="rId14"/>
    <p:sldId id="372" r:id="rId15"/>
    <p:sldId id="337" r:id="rId16"/>
    <p:sldId id="373" r:id="rId17"/>
    <p:sldId id="374" r:id="rId18"/>
    <p:sldId id="282" r:id="rId19"/>
    <p:sldId id="286" r:id="rId20"/>
    <p:sldId id="301" r:id="rId21"/>
    <p:sldId id="354" r:id="rId22"/>
    <p:sldId id="310" r:id="rId2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96" y="414"/>
      </p:cViewPr>
      <p:guideLst>
        <p:guide orient="horz" pos="1026"/>
        <p:guide pos="39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4.4585237030556363E-2"/>
          <c:y val="7.868538171858952E-2"/>
          <c:w val="0.92866579177602804"/>
          <c:h val="0.741483392751801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4E798B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5-48F3-9FA8-B5A0DCE3BA3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FFD147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65-48F3-9FA8-B5A0DCE3BA3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rgbClr val="C3B09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65-48F3-9FA8-B5A0DCE3B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2353656"/>
        <c:axId val="532353328"/>
      </c:barChart>
      <c:catAx>
        <c:axId val="532353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2353328"/>
        <c:crosses val="autoZero"/>
        <c:auto val="1"/>
        <c:lblAlgn val="ctr"/>
        <c:lblOffset val="100"/>
        <c:noMultiLvlLbl val="0"/>
      </c:catAx>
      <c:valAx>
        <c:axId val="53235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2353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sv-SE" sz="3200" dirty="0">
                <a:solidFill>
                  <a:schemeClr val="tx1"/>
                </a:solidFill>
              </a:rPr>
              <a:t>Diagramrubrik</a:t>
            </a:r>
          </a:p>
        </c:rich>
      </c:tx>
      <c:layout>
        <c:manualLayout>
          <c:xMode val="edge"/>
          <c:yMode val="edge"/>
          <c:x val="0.3586131889763779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4.8021038385826768E-2"/>
          <c:y val="9.6175867607291618E-2"/>
          <c:w val="0.93635396161417328"/>
          <c:h val="0.767486542354420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4E798B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18-41F0-A5BD-AE6D88D9C158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FFD147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18-41F0-A5BD-AE6D88D9C158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rgbClr val="C3B09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18-41F0-A5BD-AE6D88D9C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45553080"/>
        <c:axId val="1045556360"/>
      </c:barChart>
      <c:catAx>
        <c:axId val="1045553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045556360"/>
        <c:crosses val="autoZero"/>
        <c:auto val="1"/>
        <c:lblAlgn val="ctr"/>
        <c:lblOffset val="100"/>
        <c:noMultiLvlLbl val="0"/>
      </c:catAx>
      <c:valAx>
        <c:axId val="1045556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045553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E5F99-AEF3-4A59-8940-CA4C114869D7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5E6F7-562B-413C-8838-E18962B1F8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5040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000" b="1" u="sng" dirty="0"/>
              <a:t>Vid</a:t>
            </a:r>
            <a:r>
              <a:rPr lang="sv-SE" sz="1000" b="1" u="sng" baseline="0" dirty="0"/>
              <a:t> brand gäller följande:</a:t>
            </a:r>
          </a:p>
          <a:p>
            <a:r>
              <a:rPr lang="sv-SE" sz="1000" b="1" dirty="0"/>
              <a:t>RÄDDA</a:t>
            </a:r>
            <a:r>
              <a:rPr lang="sv-SE" sz="1000" dirty="0"/>
              <a:t> – Sätt dig själv och dina kollegor/besökare i säkerhet. Utrym via närmaste väg, som i det här rummet ligger där –</a:t>
            </a:r>
            <a:r>
              <a:rPr lang="sv-SE" sz="1000" baseline="0" dirty="0"/>
              <a:t> (visa var den är</a:t>
            </a:r>
            <a:r>
              <a:rPr lang="sv-SE" sz="1000" dirty="0"/>
              <a:t>). När ni har lämnat byggnaden, bege er direkt till återsamlingsplatsen,</a:t>
            </a:r>
            <a:r>
              <a:rPr lang="sv-SE" sz="1000" baseline="0" dirty="0"/>
              <a:t> som </a:t>
            </a:r>
            <a:r>
              <a:rPr lang="sv-SE" sz="1000" dirty="0"/>
              <a:t>ligger bakom byggnaden </a:t>
            </a:r>
            <a:r>
              <a:rPr lang="sv-SE" sz="1000" dirty="0" err="1"/>
              <a:t>Vinkelboda</a:t>
            </a:r>
            <a:r>
              <a:rPr lang="sv-SE" sz="1000" dirty="0"/>
              <a:t> – (visa</a:t>
            </a:r>
            <a:r>
              <a:rPr lang="sv-SE" sz="1000" baseline="0" dirty="0"/>
              <a:t> var det ligger</a:t>
            </a:r>
            <a:r>
              <a:rPr lang="sv-SE" sz="1000" dirty="0"/>
              <a:t>) – och är uppmärkt med den här skylten – (peka på skylten). </a:t>
            </a:r>
          </a:p>
          <a:p>
            <a:endParaRPr lang="sv-SE" sz="1000" b="1" dirty="0"/>
          </a:p>
          <a:p>
            <a:r>
              <a:rPr lang="sv-SE" sz="1000" b="1" dirty="0"/>
              <a:t>Använd inte hissarna!</a:t>
            </a:r>
            <a:br>
              <a:rPr lang="sv-SE" sz="1000" dirty="0"/>
            </a:br>
            <a:endParaRPr lang="sv-SE" sz="1000" dirty="0"/>
          </a:p>
          <a:p>
            <a:r>
              <a:rPr lang="sv-SE" sz="1000" b="1" dirty="0"/>
              <a:t>VARNA</a:t>
            </a:r>
            <a:r>
              <a:rPr lang="sv-SE" sz="1000" dirty="0"/>
              <a:t> – Varna andra som kan vara i fara.</a:t>
            </a:r>
          </a:p>
          <a:p>
            <a:endParaRPr lang="sv-SE" sz="1000" b="1" dirty="0"/>
          </a:p>
          <a:p>
            <a:r>
              <a:rPr lang="sv-SE" sz="1000" b="1" dirty="0"/>
              <a:t>LARMA</a:t>
            </a:r>
            <a:r>
              <a:rPr lang="sv-SE" sz="1000" dirty="0"/>
              <a:t> – Om brand uppstått</a:t>
            </a:r>
            <a:r>
              <a:rPr lang="sv-SE" sz="1000" baseline="0" dirty="0"/>
              <a:t> och</a:t>
            </a:r>
            <a:r>
              <a:rPr lang="sv-SE" sz="1000" dirty="0"/>
              <a:t> brandlarmet inte ljuder, tryck på </a:t>
            </a:r>
            <a:r>
              <a:rPr lang="sv-SE" sz="1000" dirty="0" err="1"/>
              <a:t>larmknappen</a:t>
            </a:r>
            <a:r>
              <a:rPr lang="sv-SE" sz="1000" dirty="0"/>
              <a:t> i den</a:t>
            </a:r>
            <a:r>
              <a:rPr lang="sv-SE" sz="1000" baseline="0" dirty="0"/>
              <a:t> röda larmdosan - dessa</a:t>
            </a:r>
            <a:r>
              <a:rPr lang="sv-SE" sz="1000" dirty="0"/>
              <a:t> finns på varje våningsplan.</a:t>
            </a:r>
          </a:p>
          <a:p>
            <a:endParaRPr lang="sv-SE" sz="1000" b="1" dirty="0"/>
          </a:p>
          <a:p>
            <a:r>
              <a:rPr lang="sv-SE" sz="1000" b="1" dirty="0"/>
              <a:t>SLÄCK</a:t>
            </a:r>
            <a:r>
              <a:rPr lang="sv-SE" sz="1000" dirty="0"/>
              <a:t> – Släck branden om du tror att du klarar det utan att utsätta dig själv för fara.</a:t>
            </a:r>
          </a:p>
          <a:p>
            <a:endParaRPr lang="sv-SE" sz="1000" b="1" dirty="0"/>
          </a:p>
          <a:p>
            <a:r>
              <a:rPr lang="sv-SE" sz="1000" b="1" u="sng" dirty="0"/>
              <a:t>Övrigt: </a:t>
            </a:r>
          </a:p>
          <a:p>
            <a:r>
              <a:rPr lang="sv-SE" sz="1000" b="1" dirty="0"/>
              <a:t>HJÄRTSTARTARE</a:t>
            </a:r>
          </a:p>
          <a:p>
            <a:r>
              <a:rPr lang="sv-SE" sz="1000" dirty="0"/>
              <a:t>Det finns två stycken hjärtstartare i kommunhuset:</a:t>
            </a:r>
            <a:br>
              <a:rPr lang="sv-SE" sz="1000" dirty="0"/>
            </a:br>
            <a:r>
              <a:rPr lang="sv-SE" sz="1000" dirty="0"/>
              <a:t>-En sitter i lobbyn, på väggen till vänster om dörren in till cafeterian.</a:t>
            </a:r>
            <a:br>
              <a:rPr lang="sv-SE" sz="1000" dirty="0"/>
            </a:br>
            <a:r>
              <a:rPr lang="sv-SE" sz="1000" dirty="0"/>
              <a:t>-Den andra sitter på andra våningen i hus 2, precis innanför gången som leder från hus 1 till hus 2.</a:t>
            </a:r>
          </a:p>
          <a:p>
            <a:endParaRPr lang="sv-SE" sz="1000" dirty="0"/>
          </a:p>
          <a:p>
            <a:r>
              <a:rPr lang="sv-SE" sz="1000" b="1" dirty="0"/>
              <a:t>ÖSTHAMMARS KOMMUNS VÄRDEGRUND</a:t>
            </a:r>
          </a:p>
          <a:p>
            <a:r>
              <a:rPr lang="sv-SE" sz="1000" b="0" dirty="0"/>
              <a:t>Öppenhet </a:t>
            </a:r>
            <a:r>
              <a:rPr lang="sv-SE" sz="1000" dirty="0"/>
              <a:t>är ett av våra nyckelord. Det innebär att alla får komma till tals, att vi lyssnar på varandra och är ödmjuka inför andras erfarenheter och åsikter.</a:t>
            </a:r>
          </a:p>
          <a:p>
            <a:endParaRPr lang="sv-SE" sz="1000" b="1" dirty="0"/>
          </a:p>
          <a:p>
            <a:r>
              <a:rPr lang="sv-SE" sz="1000" b="1" dirty="0"/>
              <a:t>ÖVNING</a:t>
            </a:r>
          </a:p>
          <a:p>
            <a:r>
              <a:rPr lang="sv-SE" sz="1000" dirty="0"/>
              <a:t>Informera</a:t>
            </a:r>
            <a:r>
              <a:rPr lang="sv-SE" sz="1000" baseline="0" dirty="0"/>
              <a:t> besökarna om det är någon typ av utrymningsövning som ska genomföras när de är i kommunhuset. </a:t>
            </a:r>
            <a:endParaRPr lang="sv-SE" sz="10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24F1D-4F32-4BF8-BD7D-54CC0145D0C6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6422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5C0BB-C0DC-EA6A-1B63-B54C71333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20D13CC-F858-0C6A-90BA-7076ACBC43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9ADF541-0D65-5DF5-4982-F9CB7AEE75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5D6811-195C-CE35-0D00-BA1F4E0B56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4F1D-4F32-4BF8-BD7D-54CC0145D0C6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3844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281FD-4C73-09EE-60B2-075654461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0B07C47-F6EE-5701-88B5-CFF91AC038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7EC8E544-A5F0-297D-C39C-E3ADCA3DC3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D95045C-6B19-313A-5356-E5F61648F1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4F1D-4F32-4BF8-BD7D-54CC0145D0C6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2765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67B2B-7321-7E3A-5B30-AE017B4FB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71E2D49-42C9-170B-1BD9-5FD738F85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AEB3AC1-C37D-896C-F1C0-C8D97DD16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F190F9A-EC35-B13D-F230-CB5A948FBF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4F1D-4F32-4BF8-BD7D-54CC0145D0C6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3890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B3696-0DB0-49C2-83A0-85CDCBD21F6A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3929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B3696-0DB0-49C2-83A0-85CDCBD21F6A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7375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346116-06EF-244A-44EE-9AB85F7DA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11E6C7A-0188-8390-3F93-67AFB650A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400B00A-1314-71C0-AF5C-283502B2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6A2A6F-5340-AECB-D1CA-8BC391B89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1208DF5-86D5-0EF6-C692-44C360DE2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031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B1F4C3-FBE6-2483-3369-FBB39E46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71B2992-DC78-49C4-AF37-C251AD1D2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56EEFC3-921D-EDC1-5389-996B0746C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FB9DCC7-404B-D37F-16D2-55CB572FB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FF3F31A-AA02-E2E5-124D-6DD7685B1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35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C79BD20-2F40-2FA3-69CB-9DCADE490B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6A337AD-6D66-94F6-5D86-01CDE520C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A2B21F-6E3D-4B0F-4DEF-CDDAFF5D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3267323-BEB2-F01D-1B67-2963FC005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5BBDD97-366A-A6D4-C270-865C18A16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4944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5830474" y="495831"/>
            <a:ext cx="5898465" cy="625475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+mn-lt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530362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5830474" y="1375313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740181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191069" y="124343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9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556738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6" name="Platshållare för text 3"/>
          <p:cNvSpPr>
            <a:spLocks noGrp="1"/>
          </p:cNvSpPr>
          <p:nvPr>
            <p:ph type="body" sz="half" idx="16" hasCustomPrompt="1"/>
          </p:nvPr>
        </p:nvSpPr>
        <p:spPr>
          <a:xfrm>
            <a:off x="6191068" y="402300"/>
            <a:ext cx="5282894" cy="406592"/>
          </a:xfrm>
        </p:spPr>
        <p:txBody>
          <a:bodyPr>
            <a:noAutofit/>
          </a:bodyPr>
          <a:lstStyle>
            <a:lvl1pPr marL="0" indent="0">
              <a:buNone/>
              <a:defRPr sz="3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Redigera format för rubrik</a:t>
            </a:r>
          </a:p>
        </p:txBody>
      </p:sp>
    </p:spTree>
    <p:extLst>
      <p:ext uri="{BB962C8B-B14F-4D97-AF65-F5344CB8AC3E}">
        <p14:creationId xmlns:p14="http://schemas.microsoft.com/office/powerpoint/2010/main" val="1722697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841205" y="2053850"/>
            <a:ext cx="10520516" cy="44815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Rubrik Arial 34pt</a:t>
            </a:r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/>
              <a:t>ARIAL MELLANRUBRIK 16PT</a:t>
            </a:r>
          </a:p>
        </p:txBody>
      </p:sp>
    </p:spTree>
    <p:extLst>
      <p:ext uri="{BB962C8B-B14F-4D97-AF65-F5344CB8AC3E}">
        <p14:creationId xmlns:p14="http://schemas.microsoft.com/office/powerpoint/2010/main" val="136937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BE971F-2862-AEFD-03DD-DC4AA4908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15D879-CEB4-2467-9459-C02D338CC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F97E183-5A8C-4DEB-5F9E-E16471699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65DD2D-57A8-C873-5718-D49D889D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75A7599-631F-7AC3-6F82-3CD96D268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730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71A5C3-9005-6C98-E78A-157CA6382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C46C347-F17D-8DE8-D6F0-E57E18E1E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6B292B1-1204-4956-1F28-F1D9D6D3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B7D1375-5BA6-7B28-3340-C9FD4285B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A52D99-2551-EC7F-1D04-EEAD4AD83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389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08F305-30E8-8F0F-EDE9-27342994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48BFB0-7100-7AFC-3682-450FA96F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F56294F-9C8D-E343-C65C-071512430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7FE46D7-EFD9-DA2A-FE8C-6A5C07AB6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966DAC6-9B2B-579E-FEA8-A0E604BFA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A44ACCD-D9AF-B1F7-42F4-B9E525934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702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3DAC4D-3C41-8B65-DC01-03A56C00D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0CC75D3-37F9-D1B4-BF14-27386F612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2B446BE-22DF-F6C4-3CC5-ED514082B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B3C617-E87F-EA77-8B1A-F12754E09C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335DD28-84DD-3EC5-87EC-4B0936ACD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8A21730-B6DE-E3DB-669F-20FB7F234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EE033B5-A76D-262A-1D20-5DA9D9C48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24C4C18-1E94-6AA3-537B-339DB142E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834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848310-2469-8B9B-91C3-C6B043F28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2C7BB08-6830-C2E0-940F-A87C66AC4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1FA9C2D-383D-AF61-7683-9D7FCC11B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0F37879-C12F-87C5-7E1E-202EB9446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600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6141E25-E02A-242A-17BC-7E14CAC79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C0B6684-E19C-A505-5800-240225395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A4E8EB2-A73C-AF1F-1DC3-FEB03E8E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135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1186D6-8F0F-3CA3-E91F-0826F4899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0AEA06-9B41-FEBC-199B-20E1E7D3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D2D5A1-64D1-4FD5-0E7D-C530C7956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11E0FB-2438-035C-CAC8-C8B82315A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826407A-323A-1ABA-6449-9D593BCD6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C601374-3141-BA94-2013-5E8AEBE3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158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EBF328-7D79-BAF4-EE6C-FD226625D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1F96DAB-26DF-0496-336D-5ABE87C46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C541D34-2A4D-AD8A-773D-ECC296F2B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A5C0DBD-2990-6A32-74C3-F81D45DA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473-3A70-414F-852C-B70A234222A8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92E784-9E03-7F45-2F95-98B0F699E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F0F2CB-B416-7727-F697-2C6EEB739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037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C6EEC9E-B40D-63E1-0C68-B60E2570D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A343827-7851-F86B-BE98-876D01108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8E9C88-6E94-7F61-C481-68954D992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3FA473-3A70-414F-852C-B70A234222A8}" type="datetimeFigureOut">
              <a:rPr lang="sv-SE" smtClean="0"/>
              <a:t>2025-07-14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0BEFE10-20B1-841D-958C-15C300F6C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596AA75-FFF8-4857-B077-29823CF6B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17D50D-C329-4CCC-B9A8-50C847CF1C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097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0C389-057F-1832-7531-8166D2A14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siluett&#10;&#10;AI-genererat innehåll kan vara felaktigt.">
            <a:extLst>
              <a:ext uri="{FF2B5EF4-FFF2-40B4-BE49-F238E27FC236}">
                <a16:creationId xmlns:a16="http://schemas.microsoft.com/office/drawing/2014/main" id="{E906220C-8ECE-A82D-7437-1349E3EA1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0135"/>
            <a:ext cx="12192000" cy="1593761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F64B06D-A436-62C1-7AF1-4F066C376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CE28EC26-249B-9C83-21AD-78B173C3B2D5}"/>
              </a:ext>
            </a:extLst>
          </p:cNvPr>
          <p:cNvSpPr txBox="1"/>
          <p:nvPr/>
        </p:nvSpPr>
        <p:spPr>
          <a:xfrm>
            <a:off x="689267" y="404447"/>
            <a:ext cx="764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latin typeface="Arial" panose="020B0604020202020204" pitchFamily="34" charset="0"/>
                <a:cs typeface="Arial" panose="020B0604020202020204" pitchFamily="34" charset="0"/>
              </a:rPr>
              <a:t>Viktig information till våra besökare</a:t>
            </a:r>
          </a:p>
        </p:txBody>
      </p:sp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3A56CB68-868A-1293-3620-46F381D08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7873" y="1419908"/>
            <a:ext cx="4366864" cy="2749785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Rädda – Varna – Larma - Släck</a:t>
            </a:r>
          </a:p>
          <a:p>
            <a:endParaRPr lang="sv-S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Hjärtstartare</a:t>
            </a:r>
          </a:p>
          <a:p>
            <a:endParaRPr lang="sv-S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Östhammars kommuns värdegrund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Övning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6DC96AA-CF64-0615-1CCB-09454058605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760" y="1527898"/>
            <a:ext cx="1323461" cy="1555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DAA5D72A-AC15-26A6-F3DC-2F1DAC2DFED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34" y="3235911"/>
            <a:ext cx="1323461" cy="156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34D20BA-1972-7DAC-B4DA-A7E47E6B3E42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62" y="1517918"/>
            <a:ext cx="1884585" cy="143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93AD2925-7BD2-2E89-69BD-8955DBAA8C9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62" y="3207640"/>
            <a:ext cx="1506875" cy="1607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upp 12">
            <a:extLst>
              <a:ext uri="{FF2B5EF4-FFF2-40B4-BE49-F238E27FC236}">
                <a16:creationId xmlns:a16="http://schemas.microsoft.com/office/drawing/2014/main" id="{4EA29E8E-A642-E9AA-33E6-C3C7A3FC2A01}"/>
              </a:ext>
            </a:extLst>
          </p:cNvPr>
          <p:cNvGrpSpPr/>
          <p:nvPr/>
        </p:nvGrpSpPr>
        <p:grpSpPr>
          <a:xfrm>
            <a:off x="9056792" y="3168084"/>
            <a:ext cx="1639678" cy="1711503"/>
            <a:chOff x="8992123" y="3179576"/>
            <a:chExt cx="1567293" cy="1635948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B5ECB85F-FA7C-7AE2-5176-9B1BFC5441EF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2123" y="3179576"/>
              <a:ext cx="1567293" cy="1635948"/>
            </a:xfrm>
            <a:prstGeom prst="rect">
              <a:avLst/>
            </a:prstGeom>
            <a:noFill/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ED696C36-4687-9584-022F-57B4DA52B2B7}"/>
                </a:ext>
              </a:extLst>
            </p:cNvPr>
            <p:cNvSpPr txBox="1"/>
            <p:nvPr/>
          </p:nvSpPr>
          <p:spPr>
            <a:xfrm>
              <a:off x="9114040" y="3246193"/>
              <a:ext cx="1268778" cy="1488489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3844415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0202" y="478911"/>
            <a:ext cx="5530363" cy="625475"/>
          </a:xfrm>
        </p:spPr>
        <p:txBody>
          <a:bodyPr/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" b="873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80202" y="1376453"/>
            <a:ext cx="4859745" cy="3811588"/>
          </a:xfrm>
        </p:spPr>
        <p:txBody>
          <a:bodyPr>
            <a:normAutofit/>
          </a:bodyPr>
          <a:lstStyle/>
          <a:p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786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DA7BD-56A0-A75E-970E-3E570D669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A331CB-196C-C729-7790-164B500B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203" y="465877"/>
            <a:ext cx="5530362" cy="625475"/>
          </a:xfrm>
        </p:spPr>
        <p:txBody>
          <a:bodyPr/>
          <a:lstStyle/>
          <a:p>
            <a:endParaRPr lang="sv-S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08332A-39B1-F30F-FADD-F7C8C67E9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0202" y="1389030"/>
            <a:ext cx="4879411" cy="3811588"/>
          </a:xfrm>
        </p:spPr>
        <p:txBody>
          <a:bodyPr>
            <a:normAutofit/>
          </a:bodyPr>
          <a:lstStyle/>
          <a:p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latshållare för bild 15" descr="En bild som visar utomhus, gräs, himmel, träd&#10;&#10;AI-genererat innehåll kan vara felaktigt.">
            <a:extLst>
              <a:ext uri="{FF2B5EF4-FFF2-40B4-BE49-F238E27FC236}">
                <a16:creationId xmlns:a16="http://schemas.microsoft.com/office/drawing/2014/main" id="{7D270707-0219-443A-7921-300EE63E1D9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" b="86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8231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B996F-D391-C906-E68E-5E9409B95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B2145D-19AE-382A-B0A1-2CBEF5174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202" y="467477"/>
            <a:ext cx="5351359" cy="625475"/>
          </a:xfrm>
        </p:spPr>
        <p:txBody>
          <a:bodyPr/>
          <a:lstStyle/>
          <a:p>
            <a:endParaRPr lang="sv-S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CAE7BB8-DE07-AFB7-BD60-CDE00F1DB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0202" y="1376455"/>
            <a:ext cx="4899075" cy="3811588"/>
          </a:xfrm>
        </p:spPr>
        <p:txBody>
          <a:bodyPr>
            <a:normAutofit/>
          </a:bodyPr>
          <a:lstStyle/>
          <a:p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latshållare för bild 11" descr="En bild som visar utomhus, himmel, fönster, moln&#10;&#10;AI-genererat innehåll kan vara felaktigt.">
            <a:extLst>
              <a:ext uri="{FF2B5EF4-FFF2-40B4-BE49-F238E27FC236}">
                <a16:creationId xmlns:a16="http://schemas.microsoft.com/office/drawing/2014/main" id="{E70E9D26-E2AF-4535-ADFA-B63A0F54C2E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" b="86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9163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0201" y="474566"/>
            <a:ext cx="5530363" cy="625475"/>
          </a:xfrm>
        </p:spPr>
        <p:txBody>
          <a:bodyPr/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r="2095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80201" y="1376454"/>
            <a:ext cx="4869580" cy="3811588"/>
          </a:xfrm>
        </p:spPr>
        <p:txBody>
          <a:bodyPr>
            <a:normAutofit/>
          </a:bodyPr>
          <a:lstStyle/>
          <a:p>
            <a:endParaRPr lang="sv-S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66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63F4C-0D7A-71AD-A8D6-7115EBAAC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2C454E23-5CF4-8345-15DE-45C3796655A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" r="3157"/>
          <a:stretch>
            <a:fillRect/>
          </a:stretch>
        </p:blipFill>
        <p:spPr/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8777346-DE62-0C63-D5E9-4266A34C7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75388" y="1378793"/>
            <a:ext cx="4810587" cy="3811588"/>
          </a:xfrm>
        </p:spPr>
        <p:txBody>
          <a:bodyPr>
            <a:normAutofit/>
          </a:bodyPr>
          <a:lstStyle/>
          <a:p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7F3E860-2AAB-EE7F-13E9-35632C75D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201" y="471823"/>
            <a:ext cx="5685658" cy="625475"/>
          </a:xfrm>
        </p:spPr>
        <p:txBody>
          <a:bodyPr>
            <a:normAutofit/>
          </a:bodyPr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234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53259" y="495831"/>
            <a:ext cx="5624109" cy="625475"/>
          </a:xfrm>
        </p:spPr>
        <p:txBody>
          <a:bodyPr>
            <a:normAutofit/>
          </a:bodyPr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53259" y="1375313"/>
            <a:ext cx="4768702" cy="3811588"/>
          </a:xfrm>
        </p:spPr>
        <p:txBody>
          <a:bodyPr>
            <a:normAutofit/>
          </a:bodyPr>
          <a:lstStyle/>
          <a:p>
            <a:endParaRPr lang="sv-S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" b="7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2329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16FAC-34CB-66C5-F09A-B9AE8CD52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832E584-FEB3-C01C-5979-9E31E71D2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0201" y="1378793"/>
            <a:ext cx="4899075" cy="3811588"/>
          </a:xfrm>
        </p:spPr>
        <p:txBody>
          <a:bodyPr>
            <a:normAutofit/>
          </a:bodyPr>
          <a:lstStyle/>
          <a:p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C2789619-F104-4805-5392-1871F39B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202" y="474564"/>
            <a:ext cx="5420185" cy="625475"/>
          </a:xfrm>
        </p:spPr>
        <p:txBody>
          <a:bodyPr>
            <a:normAutofit/>
          </a:bodyPr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latshållare för bild 6" descr="En bild som visar utomhus, himmel, moln, gräs&#10;&#10;AI-genererat innehåll kan vara felaktigt.">
            <a:extLst>
              <a:ext uri="{FF2B5EF4-FFF2-40B4-BE49-F238E27FC236}">
                <a16:creationId xmlns:a16="http://schemas.microsoft.com/office/drawing/2014/main" id="{6DEF4B45-3E01-0371-0629-3DF651469C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" r="5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3720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4C81B-500D-2B83-B7C3-00242ED6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3299167-8C43-5603-0423-69A2EFA3E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0199" y="1381537"/>
            <a:ext cx="4879413" cy="3811588"/>
          </a:xfrm>
        </p:spPr>
        <p:txBody>
          <a:bodyPr>
            <a:normAutofit/>
          </a:bodyPr>
          <a:lstStyle/>
          <a:p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97933F5B-113F-49BD-C597-E6018A2D8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202" y="464734"/>
            <a:ext cx="5530363" cy="625475"/>
          </a:xfrm>
        </p:spPr>
        <p:txBody>
          <a:bodyPr>
            <a:normAutofit/>
          </a:bodyPr>
          <a:lstStyle/>
          <a:p>
            <a:endParaRPr lang="sv-S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latshållare för bild 11" descr="En bild som visar utomhus, vatten, sjö, skepp&#10;&#10;AI-genererat innehåll kan vara felaktigt.">
            <a:extLst>
              <a:ext uri="{FF2B5EF4-FFF2-40B4-BE49-F238E27FC236}">
                <a16:creationId xmlns:a16="http://schemas.microsoft.com/office/drawing/2014/main" id="{6480B578-EBCB-E9A6-6914-AC64D4FC7F1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" r="43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6825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Platshållare för innehåll 9"/>
          <p:cNvGraphicFramePr>
            <a:graphicFrameLocks noGrp="1"/>
          </p:cNvGraphicFramePr>
          <p:nvPr>
            <p:ph idx="4294967295"/>
          </p:nvPr>
        </p:nvGraphicFramePr>
        <p:xfrm>
          <a:off x="1371600" y="500062"/>
          <a:ext cx="9105900" cy="5862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Bildobjekt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36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57000347"/>
              </p:ext>
            </p:extLst>
          </p:nvPr>
        </p:nvGraphicFramePr>
        <p:xfrm>
          <a:off x="2032000" y="590550"/>
          <a:ext cx="8128000" cy="5547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8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siluett&#10;&#10;AI-genererat innehåll kan vara felaktigt.">
            <a:extLst>
              <a:ext uri="{FF2B5EF4-FFF2-40B4-BE49-F238E27FC236}">
                <a16:creationId xmlns:a16="http://schemas.microsoft.com/office/drawing/2014/main" id="{813C7389-CC1F-5318-81AA-AB6344ACD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0135"/>
            <a:ext cx="12192000" cy="1593761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4419FE8B-CD45-4B31-50F8-69FC2F5B004C}"/>
              </a:ext>
            </a:extLst>
          </p:cNvPr>
          <p:cNvSpPr txBox="1"/>
          <p:nvPr/>
        </p:nvSpPr>
        <p:spPr>
          <a:xfrm>
            <a:off x="-1" y="2648767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Underrubrik, Arial 28 pkt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1773EBA-4AC9-18D6-FAEB-D976F249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2299"/>
            <a:ext cx="12191999" cy="625475"/>
          </a:xfrm>
        </p:spPr>
        <p:txBody>
          <a:bodyPr>
            <a:noAutofit/>
          </a:bodyPr>
          <a:lstStyle/>
          <a:p>
            <a:pPr algn="ctr"/>
            <a:endParaRPr lang="sv-SE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622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2" name="Rektangel med rundade hörn 1"/>
          <p:cNvSpPr/>
          <p:nvPr/>
        </p:nvSpPr>
        <p:spPr>
          <a:xfrm>
            <a:off x="1101724" y="1886989"/>
            <a:ext cx="2582025" cy="1496291"/>
          </a:xfrm>
          <a:prstGeom prst="roundRect">
            <a:avLst/>
          </a:prstGeom>
          <a:solidFill>
            <a:srgbClr val="FFD147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med rundade hörn 5"/>
          <p:cNvSpPr/>
          <p:nvPr/>
        </p:nvSpPr>
        <p:spPr>
          <a:xfrm>
            <a:off x="7355665" y="1886988"/>
            <a:ext cx="2582025" cy="1496291"/>
          </a:xfrm>
          <a:prstGeom prst="roundRect">
            <a:avLst/>
          </a:prstGeom>
          <a:solidFill>
            <a:srgbClr val="FFD147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med rundade hörn 6"/>
          <p:cNvSpPr/>
          <p:nvPr/>
        </p:nvSpPr>
        <p:spPr>
          <a:xfrm>
            <a:off x="4228694" y="1886988"/>
            <a:ext cx="2582025" cy="1496291"/>
          </a:xfrm>
          <a:prstGeom prst="roundRect">
            <a:avLst/>
          </a:prstGeom>
          <a:solidFill>
            <a:srgbClr val="FFD147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med rundade hörn 8"/>
          <p:cNvSpPr/>
          <p:nvPr/>
        </p:nvSpPr>
        <p:spPr>
          <a:xfrm>
            <a:off x="1116041" y="3961543"/>
            <a:ext cx="8835967" cy="1496291"/>
          </a:xfrm>
          <a:prstGeom prst="roundRect">
            <a:avLst/>
          </a:prstGeom>
          <a:solidFill>
            <a:srgbClr val="FFD147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Högerpil 3"/>
          <p:cNvSpPr/>
          <p:nvPr/>
        </p:nvSpPr>
        <p:spPr>
          <a:xfrm>
            <a:off x="3785810" y="2510442"/>
            <a:ext cx="340822" cy="249382"/>
          </a:xfrm>
          <a:prstGeom prst="rightArrow">
            <a:avLst/>
          </a:prstGeom>
          <a:solidFill>
            <a:srgbClr val="FFD1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Högerpil 9"/>
          <p:cNvSpPr/>
          <p:nvPr/>
        </p:nvSpPr>
        <p:spPr>
          <a:xfrm>
            <a:off x="6912781" y="2485502"/>
            <a:ext cx="340822" cy="249382"/>
          </a:xfrm>
          <a:prstGeom prst="rightArrow">
            <a:avLst/>
          </a:prstGeom>
          <a:solidFill>
            <a:srgbClr val="FFD1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/>
          <p:cNvSpPr txBox="1"/>
          <p:nvPr/>
        </p:nvSpPr>
        <p:spPr>
          <a:xfrm>
            <a:off x="1181100" y="2152650"/>
            <a:ext cx="238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Skriv din text här</a:t>
            </a:r>
          </a:p>
          <a:p>
            <a:pPr algn="ctr"/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4343400" y="2152650"/>
            <a:ext cx="238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Skriv din text här</a:t>
            </a:r>
          </a:p>
          <a:p>
            <a:pPr algn="ctr"/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7458075" y="2143125"/>
            <a:ext cx="238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Skriv din text här</a:t>
            </a:r>
          </a:p>
          <a:p>
            <a:pPr algn="ctr"/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1171575" y="4495800"/>
            <a:ext cx="238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Skriv din text här</a:t>
            </a:r>
          </a:p>
          <a:p>
            <a:pPr algn="ctr"/>
            <a:endParaRPr lang="sv-SE" dirty="0"/>
          </a:p>
        </p:txBody>
      </p:sp>
      <p:sp>
        <p:nvSpPr>
          <p:cNvPr id="15" name="Högerpil 14"/>
          <p:cNvSpPr/>
          <p:nvPr/>
        </p:nvSpPr>
        <p:spPr>
          <a:xfrm rot="5400000">
            <a:off x="5339770" y="3524250"/>
            <a:ext cx="340822" cy="249382"/>
          </a:xfrm>
          <a:prstGeom prst="rightArrow">
            <a:avLst/>
          </a:prstGeom>
          <a:solidFill>
            <a:srgbClr val="FFD1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Högerpil 15"/>
          <p:cNvSpPr/>
          <p:nvPr/>
        </p:nvSpPr>
        <p:spPr>
          <a:xfrm rot="5400000">
            <a:off x="8466741" y="3524250"/>
            <a:ext cx="340822" cy="249382"/>
          </a:xfrm>
          <a:prstGeom prst="rightArrow">
            <a:avLst/>
          </a:prstGeom>
          <a:solidFill>
            <a:srgbClr val="FFD1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Högerpil 16"/>
          <p:cNvSpPr/>
          <p:nvPr/>
        </p:nvSpPr>
        <p:spPr>
          <a:xfrm rot="5400000">
            <a:off x="2191789" y="3513390"/>
            <a:ext cx="340822" cy="249382"/>
          </a:xfrm>
          <a:prstGeom prst="rightArrow">
            <a:avLst/>
          </a:prstGeom>
          <a:solidFill>
            <a:srgbClr val="FFD1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80027BD2-99FB-D46D-52CE-D12ACFE8A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948" y="476456"/>
            <a:ext cx="7389813" cy="625475"/>
          </a:xfrm>
        </p:spPr>
        <p:txBody>
          <a:bodyPr/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371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med rundade hörn 1"/>
          <p:cNvSpPr/>
          <p:nvPr/>
        </p:nvSpPr>
        <p:spPr>
          <a:xfrm>
            <a:off x="5033875" y="551679"/>
            <a:ext cx="1976549" cy="63449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Kommundirektör</a:t>
            </a:r>
          </a:p>
        </p:txBody>
      </p:sp>
      <p:sp>
        <p:nvSpPr>
          <p:cNvPr id="4" name="Rektangel med rundade hörn 3"/>
          <p:cNvSpPr/>
          <p:nvPr/>
        </p:nvSpPr>
        <p:spPr>
          <a:xfrm>
            <a:off x="4487820" y="1569056"/>
            <a:ext cx="954856" cy="5846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33" dirty="0">
                <a:solidFill>
                  <a:schemeClr val="tx1"/>
                </a:solidFill>
              </a:rPr>
              <a:t>Säkerhets-skydd och beredskap</a:t>
            </a:r>
          </a:p>
        </p:txBody>
      </p:sp>
      <p:sp>
        <p:nvSpPr>
          <p:cNvPr id="6" name="Rektangel med rundade hörn 5"/>
          <p:cNvSpPr/>
          <p:nvPr/>
        </p:nvSpPr>
        <p:spPr>
          <a:xfrm>
            <a:off x="6665240" y="1577838"/>
            <a:ext cx="974150" cy="584652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Stab</a:t>
            </a:r>
          </a:p>
          <a:p>
            <a:pPr algn="ctr"/>
            <a:endParaRPr lang="sv-SE" sz="267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Stabschef</a:t>
            </a:r>
          </a:p>
        </p:txBody>
      </p:sp>
      <p:sp>
        <p:nvSpPr>
          <p:cNvPr id="12" name="Rektangel med rundade hörn 11"/>
          <p:cNvSpPr/>
          <p:nvPr/>
        </p:nvSpPr>
        <p:spPr>
          <a:xfrm>
            <a:off x="179970" y="2910810"/>
            <a:ext cx="1650383" cy="759805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Samhällsbyggnads-kontoret</a:t>
            </a: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Samhällsbyggnadschef</a:t>
            </a:r>
          </a:p>
        </p:txBody>
      </p:sp>
      <p:sp>
        <p:nvSpPr>
          <p:cNvPr id="22" name="Rektangel med rundade hörn 21"/>
          <p:cNvSpPr/>
          <p:nvPr/>
        </p:nvSpPr>
        <p:spPr>
          <a:xfrm>
            <a:off x="1998466" y="2920437"/>
            <a:ext cx="1452803" cy="759805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Kultur- och fritidskontoret</a:t>
            </a: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Kultur- och fritidschef</a:t>
            </a:r>
            <a:r>
              <a:rPr lang="sv-SE" sz="933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3" name="Rektangel med rundade hörn 22"/>
          <p:cNvSpPr/>
          <p:nvPr/>
        </p:nvSpPr>
        <p:spPr>
          <a:xfrm>
            <a:off x="3627228" y="2910810"/>
            <a:ext cx="1424117" cy="759805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Näringslivskontoret</a:t>
            </a: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Näringslivschef</a:t>
            </a:r>
            <a:r>
              <a:rPr lang="sv-SE" sz="1067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" name="Rektangel med rundade hörn 23"/>
          <p:cNvSpPr/>
          <p:nvPr/>
        </p:nvSpPr>
        <p:spPr>
          <a:xfrm>
            <a:off x="5236085" y="2911261"/>
            <a:ext cx="1585400" cy="7442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Kommunlednings-kontoret</a:t>
            </a: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Kommundirektör</a:t>
            </a:r>
            <a:r>
              <a:rPr lang="sv-SE" sz="1067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5" name="Rektangel med rundade hörn 24"/>
          <p:cNvSpPr/>
          <p:nvPr/>
        </p:nvSpPr>
        <p:spPr>
          <a:xfrm>
            <a:off x="6990106" y="2910812"/>
            <a:ext cx="1424117" cy="759803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Tekniska kontoret</a:t>
            </a: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Teknisk chef</a:t>
            </a:r>
            <a:r>
              <a:rPr lang="sv-SE" sz="933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6" name="Rektangel med rundade hörn 25"/>
          <p:cNvSpPr/>
          <p:nvPr/>
        </p:nvSpPr>
        <p:spPr>
          <a:xfrm>
            <a:off x="8590182" y="2920437"/>
            <a:ext cx="1520884" cy="759805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Omsorgs-</a:t>
            </a:r>
            <a:br>
              <a:rPr lang="sv-SE" sz="1067" b="1" dirty="0">
                <a:solidFill>
                  <a:schemeClr val="tx1"/>
                </a:solidFill>
              </a:rPr>
            </a:br>
            <a:r>
              <a:rPr lang="sv-SE" sz="1067" b="1" dirty="0">
                <a:solidFill>
                  <a:schemeClr val="tx1"/>
                </a:solidFill>
              </a:rPr>
              <a:t>kontoret</a:t>
            </a: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Socialchef</a:t>
            </a:r>
            <a:r>
              <a:rPr lang="sv-SE" sz="1067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" name="Rektangel med rundade hörn 27"/>
          <p:cNvSpPr/>
          <p:nvPr/>
        </p:nvSpPr>
        <p:spPr>
          <a:xfrm>
            <a:off x="10287026" y="2910810"/>
            <a:ext cx="1664593" cy="759805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Barn- och utbildningskontoret</a:t>
            </a: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Barn- och utbildningschef</a:t>
            </a:r>
            <a:endParaRPr lang="sv-SE" sz="1067" dirty="0">
              <a:solidFill>
                <a:schemeClr val="tx1"/>
              </a:solidFill>
            </a:endParaRPr>
          </a:p>
        </p:txBody>
      </p:sp>
      <p:cxnSp>
        <p:nvCxnSpPr>
          <p:cNvPr id="32" name="Rak koppling 31"/>
          <p:cNvCxnSpPr>
            <a:stCxn id="4" idx="3"/>
            <a:endCxn id="6" idx="1"/>
          </p:cNvCxnSpPr>
          <p:nvPr/>
        </p:nvCxnSpPr>
        <p:spPr>
          <a:xfrm>
            <a:off x="5442676" y="1861382"/>
            <a:ext cx="1222564" cy="878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Rak koppling 34"/>
          <p:cNvCxnSpPr/>
          <p:nvPr/>
        </p:nvCxnSpPr>
        <p:spPr>
          <a:xfrm flipV="1">
            <a:off x="996463" y="2560831"/>
            <a:ext cx="10126800" cy="4138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Rak koppling 40"/>
          <p:cNvCxnSpPr/>
          <p:nvPr/>
        </p:nvCxnSpPr>
        <p:spPr>
          <a:xfrm flipH="1">
            <a:off x="2734982" y="2602299"/>
            <a:ext cx="1" cy="3240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Rak koppling 28"/>
          <p:cNvCxnSpPr/>
          <p:nvPr/>
        </p:nvCxnSpPr>
        <p:spPr>
          <a:xfrm>
            <a:off x="6018781" y="1185356"/>
            <a:ext cx="17061" cy="172800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ruta 2"/>
          <p:cNvSpPr txBox="1"/>
          <p:nvPr/>
        </p:nvSpPr>
        <p:spPr>
          <a:xfrm>
            <a:off x="8947035" y="3769577"/>
            <a:ext cx="1590970" cy="25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067" dirty="0"/>
          </a:p>
        </p:txBody>
      </p:sp>
      <p:sp>
        <p:nvSpPr>
          <p:cNvPr id="27" name="textruta 26"/>
          <p:cNvSpPr txBox="1"/>
          <p:nvPr/>
        </p:nvSpPr>
        <p:spPr>
          <a:xfrm>
            <a:off x="10719308" y="3769577"/>
            <a:ext cx="1694068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133" dirty="0"/>
          </a:p>
        </p:txBody>
      </p:sp>
      <p:sp>
        <p:nvSpPr>
          <p:cNvPr id="30" name="textruta 29"/>
          <p:cNvSpPr txBox="1"/>
          <p:nvPr/>
        </p:nvSpPr>
        <p:spPr>
          <a:xfrm>
            <a:off x="7152315" y="3793708"/>
            <a:ext cx="1656536" cy="25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067" dirty="0"/>
          </a:p>
        </p:txBody>
      </p:sp>
      <p:sp>
        <p:nvSpPr>
          <p:cNvPr id="33" name="textruta 32"/>
          <p:cNvSpPr txBox="1"/>
          <p:nvPr/>
        </p:nvSpPr>
        <p:spPr>
          <a:xfrm>
            <a:off x="5279392" y="3769577"/>
            <a:ext cx="1998028" cy="25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067" dirty="0"/>
          </a:p>
        </p:txBody>
      </p:sp>
      <p:sp>
        <p:nvSpPr>
          <p:cNvPr id="34" name="textruta 33"/>
          <p:cNvSpPr txBox="1"/>
          <p:nvPr/>
        </p:nvSpPr>
        <p:spPr>
          <a:xfrm>
            <a:off x="1965115" y="3793707"/>
            <a:ext cx="1585399" cy="25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067" dirty="0"/>
          </a:p>
        </p:txBody>
      </p:sp>
      <p:sp>
        <p:nvSpPr>
          <p:cNvPr id="36" name="textruta 35"/>
          <p:cNvSpPr txBox="1"/>
          <p:nvPr/>
        </p:nvSpPr>
        <p:spPr>
          <a:xfrm>
            <a:off x="3620596" y="3800702"/>
            <a:ext cx="1734449" cy="25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067" dirty="0"/>
          </a:p>
        </p:txBody>
      </p:sp>
      <p:sp>
        <p:nvSpPr>
          <p:cNvPr id="39" name="Rektangel med rundade hörn 38"/>
          <p:cNvSpPr/>
          <p:nvPr/>
        </p:nvSpPr>
        <p:spPr>
          <a:xfrm>
            <a:off x="1999911" y="3799972"/>
            <a:ext cx="1452803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Fritid och hälsa</a:t>
            </a:r>
          </a:p>
        </p:txBody>
      </p:sp>
      <p:sp>
        <p:nvSpPr>
          <p:cNvPr id="45" name="Rektangel med rundade hörn 44"/>
          <p:cNvSpPr/>
          <p:nvPr/>
        </p:nvSpPr>
        <p:spPr>
          <a:xfrm>
            <a:off x="1999911" y="4609975"/>
            <a:ext cx="1452803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Kultur och bibliotek</a:t>
            </a:r>
          </a:p>
        </p:txBody>
      </p:sp>
      <p:sp>
        <p:nvSpPr>
          <p:cNvPr id="46" name="Rektangel med rundade hörn 45"/>
          <p:cNvSpPr/>
          <p:nvPr/>
        </p:nvSpPr>
        <p:spPr>
          <a:xfrm>
            <a:off x="1999911" y="4203181"/>
            <a:ext cx="1452803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Kulturskola</a:t>
            </a:r>
            <a:endParaRPr lang="sv-SE" sz="933" b="1" dirty="0">
              <a:solidFill>
                <a:schemeClr val="tx1"/>
              </a:solidFill>
            </a:endParaRPr>
          </a:p>
        </p:txBody>
      </p:sp>
      <p:sp>
        <p:nvSpPr>
          <p:cNvPr id="47" name="Rektangel med rundade hörn 46"/>
          <p:cNvSpPr/>
          <p:nvPr/>
        </p:nvSpPr>
        <p:spPr>
          <a:xfrm>
            <a:off x="5228748" y="4218833"/>
            <a:ext cx="1585400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Ekonomi och upphandling</a:t>
            </a:r>
          </a:p>
        </p:txBody>
      </p:sp>
      <p:sp>
        <p:nvSpPr>
          <p:cNvPr id="48" name="Rektangel med rundade hörn 47"/>
          <p:cNvSpPr/>
          <p:nvPr/>
        </p:nvSpPr>
        <p:spPr>
          <a:xfrm>
            <a:off x="5228748" y="4627789"/>
            <a:ext cx="1585400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HR och lön</a:t>
            </a:r>
          </a:p>
        </p:txBody>
      </p:sp>
      <p:sp>
        <p:nvSpPr>
          <p:cNvPr id="49" name="Rektangel med rundade hörn 48"/>
          <p:cNvSpPr/>
          <p:nvPr/>
        </p:nvSpPr>
        <p:spPr>
          <a:xfrm>
            <a:off x="5228748" y="5036745"/>
            <a:ext cx="1585400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Kommunikation och kundtjänst</a:t>
            </a:r>
          </a:p>
        </p:txBody>
      </p:sp>
      <p:sp>
        <p:nvSpPr>
          <p:cNvPr id="51" name="Rektangel med rundade hörn 50"/>
          <p:cNvSpPr/>
          <p:nvPr/>
        </p:nvSpPr>
        <p:spPr>
          <a:xfrm>
            <a:off x="5228748" y="3804223"/>
            <a:ext cx="1585400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Digitalisering och projektledning</a:t>
            </a:r>
          </a:p>
        </p:txBody>
      </p:sp>
      <p:sp>
        <p:nvSpPr>
          <p:cNvPr id="52" name="Rektangel med rundade hörn 51"/>
          <p:cNvSpPr/>
          <p:nvPr/>
        </p:nvSpPr>
        <p:spPr>
          <a:xfrm>
            <a:off x="7000062" y="4212607"/>
            <a:ext cx="1414161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Fastighet</a:t>
            </a:r>
          </a:p>
        </p:txBody>
      </p:sp>
      <p:sp>
        <p:nvSpPr>
          <p:cNvPr id="53" name="Rektangel med rundade hörn 52"/>
          <p:cNvSpPr/>
          <p:nvPr/>
        </p:nvSpPr>
        <p:spPr>
          <a:xfrm>
            <a:off x="6990107" y="3804223"/>
            <a:ext cx="1424117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Avfall</a:t>
            </a:r>
          </a:p>
        </p:txBody>
      </p:sp>
      <p:sp>
        <p:nvSpPr>
          <p:cNvPr id="55" name="Rektangel med rundade hörn 54"/>
          <p:cNvSpPr/>
          <p:nvPr/>
        </p:nvSpPr>
        <p:spPr>
          <a:xfrm>
            <a:off x="7000062" y="4624977"/>
            <a:ext cx="1414161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Måltid och städ</a:t>
            </a:r>
          </a:p>
        </p:txBody>
      </p:sp>
      <p:sp>
        <p:nvSpPr>
          <p:cNvPr id="56" name="Rektangel med rundade hörn 55"/>
          <p:cNvSpPr/>
          <p:nvPr/>
        </p:nvSpPr>
        <p:spPr>
          <a:xfrm>
            <a:off x="8590183" y="3808389"/>
            <a:ext cx="1520884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LSS/HSL</a:t>
            </a:r>
          </a:p>
        </p:txBody>
      </p:sp>
      <p:sp>
        <p:nvSpPr>
          <p:cNvPr id="57" name="Rektangel med rundade hörn 56"/>
          <p:cNvSpPr/>
          <p:nvPr/>
        </p:nvSpPr>
        <p:spPr>
          <a:xfrm>
            <a:off x="8590183" y="4211648"/>
            <a:ext cx="1520884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Myndighet</a:t>
            </a:r>
          </a:p>
        </p:txBody>
      </p:sp>
      <p:sp>
        <p:nvSpPr>
          <p:cNvPr id="58" name="Rektangel med rundade hörn 57"/>
          <p:cNvSpPr/>
          <p:nvPr/>
        </p:nvSpPr>
        <p:spPr>
          <a:xfrm>
            <a:off x="8600136" y="4627789"/>
            <a:ext cx="1510931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Äldreomsorg</a:t>
            </a:r>
          </a:p>
        </p:txBody>
      </p:sp>
      <p:sp>
        <p:nvSpPr>
          <p:cNvPr id="59" name="Rektangel med rundade hörn 58"/>
          <p:cNvSpPr/>
          <p:nvPr/>
        </p:nvSpPr>
        <p:spPr>
          <a:xfrm>
            <a:off x="10287025" y="3790897"/>
            <a:ext cx="1664592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Förskola och </a:t>
            </a:r>
            <a:br>
              <a:rPr lang="sv-SE" sz="800" b="1" dirty="0">
                <a:solidFill>
                  <a:schemeClr val="tx1"/>
                </a:solidFill>
              </a:rPr>
            </a:br>
            <a:r>
              <a:rPr lang="sv-SE" sz="800" b="1" dirty="0">
                <a:solidFill>
                  <a:schemeClr val="tx1"/>
                </a:solidFill>
              </a:rPr>
              <a:t>pedagogisk omsorg</a:t>
            </a:r>
          </a:p>
        </p:txBody>
      </p:sp>
      <p:sp>
        <p:nvSpPr>
          <p:cNvPr id="60" name="Rektangel med rundade hörn 59"/>
          <p:cNvSpPr/>
          <p:nvPr/>
        </p:nvSpPr>
        <p:spPr>
          <a:xfrm>
            <a:off x="10287025" y="4203204"/>
            <a:ext cx="1664592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Grundskola</a:t>
            </a:r>
          </a:p>
        </p:txBody>
      </p:sp>
      <p:sp>
        <p:nvSpPr>
          <p:cNvPr id="61" name="Rektangel med rundade hörn 60"/>
          <p:cNvSpPr/>
          <p:nvPr/>
        </p:nvSpPr>
        <p:spPr>
          <a:xfrm>
            <a:off x="10287025" y="4629967"/>
            <a:ext cx="1664592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Gymnasieskola, vuxenutbildning och KAA</a:t>
            </a:r>
          </a:p>
        </p:txBody>
      </p:sp>
      <p:sp>
        <p:nvSpPr>
          <p:cNvPr id="62" name="Rektangel med rundade hörn 61"/>
          <p:cNvSpPr/>
          <p:nvPr/>
        </p:nvSpPr>
        <p:spPr>
          <a:xfrm>
            <a:off x="184060" y="4198891"/>
            <a:ext cx="1644825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Plan och bygg</a:t>
            </a:r>
          </a:p>
        </p:txBody>
      </p:sp>
      <p:sp>
        <p:nvSpPr>
          <p:cNvPr id="63" name="Rektangel med rundade hörn 62"/>
          <p:cNvSpPr/>
          <p:nvPr/>
        </p:nvSpPr>
        <p:spPr>
          <a:xfrm>
            <a:off x="178502" y="4588955"/>
            <a:ext cx="1644825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Miljö</a:t>
            </a:r>
          </a:p>
        </p:txBody>
      </p:sp>
      <p:cxnSp>
        <p:nvCxnSpPr>
          <p:cNvPr id="77" name="Rak koppling 76"/>
          <p:cNvCxnSpPr/>
          <p:nvPr/>
        </p:nvCxnSpPr>
        <p:spPr>
          <a:xfrm flipH="1">
            <a:off x="4343839" y="2593948"/>
            <a:ext cx="1" cy="3240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8" name="Rak koppling 77"/>
          <p:cNvCxnSpPr/>
          <p:nvPr/>
        </p:nvCxnSpPr>
        <p:spPr>
          <a:xfrm flipH="1">
            <a:off x="7700919" y="2585691"/>
            <a:ext cx="1" cy="3312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9" name="Rak koppling 78"/>
          <p:cNvCxnSpPr/>
          <p:nvPr/>
        </p:nvCxnSpPr>
        <p:spPr>
          <a:xfrm flipH="1">
            <a:off x="9345308" y="2571812"/>
            <a:ext cx="1" cy="3456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0" name="Rak koppling 79"/>
          <p:cNvCxnSpPr/>
          <p:nvPr/>
        </p:nvCxnSpPr>
        <p:spPr>
          <a:xfrm flipH="1">
            <a:off x="11110128" y="2569941"/>
            <a:ext cx="1" cy="3456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1" name="Rak koppling 80"/>
          <p:cNvCxnSpPr/>
          <p:nvPr/>
        </p:nvCxnSpPr>
        <p:spPr>
          <a:xfrm flipH="1">
            <a:off x="1001917" y="2601996"/>
            <a:ext cx="1" cy="3168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0" name="Rektangel med rundade hörn 49"/>
          <p:cNvSpPr/>
          <p:nvPr/>
        </p:nvSpPr>
        <p:spPr>
          <a:xfrm>
            <a:off x="167846" y="3804223"/>
            <a:ext cx="1644825" cy="336000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Mark och exploatering</a:t>
            </a:r>
          </a:p>
        </p:txBody>
      </p:sp>
      <p:pic>
        <p:nvPicPr>
          <p:cNvPr id="68" name="Bildobjekt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69" name="Rektangel med rundade hörn 68"/>
          <p:cNvSpPr/>
          <p:nvPr/>
        </p:nvSpPr>
        <p:spPr>
          <a:xfrm>
            <a:off x="10328423" y="729875"/>
            <a:ext cx="1150835" cy="22577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33" dirty="0">
                <a:solidFill>
                  <a:schemeClr val="tx1"/>
                </a:solidFill>
              </a:rPr>
              <a:t>Kommundirektör</a:t>
            </a:r>
          </a:p>
        </p:txBody>
      </p:sp>
      <p:sp>
        <p:nvSpPr>
          <p:cNvPr id="70" name="Rektangel med rundade hörn 69"/>
          <p:cNvSpPr/>
          <p:nvPr/>
        </p:nvSpPr>
        <p:spPr>
          <a:xfrm>
            <a:off x="10328423" y="1009228"/>
            <a:ext cx="1150835" cy="211064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33" dirty="0">
                <a:solidFill>
                  <a:schemeClr val="tx1"/>
                </a:solidFill>
              </a:rPr>
              <a:t>Stab</a:t>
            </a:r>
          </a:p>
        </p:txBody>
      </p:sp>
      <p:grpSp>
        <p:nvGrpSpPr>
          <p:cNvPr id="71" name="Grupp 70"/>
          <p:cNvGrpSpPr/>
          <p:nvPr/>
        </p:nvGrpSpPr>
        <p:grpSpPr>
          <a:xfrm>
            <a:off x="9116098" y="428715"/>
            <a:ext cx="1345425" cy="939516"/>
            <a:chOff x="402268" y="412475"/>
            <a:chExt cx="1345425" cy="939516"/>
          </a:xfrm>
        </p:grpSpPr>
        <p:sp>
          <p:nvSpPr>
            <p:cNvPr id="74" name="Rektangel med rundade hörn 73"/>
            <p:cNvSpPr/>
            <p:nvPr/>
          </p:nvSpPr>
          <p:spPr>
            <a:xfrm>
              <a:off x="487300" y="695960"/>
              <a:ext cx="1014683" cy="188323"/>
            </a:xfrm>
            <a:prstGeom prst="roundRect">
              <a:avLst/>
            </a:prstGeom>
            <a:solidFill>
              <a:srgbClr val="EF7D00">
                <a:alpha val="4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800" b="1" dirty="0">
                  <a:solidFill>
                    <a:schemeClr val="tx1"/>
                  </a:solidFill>
                </a:rPr>
                <a:t>Kontorsnivå</a:t>
              </a:r>
              <a:endParaRPr lang="sv-SE" sz="267" b="1" dirty="0">
                <a:solidFill>
                  <a:schemeClr val="tx1"/>
                </a:solidFill>
              </a:endParaRPr>
            </a:p>
          </p:txBody>
        </p:sp>
        <p:sp>
          <p:nvSpPr>
            <p:cNvPr id="75" name="Rektangel med rundade hörn 74"/>
            <p:cNvSpPr/>
            <p:nvPr/>
          </p:nvSpPr>
          <p:spPr>
            <a:xfrm>
              <a:off x="487300" y="929568"/>
              <a:ext cx="1014683" cy="188323"/>
            </a:xfrm>
            <a:prstGeom prst="roundRect">
              <a:avLst/>
            </a:prstGeom>
            <a:solidFill>
              <a:srgbClr val="96D3D1">
                <a:alpha val="8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800" b="1" dirty="0">
                  <a:solidFill>
                    <a:schemeClr val="tx1"/>
                  </a:solidFill>
                </a:rPr>
                <a:t>Verksamhetsnivå</a:t>
              </a:r>
            </a:p>
          </p:txBody>
        </p:sp>
        <p:sp>
          <p:nvSpPr>
            <p:cNvPr id="76" name="Rektangel med rundade hörn 75"/>
            <p:cNvSpPr/>
            <p:nvPr/>
          </p:nvSpPr>
          <p:spPr>
            <a:xfrm>
              <a:off x="487300" y="1163668"/>
              <a:ext cx="1014683" cy="188323"/>
            </a:xfrm>
            <a:prstGeom prst="roundRect">
              <a:avLst/>
            </a:prstGeom>
            <a:solidFill>
              <a:srgbClr val="7CC8C5">
                <a:alpha val="2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800" b="1" dirty="0">
                  <a:solidFill>
                    <a:schemeClr val="tx1"/>
                  </a:solidFill>
                </a:rPr>
                <a:t>Enhetsnivå</a:t>
              </a:r>
            </a:p>
          </p:txBody>
        </p:sp>
        <p:sp>
          <p:nvSpPr>
            <p:cNvPr id="82" name="textruta 81"/>
            <p:cNvSpPr txBox="1"/>
            <p:nvPr/>
          </p:nvSpPr>
          <p:spPr>
            <a:xfrm>
              <a:off x="402268" y="412475"/>
              <a:ext cx="13454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b="1" dirty="0">
                  <a:solidFill>
                    <a:schemeClr val="bg1">
                      <a:lumMod val="50000"/>
                    </a:schemeClr>
                  </a:solidFill>
                </a:rPr>
                <a:t>Organisationsnivåer</a:t>
              </a:r>
            </a:p>
          </p:txBody>
        </p:sp>
      </p:grpSp>
      <p:sp>
        <p:nvSpPr>
          <p:cNvPr id="83" name="textruta 82"/>
          <p:cNvSpPr txBox="1"/>
          <p:nvPr/>
        </p:nvSpPr>
        <p:spPr>
          <a:xfrm>
            <a:off x="768363" y="446590"/>
            <a:ext cx="37194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b="1" dirty="0">
                <a:latin typeface="Arial" panose="020B0604020202020204" pitchFamily="34" charset="0"/>
                <a:cs typeface="Arial" panose="020B0604020202020204" pitchFamily="34" charset="0"/>
              </a:rPr>
              <a:t>Organisationsschema</a:t>
            </a:r>
          </a:p>
        </p:txBody>
      </p:sp>
    </p:spTree>
    <p:extLst>
      <p:ext uri="{BB962C8B-B14F-4D97-AF65-F5344CB8AC3E}">
        <p14:creationId xmlns:p14="http://schemas.microsoft.com/office/powerpoint/2010/main" val="1988274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ktangel med rundade hörn 38"/>
          <p:cNvSpPr/>
          <p:nvPr/>
        </p:nvSpPr>
        <p:spPr>
          <a:xfrm>
            <a:off x="1067448" y="2976029"/>
            <a:ext cx="2622649" cy="753284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dirty="0">
                <a:solidFill>
                  <a:schemeClr val="tx1"/>
                </a:solidFill>
              </a:rPr>
              <a:t>Verksamhet</a:t>
            </a:r>
          </a:p>
        </p:txBody>
      </p:sp>
      <p:sp>
        <p:nvSpPr>
          <p:cNvPr id="45" name="Rektangel med rundade hörn 44"/>
          <p:cNvSpPr/>
          <p:nvPr/>
        </p:nvSpPr>
        <p:spPr>
          <a:xfrm>
            <a:off x="4785625" y="2975447"/>
            <a:ext cx="2674647" cy="753284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>
                <a:solidFill>
                  <a:schemeClr val="tx1"/>
                </a:solidFill>
              </a:rPr>
              <a:t>Verksamhet</a:t>
            </a:r>
            <a:endParaRPr lang="sv-SE" sz="1067" dirty="0">
              <a:solidFill>
                <a:schemeClr val="tx1"/>
              </a:solidFill>
            </a:endParaRPr>
          </a:p>
        </p:txBody>
      </p:sp>
      <p:sp>
        <p:nvSpPr>
          <p:cNvPr id="16" name="Rektangel med rundade hörn 15"/>
          <p:cNvSpPr/>
          <p:nvPr/>
        </p:nvSpPr>
        <p:spPr>
          <a:xfrm>
            <a:off x="4545955" y="1886566"/>
            <a:ext cx="3142252" cy="768000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Kontorsnamn</a:t>
            </a:r>
          </a:p>
        </p:txBody>
      </p:sp>
      <p:sp>
        <p:nvSpPr>
          <p:cNvPr id="17" name="Rektangel med rundade hörn 16"/>
          <p:cNvSpPr/>
          <p:nvPr/>
        </p:nvSpPr>
        <p:spPr>
          <a:xfrm>
            <a:off x="8454208" y="2980010"/>
            <a:ext cx="2663611" cy="753284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>
                <a:solidFill>
                  <a:schemeClr val="tx1"/>
                </a:solidFill>
              </a:rPr>
              <a:t>Verksamhet</a:t>
            </a:r>
            <a:endParaRPr lang="sv-SE" sz="1067" dirty="0">
              <a:solidFill>
                <a:schemeClr val="tx1"/>
              </a:solidFill>
            </a:endParaRPr>
          </a:p>
        </p:txBody>
      </p:sp>
      <p:sp>
        <p:nvSpPr>
          <p:cNvPr id="24" name="Rektangel med rundade hörn 23"/>
          <p:cNvSpPr/>
          <p:nvPr/>
        </p:nvSpPr>
        <p:spPr>
          <a:xfrm>
            <a:off x="8274713" y="4743477"/>
            <a:ext cx="3098505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7" b="1" dirty="0">
              <a:solidFill>
                <a:schemeClr val="tx1"/>
              </a:solidFill>
            </a:endParaRPr>
          </a:p>
        </p:txBody>
      </p:sp>
      <p:sp>
        <p:nvSpPr>
          <p:cNvPr id="27" name="Rektangel med rundade hörn 26"/>
          <p:cNvSpPr/>
          <p:nvPr/>
        </p:nvSpPr>
        <p:spPr>
          <a:xfrm>
            <a:off x="8274713" y="4342989"/>
            <a:ext cx="3098505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7" b="1" dirty="0">
              <a:solidFill>
                <a:schemeClr val="tx1"/>
              </a:solidFill>
            </a:endParaRPr>
          </a:p>
        </p:txBody>
      </p:sp>
      <p:sp>
        <p:nvSpPr>
          <p:cNvPr id="28" name="Rektangel med rundade hörn 27"/>
          <p:cNvSpPr/>
          <p:nvPr/>
        </p:nvSpPr>
        <p:spPr>
          <a:xfrm>
            <a:off x="8271762" y="3954127"/>
            <a:ext cx="3098505" cy="336313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00" b="1">
                <a:solidFill>
                  <a:schemeClr val="tx1"/>
                </a:solidFill>
              </a:rPr>
              <a:t>Enhet </a:t>
            </a:r>
            <a:endParaRPr lang="sv-SE" sz="700" b="1" dirty="0">
              <a:solidFill>
                <a:schemeClr val="tx1"/>
              </a:solidFill>
            </a:endParaRPr>
          </a:p>
        </p:txBody>
      </p:sp>
      <p:sp>
        <p:nvSpPr>
          <p:cNvPr id="32" name="Rektangel med rundade hörn 31"/>
          <p:cNvSpPr>
            <a:spLocks noChangeAspect="1"/>
          </p:cNvSpPr>
          <p:nvPr/>
        </p:nvSpPr>
        <p:spPr>
          <a:xfrm>
            <a:off x="4572741" y="3944293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Enhet </a:t>
            </a:r>
          </a:p>
        </p:txBody>
      </p:sp>
      <p:sp>
        <p:nvSpPr>
          <p:cNvPr id="34" name="Rektangel med rundade hörn 33"/>
          <p:cNvSpPr>
            <a:spLocks noChangeAspect="1"/>
          </p:cNvSpPr>
          <p:nvPr/>
        </p:nvSpPr>
        <p:spPr>
          <a:xfrm>
            <a:off x="4576864" y="4344121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7" b="1" dirty="0">
              <a:solidFill>
                <a:schemeClr val="tx1"/>
              </a:solidFill>
            </a:endParaRPr>
          </a:p>
        </p:txBody>
      </p:sp>
      <p:sp>
        <p:nvSpPr>
          <p:cNvPr id="36" name="Rektangel med rundade hörn 35"/>
          <p:cNvSpPr>
            <a:spLocks noChangeAspect="1"/>
          </p:cNvSpPr>
          <p:nvPr/>
        </p:nvSpPr>
        <p:spPr>
          <a:xfrm>
            <a:off x="4572741" y="4743477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7" b="1" dirty="0">
              <a:solidFill>
                <a:schemeClr val="tx1"/>
              </a:solidFill>
            </a:endParaRPr>
          </a:p>
        </p:txBody>
      </p:sp>
      <p:sp>
        <p:nvSpPr>
          <p:cNvPr id="41" name="Rektangel med rundade hörn 40"/>
          <p:cNvSpPr>
            <a:spLocks noChangeAspect="1"/>
          </p:cNvSpPr>
          <p:nvPr/>
        </p:nvSpPr>
        <p:spPr>
          <a:xfrm>
            <a:off x="6168984" y="4740689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7" b="1" dirty="0">
              <a:solidFill>
                <a:schemeClr val="tx1"/>
              </a:solidFill>
            </a:endParaRPr>
          </a:p>
        </p:txBody>
      </p:sp>
      <p:sp>
        <p:nvSpPr>
          <p:cNvPr id="50" name="Rektangel med rundade hörn 49"/>
          <p:cNvSpPr>
            <a:spLocks noChangeAspect="1"/>
          </p:cNvSpPr>
          <p:nvPr/>
        </p:nvSpPr>
        <p:spPr>
          <a:xfrm>
            <a:off x="6168984" y="4342989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7" b="1" dirty="0">
              <a:solidFill>
                <a:schemeClr val="tx1"/>
              </a:solidFill>
            </a:endParaRPr>
          </a:p>
        </p:txBody>
      </p:sp>
      <p:sp>
        <p:nvSpPr>
          <p:cNvPr id="52" name="Rektangel med rundade hörn 51"/>
          <p:cNvSpPr/>
          <p:nvPr/>
        </p:nvSpPr>
        <p:spPr>
          <a:xfrm>
            <a:off x="753335" y="3947577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Enhet</a:t>
            </a:r>
          </a:p>
        </p:txBody>
      </p:sp>
      <p:sp>
        <p:nvSpPr>
          <p:cNvPr id="53" name="Rektangel med rundade hörn 52"/>
          <p:cNvSpPr/>
          <p:nvPr/>
        </p:nvSpPr>
        <p:spPr>
          <a:xfrm>
            <a:off x="753460" y="4348843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7" b="1" dirty="0">
              <a:solidFill>
                <a:schemeClr val="tx1"/>
              </a:solidFill>
            </a:endParaRPr>
          </a:p>
        </p:txBody>
      </p:sp>
      <p:sp>
        <p:nvSpPr>
          <p:cNvPr id="54" name="Rektangel med rundade hörn 53"/>
          <p:cNvSpPr/>
          <p:nvPr/>
        </p:nvSpPr>
        <p:spPr>
          <a:xfrm>
            <a:off x="753335" y="4755962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7" b="1" dirty="0">
              <a:solidFill>
                <a:schemeClr val="tx1"/>
              </a:solidFill>
            </a:endParaRPr>
          </a:p>
        </p:txBody>
      </p:sp>
      <p:sp>
        <p:nvSpPr>
          <p:cNvPr id="59" name="Rektangel med rundade hörn 58"/>
          <p:cNvSpPr/>
          <p:nvPr/>
        </p:nvSpPr>
        <p:spPr>
          <a:xfrm>
            <a:off x="2323595" y="3947577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Enhet</a:t>
            </a:r>
          </a:p>
        </p:txBody>
      </p:sp>
      <p:sp>
        <p:nvSpPr>
          <p:cNvPr id="60" name="Rektangel med rundade hörn 59"/>
          <p:cNvSpPr/>
          <p:nvPr/>
        </p:nvSpPr>
        <p:spPr>
          <a:xfrm>
            <a:off x="2329085" y="4344121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7" b="1" dirty="0">
              <a:solidFill>
                <a:schemeClr val="tx1"/>
              </a:solidFill>
            </a:endParaRPr>
          </a:p>
        </p:txBody>
      </p:sp>
      <p:sp>
        <p:nvSpPr>
          <p:cNvPr id="61" name="Rektangel med rundade hörn 60"/>
          <p:cNvSpPr/>
          <p:nvPr/>
        </p:nvSpPr>
        <p:spPr>
          <a:xfrm>
            <a:off x="2329085" y="4740689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7" b="1" dirty="0">
              <a:solidFill>
                <a:schemeClr val="tx1"/>
              </a:solidFill>
            </a:endParaRPr>
          </a:p>
        </p:txBody>
      </p:sp>
      <p:sp>
        <p:nvSpPr>
          <p:cNvPr id="66" name="Rektangel med rundade hörn 65"/>
          <p:cNvSpPr/>
          <p:nvPr/>
        </p:nvSpPr>
        <p:spPr>
          <a:xfrm>
            <a:off x="3210557" y="2298661"/>
            <a:ext cx="959080" cy="345028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dirty="0">
                <a:solidFill>
                  <a:schemeClr val="tx1"/>
                </a:solidFill>
              </a:rPr>
              <a:t>Stöd</a:t>
            </a:r>
          </a:p>
        </p:txBody>
      </p:sp>
      <p:sp>
        <p:nvSpPr>
          <p:cNvPr id="67" name="Rektangel med rundade hörn 66"/>
          <p:cNvSpPr/>
          <p:nvPr/>
        </p:nvSpPr>
        <p:spPr>
          <a:xfrm>
            <a:off x="8063604" y="2298663"/>
            <a:ext cx="960000" cy="345028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dirty="0">
                <a:solidFill>
                  <a:schemeClr val="tx1"/>
                </a:solidFill>
              </a:rPr>
              <a:t>Stöd</a:t>
            </a:r>
          </a:p>
        </p:txBody>
      </p:sp>
      <p:cxnSp>
        <p:nvCxnSpPr>
          <p:cNvPr id="86" name="Rak koppling 85"/>
          <p:cNvCxnSpPr/>
          <p:nvPr/>
        </p:nvCxnSpPr>
        <p:spPr>
          <a:xfrm>
            <a:off x="7688207" y="2462707"/>
            <a:ext cx="37539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Rak koppling 86"/>
          <p:cNvCxnSpPr/>
          <p:nvPr/>
        </p:nvCxnSpPr>
        <p:spPr>
          <a:xfrm>
            <a:off x="4170558" y="2457750"/>
            <a:ext cx="37539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ruta 50"/>
          <p:cNvSpPr txBox="1"/>
          <p:nvPr/>
        </p:nvSpPr>
        <p:spPr>
          <a:xfrm>
            <a:off x="884545" y="514228"/>
            <a:ext cx="986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Organisationsschema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(kontors- och enhetsnivå)</a:t>
            </a:r>
          </a:p>
        </p:txBody>
      </p:sp>
      <p:sp>
        <p:nvSpPr>
          <p:cNvPr id="69" name="Rektangel med rundade hörn 68"/>
          <p:cNvSpPr>
            <a:spLocks noChangeAspect="1"/>
          </p:cNvSpPr>
          <p:nvPr/>
        </p:nvSpPr>
        <p:spPr>
          <a:xfrm>
            <a:off x="6179871" y="3963690"/>
            <a:ext cx="1502400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Enhet </a:t>
            </a:r>
          </a:p>
        </p:txBody>
      </p:sp>
      <p:pic>
        <p:nvPicPr>
          <p:cNvPr id="70" name="Bildobjekt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cxnSp>
        <p:nvCxnSpPr>
          <p:cNvPr id="5" name="Rak koppling 4"/>
          <p:cNvCxnSpPr>
            <a:stCxn id="39" idx="3"/>
            <a:endCxn id="45" idx="1"/>
          </p:cNvCxnSpPr>
          <p:nvPr/>
        </p:nvCxnSpPr>
        <p:spPr>
          <a:xfrm flipV="1">
            <a:off x="3690097" y="3352089"/>
            <a:ext cx="1095528" cy="58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ak koppling 71"/>
          <p:cNvCxnSpPr>
            <a:stCxn id="45" idx="3"/>
          </p:cNvCxnSpPr>
          <p:nvPr/>
        </p:nvCxnSpPr>
        <p:spPr>
          <a:xfrm>
            <a:off x="7460272" y="3352089"/>
            <a:ext cx="991933" cy="298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ak koppling 72"/>
          <p:cNvCxnSpPr>
            <a:stCxn id="16" idx="2"/>
            <a:endCxn id="45" idx="0"/>
          </p:cNvCxnSpPr>
          <p:nvPr/>
        </p:nvCxnSpPr>
        <p:spPr>
          <a:xfrm>
            <a:off x="6117081" y="2654566"/>
            <a:ext cx="5868" cy="32088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550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0C389-057F-1832-7531-8166D2A14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siluett&#10;&#10;AI-genererat innehåll kan vara felaktigt.">
            <a:extLst>
              <a:ext uri="{FF2B5EF4-FFF2-40B4-BE49-F238E27FC236}">
                <a16:creationId xmlns:a16="http://schemas.microsoft.com/office/drawing/2014/main" id="{CA5A5135-F151-F698-9734-78A0340B1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0135"/>
            <a:ext cx="12192000" cy="1593761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F64B06D-A436-62C1-7AF1-4F066C376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3A56CB68-868A-1293-3620-46F381D08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5052" y="1475472"/>
            <a:ext cx="8475257" cy="3409848"/>
          </a:xfrm>
        </p:spPr>
        <p:txBody>
          <a:bodyPr/>
          <a:lstStyle/>
          <a:p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D58FA3-63F8-B5C1-D276-79B884F73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053" y="657032"/>
            <a:ext cx="7344547" cy="625475"/>
          </a:xfrm>
        </p:spPr>
        <p:txBody>
          <a:bodyPr/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869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34F2BF44-330E-F904-A46A-FB5A26201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60848"/>
            <a:ext cx="12192000" cy="1597152"/>
          </a:xfrm>
          <a:prstGeom prst="rect">
            <a:avLst/>
          </a:prstGeom>
        </p:spPr>
      </p:pic>
      <p:sp>
        <p:nvSpPr>
          <p:cNvPr id="9" name="Rektangel med rundade hörn 8"/>
          <p:cNvSpPr/>
          <p:nvPr/>
        </p:nvSpPr>
        <p:spPr>
          <a:xfrm>
            <a:off x="4544641" y="1757663"/>
            <a:ext cx="2532899" cy="878542"/>
          </a:xfrm>
          <a:prstGeom prst="roundRect">
            <a:avLst/>
          </a:prstGeom>
          <a:solidFill>
            <a:srgbClr val="C3B09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ktangel med rundade hörn 3"/>
          <p:cNvSpPr/>
          <p:nvPr/>
        </p:nvSpPr>
        <p:spPr>
          <a:xfrm>
            <a:off x="7681823" y="1766628"/>
            <a:ext cx="2532899" cy="878542"/>
          </a:xfrm>
          <a:prstGeom prst="roundRect">
            <a:avLst/>
          </a:prstGeom>
          <a:solidFill>
            <a:srgbClr val="4E798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ktangel med rundade hörn 2"/>
          <p:cNvSpPr/>
          <p:nvPr/>
        </p:nvSpPr>
        <p:spPr>
          <a:xfrm>
            <a:off x="1389529" y="1766628"/>
            <a:ext cx="2541864" cy="878542"/>
          </a:xfrm>
          <a:prstGeom prst="roundRect">
            <a:avLst/>
          </a:prstGeom>
          <a:solidFill>
            <a:srgbClr val="FFD14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1586169" y="1833837"/>
            <a:ext cx="2541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Brödtext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4801148" y="1824005"/>
            <a:ext cx="1983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Brödtext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7969499" y="1816655"/>
            <a:ext cx="191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Brödtext</a:t>
            </a:r>
          </a:p>
        </p:txBody>
      </p:sp>
      <p:sp>
        <p:nvSpPr>
          <p:cNvPr id="12" name="Rektangel med rundade hörn 11"/>
          <p:cNvSpPr/>
          <p:nvPr/>
        </p:nvSpPr>
        <p:spPr>
          <a:xfrm>
            <a:off x="4510178" y="3448529"/>
            <a:ext cx="2532899" cy="1272990"/>
          </a:xfrm>
          <a:prstGeom prst="roundRect">
            <a:avLst/>
          </a:prstGeom>
          <a:solidFill>
            <a:srgbClr val="C3B09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ktangel med rundade hörn 12"/>
          <p:cNvSpPr/>
          <p:nvPr/>
        </p:nvSpPr>
        <p:spPr>
          <a:xfrm>
            <a:off x="7681823" y="3451994"/>
            <a:ext cx="2532899" cy="1272990"/>
          </a:xfrm>
          <a:prstGeom prst="roundRect">
            <a:avLst/>
          </a:prstGeom>
          <a:solidFill>
            <a:srgbClr val="4E798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ktangel med rundade hörn 13"/>
          <p:cNvSpPr/>
          <p:nvPr/>
        </p:nvSpPr>
        <p:spPr>
          <a:xfrm>
            <a:off x="1389529" y="3451994"/>
            <a:ext cx="2541864" cy="1272990"/>
          </a:xfrm>
          <a:prstGeom prst="roundRect">
            <a:avLst/>
          </a:prstGeom>
          <a:solidFill>
            <a:srgbClr val="FFD14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1596001" y="3533487"/>
            <a:ext cx="1894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Punktlista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D8623390-F6E6-C6D8-0DDE-D6F123BA5399}"/>
              </a:ext>
            </a:extLst>
          </p:cNvPr>
          <p:cNvSpPr txBox="1"/>
          <p:nvPr/>
        </p:nvSpPr>
        <p:spPr>
          <a:xfrm>
            <a:off x="4801148" y="3517529"/>
            <a:ext cx="18344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Punktlista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B29629F3-97D8-0C29-D80D-BEE79E5D39F6}"/>
              </a:ext>
            </a:extLst>
          </p:cNvPr>
          <p:cNvSpPr txBox="1"/>
          <p:nvPr/>
        </p:nvSpPr>
        <p:spPr>
          <a:xfrm>
            <a:off x="7988439" y="3533487"/>
            <a:ext cx="1774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Punktlista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73EA8622-E70E-9263-BDEE-FF5FDF07B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218" y="656551"/>
            <a:ext cx="7392543" cy="625475"/>
          </a:xfrm>
        </p:spPr>
        <p:txBody>
          <a:bodyPr/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514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08E38-51C8-BA38-CE3D-3C64440D8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En bild som visar siluett&#10;&#10;AI-genererat innehåll kan vara felaktigt.">
            <a:extLst>
              <a:ext uri="{FF2B5EF4-FFF2-40B4-BE49-F238E27FC236}">
                <a16:creationId xmlns:a16="http://schemas.microsoft.com/office/drawing/2014/main" id="{A3FC9C69-AFD7-0110-BC73-3A7E15F65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0135"/>
            <a:ext cx="12192000" cy="1593761"/>
          </a:xfrm>
          <a:prstGeom prst="rect">
            <a:avLst/>
          </a:prstGeo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13B28993-97C6-CAB6-5832-B4666DD581B5}"/>
              </a:ext>
            </a:extLst>
          </p:cNvPr>
          <p:cNvSpPr/>
          <p:nvPr/>
        </p:nvSpPr>
        <p:spPr>
          <a:xfrm>
            <a:off x="3731518" y="1933339"/>
            <a:ext cx="2088000" cy="2088000"/>
          </a:xfrm>
          <a:prstGeom prst="ellipse">
            <a:avLst/>
          </a:prstGeom>
          <a:solidFill>
            <a:srgbClr val="FFD14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3EEE036F-3944-C681-485A-06F4E58DB59D}"/>
              </a:ext>
            </a:extLst>
          </p:cNvPr>
          <p:cNvSpPr/>
          <p:nvPr/>
        </p:nvSpPr>
        <p:spPr>
          <a:xfrm>
            <a:off x="1264999" y="1933339"/>
            <a:ext cx="2088000" cy="2088000"/>
          </a:xfrm>
          <a:prstGeom prst="ellipse">
            <a:avLst/>
          </a:prstGeom>
          <a:solidFill>
            <a:srgbClr val="C3B09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6A6073A-3942-08AF-CEC2-A863B631C546}"/>
              </a:ext>
            </a:extLst>
          </p:cNvPr>
          <p:cNvSpPr/>
          <p:nvPr/>
        </p:nvSpPr>
        <p:spPr>
          <a:xfrm>
            <a:off x="1663766" y="2302028"/>
            <a:ext cx="13365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400" dirty="0"/>
              <a:t>Skriv text</a:t>
            </a:r>
          </a:p>
          <a:p>
            <a:pPr algn="ctr"/>
            <a:r>
              <a:rPr lang="sv-SE" sz="2400" dirty="0"/>
              <a:t>här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F99E0054-2898-D57A-E166-43B41B65CC58}"/>
              </a:ext>
            </a:extLst>
          </p:cNvPr>
          <p:cNvSpPr/>
          <p:nvPr/>
        </p:nvSpPr>
        <p:spPr>
          <a:xfrm>
            <a:off x="6235898" y="1933339"/>
            <a:ext cx="2088000" cy="2088000"/>
          </a:xfrm>
          <a:prstGeom prst="ellipse">
            <a:avLst/>
          </a:prstGeom>
          <a:solidFill>
            <a:srgbClr val="4E798B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CFB9E2F6-8CF4-D9F2-4A99-963A8386C323}"/>
              </a:ext>
            </a:extLst>
          </p:cNvPr>
          <p:cNvSpPr/>
          <p:nvPr/>
        </p:nvSpPr>
        <p:spPr>
          <a:xfrm>
            <a:off x="8740278" y="1933339"/>
            <a:ext cx="2088000" cy="2088000"/>
          </a:xfrm>
          <a:prstGeom prst="ellipse">
            <a:avLst/>
          </a:prstGeom>
          <a:solidFill>
            <a:srgbClr val="48825C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BC1EBCA5-4205-F77D-A486-06E08F0CB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D02BB0F5-9AF5-4E15-E73C-780BBB99AE56}"/>
              </a:ext>
            </a:extLst>
          </p:cNvPr>
          <p:cNvSpPr/>
          <p:nvPr/>
        </p:nvSpPr>
        <p:spPr>
          <a:xfrm>
            <a:off x="6531392" y="2302027"/>
            <a:ext cx="13365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400" dirty="0"/>
              <a:t>Skriv text</a:t>
            </a:r>
          </a:p>
          <a:p>
            <a:pPr algn="ctr"/>
            <a:r>
              <a:rPr lang="sv-SE" sz="2400" dirty="0"/>
              <a:t>här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A695DF7-586A-33DA-5CA3-11345C0BF0E8}"/>
              </a:ext>
            </a:extLst>
          </p:cNvPr>
          <p:cNvSpPr/>
          <p:nvPr/>
        </p:nvSpPr>
        <p:spPr>
          <a:xfrm>
            <a:off x="4107258" y="2301368"/>
            <a:ext cx="13365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400" dirty="0"/>
              <a:t>Skriv text</a:t>
            </a:r>
          </a:p>
          <a:p>
            <a:pPr algn="ctr"/>
            <a:r>
              <a:rPr lang="sv-SE" sz="2400" dirty="0"/>
              <a:t>här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BAE3F6B-0762-E896-BA0C-4D2AE062D1C1}"/>
              </a:ext>
            </a:extLst>
          </p:cNvPr>
          <p:cNvSpPr/>
          <p:nvPr/>
        </p:nvSpPr>
        <p:spPr>
          <a:xfrm>
            <a:off x="9125779" y="2302027"/>
            <a:ext cx="13365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400" dirty="0"/>
              <a:t>Skriv text</a:t>
            </a:r>
          </a:p>
          <a:p>
            <a:pPr algn="ctr"/>
            <a:r>
              <a:rPr lang="sv-SE" sz="2400" dirty="0"/>
              <a:t>här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A21B8CF-1E4C-9939-79B3-26F8D68E2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948" y="643957"/>
            <a:ext cx="7434950" cy="625475"/>
          </a:xfrm>
        </p:spPr>
        <p:txBody>
          <a:bodyPr>
            <a:normAutofit/>
          </a:bodyPr>
          <a:lstStyle/>
          <a:p>
            <a:endParaRPr lang="sv-S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957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r="4134"/>
          <a:stretch>
            <a:fillRect/>
          </a:stretch>
        </p:blipFill>
        <p:spPr/>
      </p:pic>
      <p:sp>
        <p:nvSpPr>
          <p:cNvPr id="10" name="Ellips 9">
            <a:extLst>
              <a:ext uri="{FF2B5EF4-FFF2-40B4-BE49-F238E27FC236}">
                <a16:creationId xmlns:a16="http://schemas.microsoft.com/office/drawing/2014/main" id="{4295AE6D-73AA-014D-B1DB-5AB0B62A171A}"/>
              </a:ext>
            </a:extLst>
          </p:cNvPr>
          <p:cNvSpPr/>
          <p:nvPr/>
        </p:nvSpPr>
        <p:spPr>
          <a:xfrm>
            <a:off x="9355420" y="1522893"/>
            <a:ext cx="1800000" cy="1800000"/>
          </a:xfrm>
          <a:prstGeom prst="ellipse">
            <a:avLst/>
          </a:prstGeom>
          <a:solidFill>
            <a:srgbClr val="4E798B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51BEA52-1859-7B47-A12D-6168ABAEE257}"/>
              </a:ext>
            </a:extLst>
          </p:cNvPr>
          <p:cNvSpPr/>
          <p:nvPr/>
        </p:nvSpPr>
        <p:spPr>
          <a:xfrm>
            <a:off x="9315148" y="1916087"/>
            <a:ext cx="1840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200" dirty="0"/>
              <a:t>Skriv text </a:t>
            </a:r>
          </a:p>
          <a:p>
            <a:pPr algn="ctr"/>
            <a:r>
              <a:rPr lang="sv-SE" sz="2200" dirty="0"/>
              <a:t>här</a:t>
            </a:r>
            <a:endParaRPr lang="sv-SE" dirty="0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E44A0373-76CF-E843-9180-BC824F3E7960}"/>
              </a:ext>
            </a:extLst>
          </p:cNvPr>
          <p:cNvSpPr/>
          <p:nvPr/>
        </p:nvSpPr>
        <p:spPr>
          <a:xfrm>
            <a:off x="7983174" y="3930409"/>
            <a:ext cx="1800000" cy="1800000"/>
          </a:xfrm>
          <a:prstGeom prst="ellipse">
            <a:avLst/>
          </a:prstGeom>
          <a:solidFill>
            <a:srgbClr val="48825C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51BEA52-1859-7B47-A12D-6168ABAEE257}"/>
              </a:ext>
            </a:extLst>
          </p:cNvPr>
          <p:cNvSpPr/>
          <p:nvPr/>
        </p:nvSpPr>
        <p:spPr>
          <a:xfrm>
            <a:off x="7818652" y="4307691"/>
            <a:ext cx="21290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200" dirty="0"/>
              <a:t>Skriv text </a:t>
            </a:r>
          </a:p>
          <a:p>
            <a:pPr algn="ctr"/>
            <a:r>
              <a:rPr lang="sv-SE" sz="2200" dirty="0"/>
              <a:t>här</a:t>
            </a:r>
            <a:endParaRPr lang="sv-SE" dirty="0"/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03E595A3-1AD7-3F48-98A6-460549ED0167}"/>
              </a:ext>
            </a:extLst>
          </p:cNvPr>
          <p:cNvSpPr/>
          <p:nvPr/>
        </p:nvSpPr>
        <p:spPr>
          <a:xfrm>
            <a:off x="6208203" y="1971215"/>
            <a:ext cx="1800000" cy="1800000"/>
          </a:xfrm>
          <a:prstGeom prst="ellipse">
            <a:avLst/>
          </a:prstGeom>
          <a:solidFill>
            <a:srgbClr val="FFD147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51BEA52-1859-7B47-A12D-6168ABAEE257}"/>
              </a:ext>
            </a:extLst>
          </p:cNvPr>
          <p:cNvSpPr/>
          <p:nvPr/>
        </p:nvSpPr>
        <p:spPr>
          <a:xfrm>
            <a:off x="6024563" y="2300808"/>
            <a:ext cx="20806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200" dirty="0"/>
              <a:t>Skriv text </a:t>
            </a:r>
          </a:p>
          <a:p>
            <a:pPr algn="ctr"/>
            <a:r>
              <a:rPr lang="sv-SE" sz="2200" dirty="0"/>
              <a:t>här</a:t>
            </a:r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02D32A4C-023D-3BD5-7D34-280A49BF2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221" y="464435"/>
            <a:ext cx="5611812" cy="625475"/>
          </a:xfrm>
        </p:spPr>
        <p:txBody>
          <a:bodyPr/>
          <a:lstStyle/>
          <a:p>
            <a:endParaRPr lang="sv-S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98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79B56-4687-F31F-74F1-7033809DF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404CDD-96AD-168F-7B2F-725C45C02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202" y="481654"/>
            <a:ext cx="5321863" cy="625475"/>
          </a:xfrm>
        </p:spPr>
        <p:txBody>
          <a:bodyPr/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B7346A-4078-4E6C-F196-D8816FE83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0201" y="1383544"/>
            <a:ext cx="4810585" cy="3811588"/>
          </a:xfrm>
        </p:spPr>
        <p:txBody>
          <a:bodyPr>
            <a:normAutofit/>
          </a:bodyPr>
          <a:lstStyle/>
          <a:p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latshållare för bild 6" descr="En bild som visar utomhus, moln, vatten, gräs&#10;&#10;AI-genererat innehåll kan vara felaktigt.">
            <a:extLst>
              <a:ext uri="{FF2B5EF4-FFF2-40B4-BE49-F238E27FC236}">
                <a16:creationId xmlns:a16="http://schemas.microsoft.com/office/drawing/2014/main" id="{92655BAB-1597-E1C2-2159-BF597745FAA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" r="63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5547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0202" y="467477"/>
            <a:ext cx="5331695" cy="625475"/>
          </a:xfrm>
        </p:spPr>
        <p:txBody>
          <a:bodyPr/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" r="1174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80202" y="1386285"/>
            <a:ext cx="4879411" cy="3811588"/>
          </a:xfrm>
        </p:spPr>
        <p:txBody>
          <a:bodyPr>
            <a:normAutofit/>
          </a:bodyPr>
          <a:lstStyle/>
          <a:p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77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0202" y="467478"/>
            <a:ext cx="5331696" cy="625475"/>
          </a:xfrm>
        </p:spPr>
        <p:txBody>
          <a:bodyPr/>
          <a:lstStyle/>
          <a:p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r="3502"/>
          <a:stretch>
            <a:fillRect/>
          </a:stretch>
        </p:blipFill>
        <p:spPr>
          <a:xfrm rot="5400000">
            <a:off x="-663575" y="663575"/>
            <a:ext cx="6858000" cy="5530850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80201" y="1383545"/>
            <a:ext cx="4908910" cy="3811588"/>
          </a:xfrm>
        </p:spPr>
        <p:txBody>
          <a:bodyPr>
            <a:normAutofit/>
          </a:bodyPr>
          <a:lstStyle/>
          <a:p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588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422</Words>
  <Application>Microsoft Office PowerPoint</Application>
  <PresentationFormat>Bredbild</PresentationFormat>
  <Paragraphs>133</Paragraphs>
  <Slides>22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Östhammars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Lena Säfström</dc:creator>
  <cp:lastModifiedBy>Lena Säfström</cp:lastModifiedBy>
  <cp:revision>16</cp:revision>
  <dcterms:created xsi:type="dcterms:W3CDTF">2025-06-12T10:19:56Z</dcterms:created>
  <dcterms:modified xsi:type="dcterms:W3CDTF">2025-07-14T08:53:53Z</dcterms:modified>
</cp:coreProperties>
</file>