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  <p:sldMasterId id="2147483676" r:id="rId6"/>
  </p:sldMasterIdLst>
  <p:notesMasterIdLst>
    <p:notesMasterId r:id="rId32"/>
  </p:notesMasterIdLst>
  <p:sldIdLst>
    <p:sldId id="375" r:id="rId7"/>
    <p:sldId id="313" r:id="rId8"/>
    <p:sldId id="362" r:id="rId9"/>
    <p:sldId id="363" r:id="rId10"/>
    <p:sldId id="371" r:id="rId11"/>
    <p:sldId id="347" r:id="rId12"/>
    <p:sldId id="348" r:id="rId13"/>
    <p:sldId id="349" r:id="rId14"/>
    <p:sldId id="357" r:id="rId15"/>
    <p:sldId id="358" r:id="rId16"/>
    <p:sldId id="359" r:id="rId17"/>
    <p:sldId id="355" r:id="rId18"/>
    <p:sldId id="372" r:id="rId19"/>
    <p:sldId id="373" r:id="rId20"/>
    <p:sldId id="374" r:id="rId21"/>
    <p:sldId id="364" r:id="rId22"/>
    <p:sldId id="285" r:id="rId23"/>
    <p:sldId id="282" r:id="rId24"/>
    <p:sldId id="286" r:id="rId25"/>
    <p:sldId id="365" r:id="rId26"/>
    <p:sldId id="369" r:id="rId27"/>
    <p:sldId id="370" r:id="rId28"/>
    <p:sldId id="291" r:id="rId29"/>
    <p:sldId id="354" r:id="rId30"/>
    <p:sldId id="310" r:id="rId3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4" userDrawn="1">
          <p15:clr>
            <a:srgbClr val="A4A3A4"/>
          </p15:clr>
        </p15:guide>
        <p15:guide id="3" orient="horz" pos="5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D3D1"/>
    <a:srgbClr val="FFD147"/>
    <a:srgbClr val="C3B091"/>
    <a:srgbClr val="EF7D00"/>
    <a:srgbClr val="4E798B"/>
    <a:srgbClr val="48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681" autoAdjust="0"/>
  </p:normalViewPr>
  <p:slideViewPr>
    <p:cSldViewPr snapToGrid="0">
      <p:cViewPr varScale="1">
        <p:scale>
          <a:sx n="110" d="100"/>
          <a:sy n="110" d="100"/>
        </p:scale>
        <p:origin x="677" y="82"/>
      </p:cViewPr>
      <p:guideLst>
        <p:guide pos="574"/>
        <p:guide orient="horz" pos="5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404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4.4585237030556363E-2"/>
          <c:y val="7.868538171858952E-2"/>
          <c:w val="0.92866579177602804"/>
          <c:h val="0.74148339275180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E798B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5-48F3-9FA8-B5A0DCE3BA3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FFD147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65-48F3-9FA8-B5A0DCE3BA3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rgbClr val="C3B09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65-48F3-9FA8-B5A0DCE3B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353656"/>
        <c:axId val="532353328"/>
      </c:barChart>
      <c:catAx>
        <c:axId val="53235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2353328"/>
        <c:crosses val="autoZero"/>
        <c:auto val="1"/>
        <c:lblAlgn val="ctr"/>
        <c:lblOffset val="100"/>
        <c:noMultiLvlLbl val="0"/>
      </c:catAx>
      <c:valAx>
        <c:axId val="53235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2353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86131889763779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4.8021038385826768E-2"/>
          <c:y val="9.6175867607291618E-2"/>
          <c:w val="0.93635396161417328"/>
          <c:h val="0.767486542354420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E798B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18-41F0-A5BD-AE6D88D9C158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FFD147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18-41F0-A5BD-AE6D88D9C158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rgbClr val="C3B09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18-41F0-A5BD-AE6D88D9C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45553080"/>
        <c:axId val="1045556360"/>
      </c:barChart>
      <c:catAx>
        <c:axId val="1045553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45556360"/>
        <c:crosses val="autoZero"/>
        <c:auto val="1"/>
        <c:lblAlgn val="ctr"/>
        <c:lblOffset val="100"/>
        <c:noMultiLvlLbl val="0"/>
      </c:catAx>
      <c:valAx>
        <c:axId val="1045556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45553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AA436-D68C-40BE-BE15-6A4ADD437724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24F1D-4F32-4BF8-BD7D-54CC0145D0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748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000" b="1" u="sng" dirty="0"/>
              <a:t>Vid</a:t>
            </a:r>
            <a:r>
              <a:rPr lang="sv-SE" sz="1000" b="1" u="sng" baseline="0" dirty="0"/>
              <a:t> brand gäller följande:</a:t>
            </a:r>
          </a:p>
          <a:p>
            <a:r>
              <a:rPr lang="sv-SE" sz="1000" b="1" dirty="0"/>
              <a:t>RÄDDA</a:t>
            </a:r>
            <a:r>
              <a:rPr lang="sv-SE" sz="1000" dirty="0"/>
              <a:t> – Sätt dig själv och dina kollegor/besökare i säkerhet. Utrym via närmaste väg, som i det här rummet ligger där –</a:t>
            </a:r>
            <a:r>
              <a:rPr lang="sv-SE" sz="1000" baseline="0" dirty="0"/>
              <a:t> (visa var den är</a:t>
            </a:r>
            <a:r>
              <a:rPr lang="sv-SE" sz="1000" dirty="0"/>
              <a:t>). När ni har lämnat byggnaden, bege er direkt till återsamlingsplatsen,</a:t>
            </a:r>
            <a:r>
              <a:rPr lang="sv-SE" sz="1000" baseline="0" dirty="0"/>
              <a:t> som </a:t>
            </a:r>
            <a:r>
              <a:rPr lang="sv-SE" sz="1000" dirty="0"/>
              <a:t>ligger bakom byggnaden </a:t>
            </a:r>
            <a:r>
              <a:rPr lang="sv-SE" sz="1000" dirty="0" err="1"/>
              <a:t>Vinkelboda</a:t>
            </a:r>
            <a:r>
              <a:rPr lang="sv-SE" sz="1000" dirty="0"/>
              <a:t> – (visa</a:t>
            </a:r>
            <a:r>
              <a:rPr lang="sv-SE" sz="1000" baseline="0" dirty="0"/>
              <a:t> var det ligger</a:t>
            </a:r>
            <a:r>
              <a:rPr lang="sv-SE" sz="1000" dirty="0"/>
              <a:t>) – och är uppmärkt med den här skylten – (peka på skylten). </a:t>
            </a:r>
          </a:p>
          <a:p>
            <a:endParaRPr lang="sv-SE" sz="1000" b="1" dirty="0"/>
          </a:p>
          <a:p>
            <a:r>
              <a:rPr lang="sv-SE" sz="1000" b="1" dirty="0"/>
              <a:t>Använd inte hissarna!</a:t>
            </a:r>
            <a:br>
              <a:rPr lang="sv-SE" sz="1000" dirty="0"/>
            </a:br>
            <a:endParaRPr lang="sv-SE" sz="1000" dirty="0"/>
          </a:p>
          <a:p>
            <a:r>
              <a:rPr lang="sv-SE" sz="1000" b="1" dirty="0"/>
              <a:t>VARNA</a:t>
            </a:r>
            <a:r>
              <a:rPr lang="sv-SE" sz="1000" dirty="0"/>
              <a:t> – Varna andra som kan vara i fara.</a:t>
            </a:r>
          </a:p>
          <a:p>
            <a:endParaRPr lang="sv-SE" sz="1000" b="1" dirty="0"/>
          </a:p>
          <a:p>
            <a:r>
              <a:rPr lang="sv-SE" sz="1000" b="1" dirty="0"/>
              <a:t>LARMA</a:t>
            </a:r>
            <a:r>
              <a:rPr lang="sv-SE" sz="1000" dirty="0"/>
              <a:t> – Om brand uppstått</a:t>
            </a:r>
            <a:r>
              <a:rPr lang="sv-SE" sz="1000" baseline="0" dirty="0"/>
              <a:t> och</a:t>
            </a:r>
            <a:r>
              <a:rPr lang="sv-SE" sz="1000" dirty="0"/>
              <a:t> brandlarmet inte ljuder, tryck på </a:t>
            </a:r>
            <a:r>
              <a:rPr lang="sv-SE" sz="1000" dirty="0" err="1"/>
              <a:t>larmknappen</a:t>
            </a:r>
            <a:r>
              <a:rPr lang="sv-SE" sz="1000" dirty="0"/>
              <a:t> i den</a:t>
            </a:r>
            <a:r>
              <a:rPr lang="sv-SE" sz="1000" baseline="0" dirty="0"/>
              <a:t> röda larmdosan - dessa</a:t>
            </a:r>
            <a:r>
              <a:rPr lang="sv-SE" sz="1000" dirty="0"/>
              <a:t> finns på varje våningsplan.</a:t>
            </a:r>
          </a:p>
          <a:p>
            <a:endParaRPr lang="sv-SE" sz="1000" b="1" dirty="0"/>
          </a:p>
          <a:p>
            <a:r>
              <a:rPr lang="sv-SE" sz="1000" b="1" dirty="0"/>
              <a:t>SLÄCK</a:t>
            </a:r>
            <a:r>
              <a:rPr lang="sv-SE" sz="1000" dirty="0"/>
              <a:t> – Släck branden om du tror att du klarar det utan att utsätta dig själv för fara.</a:t>
            </a:r>
          </a:p>
          <a:p>
            <a:endParaRPr lang="sv-SE" sz="1000" b="1" dirty="0"/>
          </a:p>
          <a:p>
            <a:r>
              <a:rPr lang="sv-SE" sz="1000" b="1" u="sng" dirty="0"/>
              <a:t>Övrigt: </a:t>
            </a:r>
          </a:p>
          <a:p>
            <a:r>
              <a:rPr lang="sv-SE" sz="1000" b="1" dirty="0"/>
              <a:t>HJÄRTSTARTARE</a:t>
            </a:r>
          </a:p>
          <a:p>
            <a:r>
              <a:rPr lang="sv-SE" sz="1000" dirty="0"/>
              <a:t>Det finns två stycken hjärtstartare i kommunhuset:</a:t>
            </a:r>
            <a:br>
              <a:rPr lang="sv-SE" sz="1000" dirty="0"/>
            </a:br>
            <a:r>
              <a:rPr lang="sv-SE" sz="1000" dirty="0"/>
              <a:t>-En sitter i lobbyn, på väggen till vänster om dörren in till cafeterian.</a:t>
            </a:r>
            <a:br>
              <a:rPr lang="sv-SE" sz="1000" dirty="0"/>
            </a:br>
            <a:r>
              <a:rPr lang="sv-SE" sz="1000" dirty="0"/>
              <a:t>-Den andra sitter på andra våningen i hus 2, precis innanför gången som leder från hus 1 till hus 2.</a:t>
            </a:r>
          </a:p>
          <a:p>
            <a:endParaRPr lang="sv-SE" sz="1000" dirty="0"/>
          </a:p>
          <a:p>
            <a:r>
              <a:rPr lang="sv-SE" sz="1000" b="1" dirty="0"/>
              <a:t>ÖSTHAMMARS KOMMUNS VÄRDEGRUND</a:t>
            </a:r>
          </a:p>
          <a:p>
            <a:r>
              <a:rPr lang="sv-SE" sz="1000" b="0" dirty="0"/>
              <a:t>Öppenhet </a:t>
            </a:r>
            <a:r>
              <a:rPr lang="sv-SE" sz="1000" dirty="0"/>
              <a:t>är ett av våra nyckelord. Det innebär att alla får komma till tals, att vi lyssnar på varandra och är ödmjuka inför andras erfarenheter och åsikter.</a:t>
            </a:r>
          </a:p>
          <a:p>
            <a:endParaRPr lang="sv-SE" sz="1000" b="1" dirty="0"/>
          </a:p>
          <a:p>
            <a:r>
              <a:rPr lang="sv-SE" sz="1000" b="1" dirty="0"/>
              <a:t>ÖVNING</a:t>
            </a:r>
          </a:p>
          <a:p>
            <a:r>
              <a:rPr lang="sv-SE" sz="1000" dirty="0"/>
              <a:t>Informera</a:t>
            </a:r>
            <a:r>
              <a:rPr lang="sv-SE" sz="1000" baseline="0" dirty="0"/>
              <a:t> besökarna om det är någon typ av utrymningsövning som ska genomföras när de är i kommunhuset. </a:t>
            </a:r>
            <a:endParaRPr lang="sv-SE" sz="1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6422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5615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5C0BB-C0DC-EA6A-1B63-B54C71333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20D13CC-F858-0C6A-90BA-7076ACBC43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9ADF541-0D65-5DF5-4982-F9CB7AEE7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5D6811-195C-CE35-0D00-BA1F4E0B56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3844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281FD-4C73-09EE-60B2-075654461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0B07C47-F6EE-5701-88B5-CFF91AC038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EC8E544-A5F0-297D-C39C-E3ADCA3DC3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D95045C-6B19-313A-5356-E5F61648F1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2765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67B2B-7321-7E3A-5B30-AE017B4FB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71E2D49-42C9-170B-1BD9-5FD738F85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AEB3AC1-C37D-896C-F1C0-C8D97DD16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F190F9A-EC35-B13D-F230-CB5A948FBF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3890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B3696-0DB0-49C2-83A0-85CDCBD21F6A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3929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B3696-0DB0-49C2-83A0-85CDCBD21F6A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7375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35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A229E7-6650-4249-B7BA-AE0CB4C01F7B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DA573-D77C-4869-BCD8-D3ADA6B294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33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A229E7-6650-4249-B7BA-AE0CB4C01F7B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DA573-D77C-4869-BCD8-D3ADA6B294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1520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841205" y="2053850"/>
            <a:ext cx="10520516" cy="44815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Rubrik Arial 34pt</a:t>
            </a:r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ARIAL MELLANRUBRIK 16PT</a:t>
            </a:r>
          </a:p>
        </p:txBody>
      </p:sp>
    </p:spTree>
    <p:extLst>
      <p:ext uri="{BB962C8B-B14F-4D97-AF65-F5344CB8AC3E}">
        <p14:creationId xmlns:p14="http://schemas.microsoft.com/office/powerpoint/2010/main" val="855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38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128" y="5767811"/>
            <a:ext cx="2491005" cy="7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35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271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10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88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45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8200" y="1986915"/>
            <a:ext cx="5157787" cy="3684588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0612" y="2007870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93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9" name="Rubrik 1"/>
          <p:cNvSpPr txBox="1">
            <a:spLocks/>
          </p:cNvSpPr>
          <p:nvPr userDrawn="1"/>
        </p:nvSpPr>
        <p:spPr>
          <a:xfrm>
            <a:off x="678180" y="502285"/>
            <a:ext cx="10012680" cy="556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/>
              <a:t>Klicka</a:t>
            </a:r>
            <a:r>
              <a:rPr lang="sv-SE" sz="3600" baseline="0" dirty="0"/>
              <a:t> för att skriva rubrik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2022682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6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5433646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831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A229E7-6650-4249-B7BA-AE0CB4C01F7B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DA573-D77C-4869-BCD8-D3ADA6B294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219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191069" y="124343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9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556738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6" name="Platshållare för text 3"/>
          <p:cNvSpPr>
            <a:spLocks noGrp="1"/>
          </p:cNvSpPr>
          <p:nvPr>
            <p:ph type="body" sz="half" idx="16" hasCustomPrompt="1"/>
          </p:nvPr>
        </p:nvSpPr>
        <p:spPr>
          <a:xfrm>
            <a:off x="6191068" y="402300"/>
            <a:ext cx="5282894" cy="406592"/>
          </a:xfrm>
        </p:spPr>
        <p:txBody>
          <a:bodyPr>
            <a:no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rubrik</a:t>
            </a:r>
          </a:p>
        </p:txBody>
      </p:sp>
    </p:spTree>
    <p:extLst>
      <p:ext uri="{BB962C8B-B14F-4D97-AF65-F5344CB8AC3E}">
        <p14:creationId xmlns:p14="http://schemas.microsoft.com/office/powerpoint/2010/main" val="3029732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74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EB33-7711-478D-95A9-2883431D48C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F542-F179-40D0-9297-8316D1B8E3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9166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EB33-7711-478D-95A9-2883431D48C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F542-F179-40D0-9297-8316D1B8E3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4360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5830474" y="495831"/>
            <a:ext cx="5898465" cy="62547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530362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830474" y="1375313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898603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94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2925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4392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324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614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A229E7-6650-4249-B7BA-AE0CB4C01F7B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DA573-D77C-4869-BCD8-D3ADA6B294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1745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8547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9055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23825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5124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8461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477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237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359632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359632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4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A229E7-6650-4249-B7BA-AE0CB4C01F7B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DA573-D77C-4869-BCD8-D3ADA6B294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632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8180" y="487045"/>
            <a:ext cx="10515600" cy="62547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5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5830474" y="495831"/>
            <a:ext cx="5898465" cy="62547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530362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830474" y="1375313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1330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+mn-lt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2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7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30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6EB33-7711-478D-95A9-2883431D48C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AF542-F179-40D0-9297-8316D1B8E3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659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D9DEB-FF63-458B-8DA9-828C989F3CA3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034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0C389-057F-1832-7531-8166D2A14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F64B06D-A436-62C1-7AF1-4F066C376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CE28EC26-249B-9C83-21AD-78B173C3B2D5}"/>
              </a:ext>
            </a:extLst>
          </p:cNvPr>
          <p:cNvSpPr txBox="1"/>
          <p:nvPr/>
        </p:nvSpPr>
        <p:spPr>
          <a:xfrm>
            <a:off x="689267" y="404447"/>
            <a:ext cx="764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latin typeface="Arial" panose="020B0604020202020204" pitchFamily="34" charset="0"/>
                <a:cs typeface="Arial" panose="020B0604020202020204" pitchFamily="34" charset="0"/>
              </a:rPr>
              <a:t>Viktig information till våra besökare</a:t>
            </a:r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3A56CB68-868A-1293-3620-46F381D08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873" y="1419908"/>
            <a:ext cx="4366864" cy="274978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Rädda – Varna – Larma - Släck</a:t>
            </a:r>
          </a:p>
          <a:p>
            <a:endParaRPr lang="sv-S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Hjärtstartare</a:t>
            </a:r>
          </a:p>
          <a:p>
            <a:endParaRPr lang="sv-S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Östhammars kommuns värdegrund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Övning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6DC96AA-CF64-0615-1CCB-09454058605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760" y="1527898"/>
            <a:ext cx="1323461" cy="1555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DAA5D72A-AC15-26A6-F3DC-2F1DAC2DFED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34" y="3235911"/>
            <a:ext cx="1323461" cy="156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34D20BA-1972-7DAC-B4DA-A7E47E6B3E4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62" y="1517918"/>
            <a:ext cx="1884585" cy="143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93AD2925-7BD2-2E89-69BD-8955DBAA8C9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62" y="3207640"/>
            <a:ext cx="1506875" cy="1607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upp 12">
            <a:extLst>
              <a:ext uri="{FF2B5EF4-FFF2-40B4-BE49-F238E27FC236}">
                <a16:creationId xmlns:a16="http://schemas.microsoft.com/office/drawing/2014/main" id="{4EA29E8E-A642-E9AA-33E6-C3C7A3FC2A01}"/>
              </a:ext>
            </a:extLst>
          </p:cNvPr>
          <p:cNvGrpSpPr/>
          <p:nvPr/>
        </p:nvGrpSpPr>
        <p:grpSpPr>
          <a:xfrm>
            <a:off x="9056792" y="3168084"/>
            <a:ext cx="1639678" cy="1711503"/>
            <a:chOff x="8992123" y="3179576"/>
            <a:chExt cx="1567293" cy="1635948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B5ECB85F-FA7C-7AE2-5176-9B1BFC5441EF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2123" y="3179576"/>
              <a:ext cx="1567293" cy="1635948"/>
            </a:xfrm>
            <a:prstGeom prst="rect">
              <a:avLst/>
            </a:prstGeom>
            <a:noFill/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ED696C36-4687-9584-022F-57B4DA52B2B7}"/>
                </a:ext>
              </a:extLst>
            </p:cNvPr>
            <p:cNvSpPr txBox="1"/>
            <p:nvPr/>
          </p:nvSpPr>
          <p:spPr>
            <a:xfrm>
              <a:off x="9114040" y="3246193"/>
              <a:ext cx="1268778" cy="1488489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1986269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B996F-D391-C906-E68E-5E9409B9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B2145D-19AE-382A-B0A1-2CBEF5174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AE7BB8-DE07-AFB7-BD60-CDE00F1DB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2" name="Platshållare för bild 11" descr="En bild som visar utomhus, himmel, fönster, moln&#10;&#10;AI-genererat innehåll kan vara felaktigt.">
            <a:extLst>
              <a:ext uri="{FF2B5EF4-FFF2-40B4-BE49-F238E27FC236}">
                <a16:creationId xmlns:a16="http://schemas.microsoft.com/office/drawing/2014/main" id="{E70E9D26-E2AF-4535-ADFA-B63A0F54C2E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" b="86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9163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r="2095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7491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CAA4B3C-128A-51DA-FCD8-FD0804130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77229" y="1384739"/>
            <a:ext cx="4322194" cy="3811588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917A01F1-6486-50D2-080C-F93692EB1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" name="Platshållare för bild 9" descr="En bild som visar utomhus, person, klädsel, jacka&#10;&#10;AI-genererat innehåll kan vara felaktigt.">
            <a:extLst>
              <a:ext uri="{FF2B5EF4-FFF2-40B4-BE49-F238E27FC236}">
                <a16:creationId xmlns:a16="http://schemas.microsoft.com/office/drawing/2014/main" id="{F53B21F3-E433-CD61-74F9-31B8303E67E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" r="5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4099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63F4C-0D7A-71AD-A8D6-7115EBAAC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2C454E23-5CF4-8345-15DE-45C3796655A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r="3157"/>
          <a:stretch>
            <a:fillRect/>
          </a:stretch>
        </p:blipFill>
        <p:spPr/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8777346-DE62-0C63-D5E9-4266A34C7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77229" y="1384739"/>
            <a:ext cx="4322194" cy="3811588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7F3E860-2AAB-EE7F-13E9-35632C75D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0234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16FAC-34CB-66C5-F09A-B9AE8CD52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832E584-FEB3-C01C-5979-9E31E71D2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77229" y="1384739"/>
            <a:ext cx="4322194" cy="3811588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C2789619-F104-4805-5392-1871F39B1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bild 6" descr="En bild som visar utomhus, himmel, moln, gräs&#10;&#10;AI-genererat innehåll kan vara felaktigt.">
            <a:extLst>
              <a:ext uri="{FF2B5EF4-FFF2-40B4-BE49-F238E27FC236}">
                <a16:creationId xmlns:a16="http://schemas.microsoft.com/office/drawing/2014/main" id="{6DEF4B45-3E01-0371-0629-3DF651469C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" r="5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3720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4C81B-500D-2B83-B7C3-00242ED6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3299167-8C43-5603-0423-69A2EFA3E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77229" y="1384739"/>
            <a:ext cx="4322194" cy="3811588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97933F5B-113F-49BD-C597-E6018A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2" name="Platshållare för bild 11" descr="En bild som visar utomhus, vatten, sjö, skepp&#10;&#10;AI-genererat innehåll kan vara felaktigt.">
            <a:extLst>
              <a:ext uri="{FF2B5EF4-FFF2-40B4-BE49-F238E27FC236}">
                <a16:creationId xmlns:a16="http://schemas.microsoft.com/office/drawing/2014/main" id="{6480B578-EBCB-E9A6-6914-AC64D4FC7F1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" r="43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6825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r="4134"/>
          <a:stretch>
            <a:fillRect/>
          </a:stretch>
        </p:blipFill>
        <p:spPr/>
      </p:pic>
      <p:sp>
        <p:nvSpPr>
          <p:cNvPr id="10" name="Ellips 9">
            <a:extLst>
              <a:ext uri="{FF2B5EF4-FFF2-40B4-BE49-F238E27FC236}">
                <a16:creationId xmlns:a16="http://schemas.microsoft.com/office/drawing/2014/main" id="{4295AE6D-73AA-014D-B1DB-5AB0B62A171A}"/>
              </a:ext>
            </a:extLst>
          </p:cNvPr>
          <p:cNvSpPr/>
          <p:nvPr/>
        </p:nvSpPr>
        <p:spPr>
          <a:xfrm>
            <a:off x="9355420" y="1182654"/>
            <a:ext cx="1800000" cy="1800000"/>
          </a:xfrm>
          <a:prstGeom prst="ellipse">
            <a:avLst/>
          </a:prstGeom>
          <a:solidFill>
            <a:srgbClr val="4E798B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51BEA52-1859-7B47-A12D-6168ABAEE257}"/>
              </a:ext>
            </a:extLst>
          </p:cNvPr>
          <p:cNvSpPr/>
          <p:nvPr/>
        </p:nvSpPr>
        <p:spPr>
          <a:xfrm>
            <a:off x="9355420" y="1566673"/>
            <a:ext cx="1840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200" dirty="0"/>
              <a:t>Skriv text </a:t>
            </a:r>
          </a:p>
          <a:p>
            <a:pPr algn="ctr"/>
            <a:r>
              <a:rPr lang="sv-SE" sz="2200" dirty="0"/>
              <a:t>här</a:t>
            </a:r>
            <a:endParaRPr lang="sv-SE" dirty="0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E44A0373-76CF-E843-9180-BC824F3E7960}"/>
              </a:ext>
            </a:extLst>
          </p:cNvPr>
          <p:cNvSpPr/>
          <p:nvPr/>
        </p:nvSpPr>
        <p:spPr>
          <a:xfrm>
            <a:off x="8139120" y="3597258"/>
            <a:ext cx="1800000" cy="1800000"/>
          </a:xfrm>
          <a:prstGeom prst="ellipse">
            <a:avLst/>
          </a:prstGeom>
          <a:solidFill>
            <a:srgbClr val="48825C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51BEA52-1859-7B47-A12D-6168ABAEE257}"/>
              </a:ext>
            </a:extLst>
          </p:cNvPr>
          <p:cNvSpPr/>
          <p:nvPr/>
        </p:nvSpPr>
        <p:spPr>
          <a:xfrm>
            <a:off x="7974598" y="3981628"/>
            <a:ext cx="21290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200" dirty="0"/>
              <a:t>Skriv text </a:t>
            </a:r>
          </a:p>
          <a:p>
            <a:pPr algn="ctr"/>
            <a:r>
              <a:rPr lang="sv-SE" sz="2200" dirty="0"/>
              <a:t>här</a:t>
            </a:r>
            <a:endParaRPr lang="sv-SE" dirty="0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03E595A3-1AD7-3F48-98A6-460549ED0167}"/>
              </a:ext>
            </a:extLst>
          </p:cNvPr>
          <p:cNvSpPr/>
          <p:nvPr/>
        </p:nvSpPr>
        <p:spPr>
          <a:xfrm>
            <a:off x="6215291" y="1680594"/>
            <a:ext cx="1800000" cy="1800000"/>
          </a:xfrm>
          <a:prstGeom prst="ellipse">
            <a:avLst/>
          </a:prstGeom>
          <a:solidFill>
            <a:srgbClr val="FFD147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51BEA52-1859-7B47-A12D-6168ABAEE257}"/>
              </a:ext>
            </a:extLst>
          </p:cNvPr>
          <p:cNvSpPr/>
          <p:nvPr/>
        </p:nvSpPr>
        <p:spPr>
          <a:xfrm>
            <a:off x="6046333" y="1976022"/>
            <a:ext cx="20806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200" dirty="0"/>
              <a:t>Skriv text </a:t>
            </a:r>
          </a:p>
          <a:p>
            <a:pPr algn="ctr"/>
            <a:r>
              <a:rPr lang="sv-SE" sz="2200" dirty="0"/>
              <a:t>här</a:t>
            </a:r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02D32A4C-023D-3BD5-7D34-280A49BF2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291" y="364994"/>
            <a:ext cx="5898465" cy="625475"/>
          </a:xfrm>
        </p:spPr>
        <p:txBody>
          <a:bodyPr/>
          <a:lstStyle/>
          <a:p>
            <a:endParaRPr lang="sv-S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76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03E595A3-1AD7-3F48-98A6-460549ED0167}"/>
              </a:ext>
            </a:extLst>
          </p:cNvPr>
          <p:cNvSpPr/>
          <p:nvPr/>
        </p:nvSpPr>
        <p:spPr>
          <a:xfrm>
            <a:off x="3731518" y="2152397"/>
            <a:ext cx="2088000" cy="2088000"/>
          </a:xfrm>
          <a:prstGeom prst="ellipse">
            <a:avLst/>
          </a:prstGeom>
          <a:solidFill>
            <a:srgbClr val="FFD14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EA66C2F8-429B-C040-883D-459D96C41B7F}"/>
              </a:ext>
            </a:extLst>
          </p:cNvPr>
          <p:cNvSpPr/>
          <p:nvPr/>
        </p:nvSpPr>
        <p:spPr>
          <a:xfrm>
            <a:off x="1264999" y="2152397"/>
            <a:ext cx="2088000" cy="2088000"/>
          </a:xfrm>
          <a:prstGeom prst="ellipse">
            <a:avLst/>
          </a:prstGeom>
          <a:solidFill>
            <a:srgbClr val="C3B09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0B66390-1DAA-8940-8A0D-F8BED4CED65D}"/>
              </a:ext>
            </a:extLst>
          </p:cNvPr>
          <p:cNvSpPr/>
          <p:nvPr/>
        </p:nvSpPr>
        <p:spPr>
          <a:xfrm>
            <a:off x="1663766" y="2521086"/>
            <a:ext cx="13365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400" dirty="0"/>
              <a:t>Skriv text</a:t>
            </a:r>
          </a:p>
          <a:p>
            <a:pPr algn="ctr"/>
            <a:r>
              <a:rPr lang="sv-SE" sz="2400" dirty="0"/>
              <a:t>här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4295AE6D-73AA-014D-B1DB-5AB0B62A171A}"/>
              </a:ext>
            </a:extLst>
          </p:cNvPr>
          <p:cNvSpPr/>
          <p:nvPr/>
        </p:nvSpPr>
        <p:spPr>
          <a:xfrm>
            <a:off x="6235898" y="2152397"/>
            <a:ext cx="2088000" cy="2088000"/>
          </a:xfrm>
          <a:prstGeom prst="ellipse">
            <a:avLst/>
          </a:prstGeom>
          <a:solidFill>
            <a:srgbClr val="4E798B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E44A0373-76CF-E843-9180-BC824F3E7960}"/>
              </a:ext>
            </a:extLst>
          </p:cNvPr>
          <p:cNvSpPr/>
          <p:nvPr/>
        </p:nvSpPr>
        <p:spPr>
          <a:xfrm>
            <a:off x="8740278" y="2152397"/>
            <a:ext cx="2088000" cy="2088000"/>
          </a:xfrm>
          <a:prstGeom prst="ellipse">
            <a:avLst/>
          </a:prstGeom>
          <a:solidFill>
            <a:srgbClr val="48825C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85D272F5-446C-0262-702A-EC6DD607C111}"/>
              </a:ext>
            </a:extLst>
          </p:cNvPr>
          <p:cNvSpPr/>
          <p:nvPr/>
        </p:nvSpPr>
        <p:spPr>
          <a:xfrm>
            <a:off x="6531392" y="2521085"/>
            <a:ext cx="13365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400" dirty="0"/>
              <a:t>Skriv text</a:t>
            </a:r>
          </a:p>
          <a:p>
            <a:pPr algn="ctr"/>
            <a:r>
              <a:rPr lang="sv-SE" sz="2400" dirty="0"/>
              <a:t>här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B9B958C-97FE-057F-E045-32324FCD6BC3}"/>
              </a:ext>
            </a:extLst>
          </p:cNvPr>
          <p:cNvSpPr/>
          <p:nvPr/>
        </p:nvSpPr>
        <p:spPr>
          <a:xfrm>
            <a:off x="4107258" y="2520426"/>
            <a:ext cx="13365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400" dirty="0"/>
              <a:t>Skriv text</a:t>
            </a:r>
          </a:p>
          <a:p>
            <a:pPr algn="ctr"/>
            <a:r>
              <a:rPr lang="sv-SE" sz="2400" dirty="0"/>
              <a:t>här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0DB9D24-0545-BAEB-D0EB-34E752379E1F}"/>
              </a:ext>
            </a:extLst>
          </p:cNvPr>
          <p:cNvSpPr/>
          <p:nvPr/>
        </p:nvSpPr>
        <p:spPr>
          <a:xfrm>
            <a:off x="9125779" y="2521085"/>
            <a:ext cx="13365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400" dirty="0"/>
              <a:t>Skriv text</a:t>
            </a:r>
          </a:p>
          <a:p>
            <a:pPr algn="ctr"/>
            <a:r>
              <a:rPr lang="sv-SE" sz="2400" dirty="0"/>
              <a:t>här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D23D7821-A13A-07D1-25CF-3A22B9389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563018"/>
            <a:ext cx="5898465" cy="625475"/>
          </a:xfrm>
        </p:spPr>
        <p:txBody>
          <a:bodyPr/>
          <a:lstStyle/>
          <a:p>
            <a:endParaRPr lang="sv-S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22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Platshållare för innehåll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9099253"/>
              </p:ext>
            </p:extLst>
          </p:nvPr>
        </p:nvGraphicFramePr>
        <p:xfrm>
          <a:off x="1371600" y="500062"/>
          <a:ext cx="9105900" cy="5862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Bildobjek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36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60663839"/>
              </p:ext>
            </p:extLst>
          </p:nvPr>
        </p:nvGraphicFramePr>
        <p:xfrm>
          <a:off x="2032000" y="590550"/>
          <a:ext cx="8128000" cy="5547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idx="4294967295"/>
          </p:nvPr>
        </p:nvSpPr>
        <p:spPr>
          <a:xfrm>
            <a:off x="1479932" y="591901"/>
            <a:ext cx="9144000" cy="782637"/>
          </a:xfrm>
        </p:spPr>
        <p:txBody>
          <a:bodyPr>
            <a:normAutofit/>
          </a:bodyPr>
          <a:lstStyle/>
          <a:p>
            <a:pPr algn="ctr"/>
            <a:r>
              <a:rPr lang="sv-SE" sz="3600" dirty="0">
                <a:latin typeface="Arial" panose="020B0604020202020204" pitchFamily="34" charset="0"/>
                <a:cs typeface="Arial" panose="020B0604020202020204" pitchFamily="34" charset="0"/>
              </a:rPr>
              <a:t>Här kan du lägga till en rubrik</a:t>
            </a:r>
          </a:p>
        </p:txBody>
      </p:sp>
    </p:spTree>
    <p:extLst>
      <p:ext uri="{BB962C8B-B14F-4D97-AF65-F5344CB8AC3E}">
        <p14:creationId xmlns:p14="http://schemas.microsoft.com/office/powerpoint/2010/main" val="2023599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2" name="Rektangel med rundade hörn 1"/>
          <p:cNvSpPr/>
          <p:nvPr/>
        </p:nvSpPr>
        <p:spPr>
          <a:xfrm>
            <a:off x="1101724" y="1886989"/>
            <a:ext cx="2582025" cy="1496291"/>
          </a:xfrm>
          <a:prstGeom prst="roundRect">
            <a:avLst/>
          </a:prstGeom>
          <a:solidFill>
            <a:srgbClr val="FFD147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med rundade hörn 5"/>
          <p:cNvSpPr/>
          <p:nvPr/>
        </p:nvSpPr>
        <p:spPr>
          <a:xfrm>
            <a:off x="7355665" y="1886988"/>
            <a:ext cx="2582025" cy="1496291"/>
          </a:xfrm>
          <a:prstGeom prst="roundRect">
            <a:avLst/>
          </a:prstGeom>
          <a:solidFill>
            <a:srgbClr val="FFD147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med rundade hörn 6"/>
          <p:cNvSpPr/>
          <p:nvPr/>
        </p:nvSpPr>
        <p:spPr>
          <a:xfrm>
            <a:off x="4228694" y="1886988"/>
            <a:ext cx="2582025" cy="1496291"/>
          </a:xfrm>
          <a:prstGeom prst="roundRect">
            <a:avLst/>
          </a:prstGeom>
          <a:solidFill>
            <a:srgbClr val="FFD147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med rundade hörn 8"/>
          <p:cNvSpPr/>
          <p:nvPr/>
        </p:nvSpPr>
        <p:spPr>
          <a:xfrm>
            <a:off x="1116041" y="3961543"/>
            <a:ext cx="8835967" cy="1496291"/>
          </a:xfrm>
          <a:prstGeom prst="roundRect">
            <a:avLst/>
          </a:prstGeom>
          <a:solidFill>
            <a:srgbClr val="FFD147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Högerpil 3"/>
          <p:cNvSpPr/>
          <p:nvPr/>
        </p:nvSpPr>
        <p:spPr>
          <a:xfrm>
            <a:off x="3785810" y="2510442"/>
            <a:ext cx="340822" cy="249382"/>
          </a:xfrm>
          <a:prstGeom prst="rightArrow">
            <a:avLst/>
          </a:prstGeom>
          <a:solidFill>
            <a:srgbClr val="FFD1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Högerpil 9"/>
          <p:cNvSpPr/>
          <p:nvPr/>
        </p:nvSpPr>
        <p:spPr>
          <a:xfrm>
            <a:off x="6912781" y="2485502"/>
            <a:ext cx="340822" cy="249382"/>
          </a:xfrm>
          <a:prstGeom prst="rightArrow">
            <a:avLst/>
          </a:prstGeom>
          <a:solidFill>
            <a:srgbClr val="FFD1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1181100" y="2152650"/>
            <a:ext cx="23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Skriv din text här</a:t>
            </a:r>
          </a:p>
          <a:p>
            <a:pPr algn="ctr"/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4343400" y="2152650"/>
            <a:ext cx="23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Skriv din text här</a:t>
            </a:r>
          </a:p>
          <a:p>
            <a:pPr algn="ctr"/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7458075" y="2143125"/>
            <a:ext cx="23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Skriv din text här</a:t>
            </a:r>
          </a:p>
          <a:p>
            <a:pPr algn="ctr"/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1171575" y="4495800"/>
            <a:ext cx="23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Skriv din text här</a:t>
            </a:r>
          </a:p>
          <a:p>
            <a:pPr algn="ctr"/>
            <a:endParaRPr lang="sv-SE" dirty="0"/>
          </a:p>
        </p:txBody>
      </p:sp>
      <p:sp>
        <p:nvSpPr>
          <p:cNvPr id="15" name="Högerpil 14"/>
          <p:cNvSpPr/>
          <p:nvPr/>
        </p:nvSpPr>
        <p:spPr>
          <a:xfrm rot="5400000">
            <a:off x="5339770" y="3524250"/>
            <a:ext cx="340822" cy="249382"/>
          </a:xfrm>
          <a:prstGeom prst="rightArrow">
            <a:avLst/>
          </a:prstGeom>
          <a:solidFill>
            <a:srgbClr val="FFD1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Högerpil 15"/>
          <p:cNvSpPr/>
          <p:nvPr/>
        </p:nvSpPr>
        <p:spPr>
          <a:xfrm rot="5400000">
            <a:off x="8466741" y="3524250"/>
            <a:ext cx="340822" cy="249382"/>
          </a:xfrm>
          <a:prstGeom prst="rightArrow">
            <a:avLst/>
          </a:prstGeom>
          <a:solidFill>
            <a:srgbClr val="FFD1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Högerpil 16"/>
          <p:cNvSpPr/>
          <p:nvPr/>
        </p:nvSpPr>
        <p:spPr>
          <a:xfrm rot="5400000">
            <a:off x="2191789" y="3513390"/>
            <a:ext cx="340822" cy="249382"/>
          </a:xfrm>
          <a:prstGeom prst="rightArrow">
            <a:avLst/>
          </a:prstGeom>
          <a:solidFill>
            <a:srgbClr val="FFD1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80027BD2-99FB-D46D-52CE-D12ACFE8A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229" y="455191"/>
            <a:ext cx="5898465" cy="625475"/>
          </a:xfrm>
        </p:spPr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84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3D1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C666C3BD-9CFD-4EE2-B951-EC5A47930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434" y="688871"/>
            <a:ext cx="5898465" cy="625475"/>
          </a:xfrm>
        </p:spPr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D3F633F9-01BA-5AF3-C52E-1A588F3A2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053" y="1954433"/>
            <a:ext cx="8307947" cy="3811588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6374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091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5299BD4-BA35-CC4B-1D8C-058F56775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434" y="688871"/>
            <a:ext cx="5898465" cy="625475"/>
          </a:xfrm>
        </p:spPr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F9BE33B1-7CA4-24E1-030D-5545FED5D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053" y="1954433"/>
            <a:ext cx="8307947" cy="3811588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5068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5299BD4-BA35-CC4B-1D8C-058F56775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434" y="688871"/>
            <a:ext cx="5898465" cy="625475"/>
          </a:xfrm>
        </p:spPr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F9BE33B1-7CA4-24E1-030D-5545FED5D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053" y="1954433"/>
            <a:ext cx="8307947" cy="3811588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8588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med rundade hörn 1"/>
          <p:cNvSpPr/>
          <p:nvPr/>
        </p:nvSpPr>
        <p:spPr>
          <a:xfrm>
            <a:off x="5033875" y="551679"/>
            <a:ext cx="1976549" cy="63449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Kommundirektör</a:t>
            </a:r>
          </a:p>
        </p:txBody>
      </p:sp>
      <p:sp>
        <p:nvSpPr>
          <p:cNvPr id="4" name="Rektangel med rundade hörn 3"/>
          <p:cNvSpPr/>
          <p:nvPr/>
        </p:nvSpPr>
        <p:spPr>
          <a:xfrm>
            <a:off x="4487820" y="1569056"/>
            <a:ext cx="954856" cy="5846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33" dirty="0">
                <a:solidFill>
                  <a:schemeClr val="tx1"/>
                </a:solidFill>
              </a:rPr>
              <a:t>Säkerhets-skydd och beredskap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6665240" y="1577838"/>
            <a:ext cx="974150" cy="584652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Stab</a:t>
            </a:r>
          </a:p>
          <a:p>
            <a:pPr algn="ctr"/>
            <a:endParaRPr lang="sv-SE" sz="267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Stabschef</a:t>
            </a:r>
          </a:p>
        </p:txBody>
      </p:sp>
      <p:sp>
        <p:nvSpPr>
          <p:cNvPr id="12" name="Rektangel med rundade hörn 11"/>
          <p:cNvSpPr/>
          <p:nvPr/>
        </p:nvSpPr>
        <p:spPr>
          <a:xfrm>
            <a:off x="179970" y="2910810"/>
            <a:ext cx="1650383" cy="759805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Samhällsbyggnads-kontoret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Samhällsbyggnadschef</a:t>
            </a:r>
          </a:p>
        </p:txBody>
      </p:sp>
      <p:sp>
        <p:nvSpPr>
          <p:cNvPr id="22" name="Rektangel med rundade hörn 21"/>
          <p:cNvSpPr/>
          <p:nvPr/>
        </p:nvSpPr>
        <p:spPr>
          <a:xfrm>
            <a:off x="1998466" y="2920437"/>
            <a:ext cx="1452803" cy="759805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Kultur- och fritidskontoret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Kultur- och fritidschef</a:t>
            </a:r>
            <a:r>
              <a:rPr lang="sv-SE" sz="933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" name="Rektangel med rundade hörn 22"/>
          <p:cNvSpPr/>
          <p:nvPr/>
        </p:nvSpPr>
        <p:spPr>
          <a:xfrm>
            <a:off x="3627228" y="2910810"/>
            <a:ext cx="1424117" cy="759805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Näringslivskontoret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Näringslivschef</a:t>
            </a:r>
            <a:r>
              <a:rPr lang="sv-SE" sz="1067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" name="Rektangel med rundade hörn 23"/>
          <p:cNvSpPr/>
          <p:nvPr/>
        </p:nvSpPr>
        <p:spPr>
          <a:xfrm>
            <a:off x="5236085" y="2911261"/>
            <a:ext cx="1585400" cy="7442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Kommunlednings-kontoret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Kommundirektör</a:t>
            </a:r>
            <a:r>
              <a:rPr lang="sv-SE" sz="1067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" name="Rektangel med rundade hörn 24"/>
          <p:cNvSpPr/>
          <p:nvPr/>
        </p:nvSpPr>
        <p:spPr>
          <a:xfrm>
            <a:off x="6990106" y="2910812"/>
            <a:ext cx="1424117" cy="759803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Tekniska 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Teknisk chef</a:t>
            </a:r>
            <a:r>
              <a:rPr lang="sv-SE" sz="933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" name="Rektangel med rundade hörn 25"/>
          <p:cNvSpPr/>
          <p:nvPr/>
        </p:nvSpPr>
        <p:spPr>
          <a:xfrm>
            <a:off x="8590182" y="2920437"/>
            <a:ext cx="1520884" cy="759805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Omsorgs-</a:t>
            </a:r>
            <a:br>
              <a:rPr lang="sv-SE" sz="1067" b="1" dirty="0">
                <a:solidFill>
                  <a:schemeClr val="tx1"/>
                </a:solidFill>
              </a:rPr>
            </a:br>
            <a:r>
              <a:rPr lang="sv-SE" sz="1067" b="1" dirty="0">
                <a:solidFill>
                  <a:schemeClr val="tx1"/>
                </a:solidFill>
              </a:rPr>
              <a:t>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Socialchef</a:t>
            </a:r>
            <a:r>
              <a:rPr lang="sv-SE" sz="1067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Rektangel med rundade hörn 27"/>
          <p:cNvSpPr/>
          <p:nvPr/>
        </p:nvSpPr>
        <p:spPr>
          <a:xfrm>
            <a:off x="10287026" y="2910810"/>
            <a:ext cx="1664593" cy="759805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Barn- och utbildningskontoret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Barn- och utbildningschef</a:t>
            </a:r>
            <a:endParaRPr lang="sv-SE" sz="1067" dirty="0">
              <a:solidFill>
                <a:schemeClr val="tx1"/>
              </a:solidFill>
            </a:endParaRPr>
          </a:p>
        </p:txBody>
      </p:sp>
      <p:cxnSp>
        <p:nvCxnSpPr>
          <p:cNvPr id="32" name="Rak koppling 31"/>
          <p:cNvCxnSpPr>
            <a:stCxn id="4" idx="3"/>
            <a:endCxn id="6" idx="1"/>
          </p:cNvCxnSpPr>
          <p:nvPr/>
        </p:nvCxnSpPr>
        <p:spPr>
          <a:xfrm>
            <a:off x="5442676" y="1861382"/>
            <a:ext cx="1222564" cy="878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Rak koppling 34"/>
          <p:cNvCxnSpPr/>
          <p:nvPr/>
        </p:nvCxnSpPr>
        <p:spPr>
          <a:xfrm flipV="1">
            <a:off x="996463" y="2560831"/>
            <a:ext cx="10126800" cy="4138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Rak koppling 40"/>
          <p:cNvCxnSpPr/>
          <p:nvPr/>
        </p:nvCxnSpPr>
        <p:spPr>
          <a:xfrm flipH="1">
            <a:off x="2734982" y="2602299"/>
            <a:ext cx="1" cy="3240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Rak koppling 28"/>
          <p:cNvCxnSpPr/>
          <p:nvPr/>
        </p:nvCxnSpPr>
        <p:spPr>
          <a:xfrm>
            <a:off x="6018781" y="1185356"/>
            <a:ext cx="17061" cy="172800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ruta 2"/>
          <p:cNvSpPr txBox="1"/>
          <p:nvPr/>
        </p:nvSpPr>
        <p:spPr>
          <a:xfrm>
            <a:off x="8947035" y="3769577"/>
            <a:ext cx="1590970" cy="25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67" dirty="0"/>
          </a:p>
        </p:txBody>
      </p:sp>
      <p:sp>
        <p:nvSpPr>
          <p:cNvPr id="27" name="textruta 26"/>
          <p:cNvSpPr txBox="1"/>
          <p:nvPr/>
        </p:nvSpPr>
        <p:spPr>
          <a:xfrm>
            <a:off x="10719308" y="3769577"/>
            <a:ext cx="1694068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133" dirty="0"/>
          </a:p>
        </p:txBody>
      </p:sp>
      <p:sp>
        <p:nvSpPr>
          <p:cNvPr id="30" name="textruta 29"/>
          <p:cNvSpPr txBox="1"/>
          <p:nvPr/>
        </p:nvSpPr>
        <p:spPr>
          <a:xfrm>
            <a:off x="7152315" y="3793708"/>
            <a:ext cx="1656536" cy="25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67" dirty="0"/>
          </a:p>
        </p:txBody>
      </p:sp>
      <p:sp>
        <p:nvSpPr>
          <p:cNvPr id="33" name="textruta 32"/>
          <p:cNvSpPr txBox="1"/>
          <p:nvPr/>
        </p:nvSpPr>
        <p:spPr>
          <a:xfrm>
            <a:off x="5279392" y="3769577"/>
            <a:ext cx="1998028" cy="25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67" dirty="0"/>
          </a:p>
        </p:txBody>
      </p:sp>
      <p:sp>
        <p:nvSpPr>
          <p:cNvPr id="34" name="textruta 33"/>
          <p:cNvSpPr txBox="1"/>
          <p:nvPr/>
        </p:nvSpPr>
        <p:spPr>
          <a:xfrm>
            <a:off x="1965115" y="3793707"/>
            <a:ext cx="1585399" cy="25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67" dirty="0"/>
          </a:p>
        </p:txBody>
      </p:sp>
      <p:sp>
        <p:nvSpPr>
          <p:cNvPr id="36" name="textruta 35"/>
          <p:cNvSpPr txBox="1"/>
          <p:nvPr/>
        </p:nvSpPr>
        <p:spPr>
          <a:xfrm>
            <a:off x="3620596" y="3800702"/>
            <a:ext cx="1734449" cy="25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67" dirty="0"/>
          </a:p>
        </p:txBody>
      </p:sp>
      <p:sp>
        <p:nvSpPr>
          <p:cNvPr id="39" name="Rektangel med rundade hörn 38"/>
          <p:cNvSpPr/>
          <p:nvPr/>
        </p:nvSpPr>
        <p:spPr>
          <a:xfrm>
            <a:off x="1999911" y="3799972"/>
            <a:ext cx="1452803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Fritid och hälsa</a:t>
            </a:r>
          </a:p>
        </p:txBody>
      </p:sp>
      <p:sp>
        <p:nvSpPr>
          <p:cNvPr id="45" name="Rektangel med rundade hörn 44"/>
          <p:cNvSpPr/>
          <p:nvPr/>
        </p:nvSpPr>
        <p:spPr>
          <a:xfrm>
            <a:off x="1999911" y="4609975"/>
            <a:ext cx="1452803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Kultur och bibliotek</a:t>
            </a:r>
          </a:p>
        </p:txBody>
      </p:sp>
      <p:sp>
        <p:nvSpPr>
          <p:cNvPr id="46" name="Rektangel med rundade hörn 45"/>
          <p:cNvSpPr/>
          <p:nvPr/>
        </p:nvSpPr>
        <p:spPr>
          <a:xfrm>
            <a:off x="1999911" y="4203181"/>
            <a:ext cx="1452803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Kulturskola</a:t>
            </a:r>
            <a:endParaRPr lang="sv-SE" sz="933" b="1" dirty="0">
              <a:solidFill>
                <a:schemeClr val="tx1"/>
              </a:solidFill>
            </a:endParaRPr>
          </a:p>
        </p:txBody>
      </p:sp>
      <p:sp>
        <p:nvSpPr>
          <p:cNvPr id="47" name="Rektangel med rundade hörn 46"/>
          <p:cNvSpPr/>
          <p:nvPr/>
        </p:nvSpPr>
        <p:spPr>
          <a:xfrm>
            <a:off x="5228748" y="4218833"/>
            <a:ext cx="1585400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Ekonomi och upphandling</a:t>
            </a:r>
          </a:p>
        </p:txBody>
      </p:sp>
      <p:sp>
        <p:nvSpPr>
          <p:cNvPr id="48" name="Rektangel med rundade hörn 47"/>
          <p:cNvSpPr/>
          <p:nvPr/>
        </p:nvSpPr>
        <p:spPr>
          <a:xfrm>
            <a:off x="5228748" y="4627789"/>
            <a:ext cx="1585400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HR och lön</a:t>
            </a:r>
          </a:p>
        </p:txBody>
      </p:sp>
      <p:sp>
        <p:nvSpPr>
          <p:cNvPr id="49" name="Rektangel med rundade hörn 48"/>
          <p:cNvSpPr/>
          <p:nvPr/>
        </p:nvSpPr>
        <p:spPr>
          <a:xfrm>
            <a:off x="5228748" y="5036745"/>
            <a:ext cx="1585400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Kommunikation och kundtjänst</a:t>
            </a:r>
          </a:p>
        </p:txBody>
      </p:sp>
      <p:sp>
        <p:nvSpPr>
          <p:cNvPr id="51" name="Rektangel med rundade hörn 50"/>
          <p:cNvSpPr/>
          <p:nvPr/>
        </p:nvSpPr>
        <p:spPr>
          <a:xfrm>
            <a:off x="5228748" y="3804223"/>
            <a:ext cx="1585400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Digitalisering och projektledning</a:t>
            </a:r>
          </a:p>
        </p:txBody>
      </p:sp>
      <p:sp>
        <p:nvSpPr>
          <p:cNvPr id="52" name="Rektangel med rundade hörn 51"/>
          <p:cNvSpPr/>
          <p:nvPr/>
        </p:nvSpPr>
        <p:spPr>
          <a:xfrm>
            <a:off x="7000062" y="4212607"/>
            <a:ext cx="1414161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Fastighet</a:t>
            </a:r>
          </a:p>
        </p:txBody>
      </p:sp>
      <p:sp>
        <p:nvSpPr>
          <p:cNvPr id="53" name="Rektangel med rundade hörn 52"/>
          <p:cNvSpPr/>
          <p:nvPr/>
        </p:nvSpPr>
        <p:spPr>
          <a:xfrm>
            <a:off x="6990107" y="3804223"/>
            <a:ext cx="1424117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Avfall</a:t>
            </a:r>
          </a:p>
        </p:txBody>
      </p:sp>
      <p:sp>
        <p:nvSpPr>
          <p:cNvPr id="55" name="Rektangel med rundade hörn 54"/>
          <p:cNvSpPr/>
          <p:nvPr/>
        </p:nvSpPr>
        <p:spPr>
          <a:xfrm>
            <a:off x="7000062" y="4624977"/>
            <a:ext cx="1414161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Måltid och städ</a:t>
            </a:r>
          </a:p>
        </p:txBody>
      </p:sp>
      <p:sp>
        <p:nvSpPr>
          <p:cNvPr id="56" name="Rektangel med rundade hörn 55"/>
          <p:cNvSpPr/>
          <p:nvPr/>
        </p:nvSpPr>
        <p:spPr>
          <a:xfrm>
            <a:off x="8590183" y="3808389"/>
            <a:ext cx="1520884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LSS/HSL</a:t>
            </a:r>
          </a:p>
        </p:txBody>
      </p:sp>
      <p:sp>
        <p:nvSpPr>
          <p:cNvPr id="57" name="Rektangel med rundade hörn 56"/>
          <p:cNvSpPr/>
          <p:nvPr/>
        </p:nvSpPr>
        <p:spPr>
          <a:xfrm>
            <a:off x="8590183" y="4211648"/>
            <a:ext cx="1520884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Myndighet</a:t>
            </a:r>
          </a:p>
        </p:txBody>
      </p:sp>
      <p:sp>
        <p:nvSpPr>
          <p:cNvPr id="58" name="Rektangel med rundade hörn 57"/>
          <p:cNvSpPr/>
          <p:nvPr/>
        </p:nvSpPr>
        <p:spPr>
          <a:xfrm>
            <a:off x="8600136" y="4627789"/>
            <a:ext cx="1510931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Äldreomsorg</a:t>
            </a:r>
          </a:p>
        </p:txBody>
      </p:sp>
      <p:sp>
        <p:nvSpPr>
          <p:cNvPr id="59" name="Rektangel med rundade hörn 58"/>
          <p:cNvSpPr/>
          <p:nvPr/>
        </p:nvSpPr>
        <p:spPr>
          <a:xfrm>
            <a:off x="10287025" y="3790897"/>
            <a:ext cx="1664592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Förskola och </a:t>
            </a:r>
            <a:br>
              <a:rPr lang="sv-SE" sz="800" b="1" dirty="0">
                <a:solidFill>
                  <a:schemeClr val="tx1"/>
                </a:solidFill>
              </a:rPr>
            </a:br>
            <a:r>
              <a:rPr lang="sv-SE" sz="800" b="1" dirty="0">
                <a:solidFill>
                  <a:schemeClr val="tx1"/>
                </a:solidFill>
              </a:rPr>
              <a:t>pedagogisk omsorg</a:t>
            </a:r>
          </a:p>
        </p:txBody>
      </p:sp>
      <p:sp>
        <p:nvSpPr>
          <p:cNvPr id="60" name="Rektangel med rundade hörn 59"/>
          <p:cNvSpPr/>
          <p:nvPr/>
        </p:nvSpPr>
        <p:spPr>
          <a:xfrm>
            <a:off x="10287025" y="4203204"/>
            <a:ext cx="1664592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Grundskola</a:t>
            </a:r>
          </a:p>
        </p:txBody>
      </p:sp>
      <p:sp>
        <p:nvSpPr>
          <p:cNvPr id="61" name="Rektangel med rundade hörn 60"/>
          <p:cNvSpPr/>
          <p:nvPr/>
        </p:nvSpPr>
        <p:spPr>
          <a:xfrm>
            <a:off x="10287025" y="4629967"/>
            <a:ext cx="1664592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Gymnasieskola, vuxenutbildning och KAA</a:t>
            </a:r>
          </a:p>
        </p:txBody>
      </p:sp>
      <p:sp>
        <p:nvSpPr>
          <p:cNvPr id="62" name="Rektangel med rundade hörn 61"/>
          <p:cNvSpPr/>
          <p:nvPr/>
        </p:nvSpPr>
        <p:spPr>
          <a:xfrm>
            <a:off x="184060" y="4198891"/>
            <a:ext cx="1644825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Plan och bygg</a:t>
            </a:r>
          </a:p>
        </p:txBody>
      </p:sp>
      <p:sp>
        <p:nvSpPr>
          <p:cNvPr id="63" name="Rektangel med rundade hörn 62"/>
          <p:cNvSpPr/>
          <p:nvPr/>
        </p:nvSpPr>
        <p:spPr>
          <a:xfrm>
            <a:off x="178502" y="4588955"/>
            <a:ext cx="1644825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Miljö</a:t>
            </a:r>
          </a:p>
        </p:txBody>
      </p:sp>
      <p:cxnSp>
        <p:nvCxnSpPr>
          <p:cNvPr id="77" name="Rak koppling 76"/>
          <p:cNvCxnSpPr/>
          <p:nvPr/>
        </p:nvCxnSpPr>
        <p:spPr>
          <a:xfrm flipH="1">
            <a:off x="4343839" y="2593948"/>
            <a:ext cx="1" cy="3240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8" name="Rak koppling 77"/>
          <p:cNvCxnSpPr/>
          <p:nvPr/>
        </p:nvCxnSpPr>
        <p:spPr>
          <a:xfrm flipH="1">
            <a:off x="7700919" y="2585691"/>
            <a:ext cx="1" cy="3312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9" name="Rak koppling 78"/>
          <p:cNvCxnSpPr/>
          <p:nvPr/>
        </p:nvCxnSpPr>
        <p:spPr>
          <a:xfrm flipH="1">
            <a:off x="9345308" y="2571812"/>
            <a:ext cx="1" cy="3456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0" name="Rak koppling 79"/>
          <p:cNvCxnSpPr/>
          <p:nvPr/>
        </p:nvCxnSpPr>
        <p:spPr>
          <a:xfrm flipH="1">
            <a:off x="11110128" y="2569941"/>
            <a:ext cx="1" cy="3456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1" name="Rak koppling 80"/>
          <p:cNvCxnSpPr/>
          <p:nvPr/>
        </p:nvCxnSpPr>
        <p:spPr>
          <a:xfrm flipH="1">
            <a:off x="1001917" y="2601996"/>
            <a:ext cx="1" cy="3168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0" name="Rektangel med rundade hörn 49"/>
          <p:cNvSpPr/>
          <p:nvPr/>
        </p:nvSpPr>
        <p:spPr>
          <a:xfrm>
            <a:off x="167846" y="3804223"/>
            <a:ext cx="1644825" cy="336000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Mark och exploatering</a:t>
            </a:r>
          </a:p>
        </p:txBody>
      </p:sp>
      <p:pic>
        <p:nvPicPr>
          <p:cNvPr id="68" name="Bildobjekt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69" name="Rektangel med rundade hörn 68"/>
          <p:cNvSpPr/>
          <p:nvPr/>
        </p:nvSpPr>
        <p:spPr>
          <a:xfrm>
            <a:off x="10328423" y="729875"/>
            <a:ext cx="1150835" cy="22577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33" dirty="0">
                <a:solidFill>
                  <a:schemeClr val="tx1"/>
                </a:solidFill>
              </a:rPr>
              <a:t>Kommundirektör</a:t>
            </a:r>
          </a:p>
        </p:txBody>
      </p:sp>
      <p:sp>
        <p:nvSpPr>
          <p:cNvPr id="70" name="Rektangel med rundade hörn 69"/>
          <p:cNvSpPr/>
          <p:nvPr/>
        </p:nvSpPr>
        <p:spPr>
          <a:xfrm>
            <a:off x="10328423" y="1009228"/>
            <a:ext cx="1150835" cy="211064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33" dirty="0">
                <a:solidFill>
                  <a:schemeClr val="tx1"/>
                </a:solidFill>
              </a:rPr>
              <a:t>Stab</a:t>
            </a:r>
          </a:p>
        </p:txBody>
      </p:sp>
      <p:grpSp>
        <p:nvGrpSpPr>
          <p:cNvPr id="71" name="Grupp 70"/>
          <p:cNvGrpSpPr/>
          <p:nvPr/>
        </p:nvGrpSpPr>
        <p:grpSpPr>
          <a:xfrm>
            <a:off x="9116098" y="428715"/>
            <a:ext cx="1271835" cy="939516"/>
            <a:chOff x="402268" y="412475"/>
            <a:chExt cx="1271835" cy="939516"/>
          </a:xfrm>
        </p:grpSpPr>
        <p:sp>
          <p:nvSpPr>
            <p:cNvPr id="74" name="Rektangel med rundade hörn 73"/>
            <p:cNvSpPr/>
            <p:nvPr/>
          </p:nvSpPr>
          <p:spPr>
            <a:xfrm>
              <a:off x="487300" y="695960"/>
              <a:ext cx="1014683" cy="188323"/>
            </a:xfrm>
            <a:prstGeom prst="roundRect">
              <a:avLst/>
            </a:prstGeom>
            <a:solidFill>
              <a:srgbClr val="EF7D00">
                <a:alpha val="4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800" b="1" dirty="0">
                  <a:solidFill>
                    <a:schemeClr val="tx1"/>
                  </a:solidFill>
                </a:rPr>
                <a:t>Kontorsnivå</a:t>
              </a:r>
              <a:endParaRPr lang="sv-SE" sz="267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Rektangel med rundade hörn 74"/>
            <p:cNvSpPr/>
            <p:nvPr/>
          </p:nvSpPr>
          <p:spPr>
            <a:xfrm>
              <a:off x="487300" y="929568"/>
              <a:ext cx="1014683" cy="188323"/>
            </a:xfrm>
            <a:prstGeom prst="roundRect">
              <a:avLst/>
            </a:prstGeom>
            <a:solidFill>
              <a:srgbClr val="96D3D1">
                <a:alpha val="8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800" b="1" dirty="0">
                  <a:solidFill>
                    <a:schemeClr val="tx1"/>
                  </a:solidFill>
                </a:rPr>
                <a:t>Verksamhetsnivå</a:t>
              </a:r>
            </a:p>
          </p:txBody>
        </p:sp>
        <p:sp>
          <p:nvSpPr>
            <p:cNvPr id="76" name="Rektangel med rundade hörn 75"/>
            <p:cNvSpPr/>
            <p:nvPr/>
          </p:nvSpPr>
          <p:spPr>
            <a:xfrm>
              <a:off x="487300" y="1163668"/>
              <a:ext cx="1014683" cy="188323"/>
            </a:xfrm>
            <a:prstGeom prst="roundRect">
              <a:avLst/>
            </a:prstGeom>
            <a:solidFill>
              <a:srgbClr val="7CC8C5">
                <a:alpha val="2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800" b="1" dirty="0">
                  <a:solidFill>
                    <a:schemeClr val="tx1"/>
                  </a:solidFill>
                </a:rPr>
                <a:t>Enhetsnivå</a:t>
              </a:r>
            </a:p>
          </p:txBody>
        </p:sp>
        <p:sp>
          <p:nvSpPr>
            <p:cNvPr id="82" name="textruta 81"/>
            <p:cNvSpPr txBox="1"/>
            <p:nvPr/>
          </p:nvSpPr>
          <p:spPr>
            <a:xfrm>
              <a:off x="402268" y="412475"/>
              <a:ext cx="12718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b="1" dirty="0">
                  <a:solidFill>
                    <a:schemeClr val="bg1">
                      <a:lumMod val="50000"/>
                    </a:schemeClr>
                  </a:solidFill>
                </a:rPr>
                <a:t>Organisationsnivåer</a:t>
              </a:r>
            </a:p>
          </p:txBody>
        </p:sp>
      </p:grpSp>
      <p:sp>
        <p:nvSpPr>
          <p:cNvPr id="83" name="textruta 82"/>
          <p:cNvSpPr txBox="1"/>
          <p:nvPr/>
        </p:nvSpPr>
        <p:spPr>
          <a:xfrm>
            <a:off x="597040" y="432432"/>
            <a:ext cx="3570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Organisationsschema</a:t>
            </a:r>
          </a:p>
        </p:txBody>
      </p:sp>
    </p:spTree>
    <p:extLst>
      <p:ext uri="{BB962C8B-B14F-4D97-AF65-F5344CB8AC3E}">
        <p14:creationId xmlns:p14="http://schemas.microsoft.com/office/powerpoint/2010/main" val="1988274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ktangel med rundade hörn 38"/>
          <p:cNvSpPr/>
          <p:nvPr/>
        </p:nvSpPr>
        <p:spPr>
          <a:xfrm>
            <a:off x="1067448" y="2976029"/>
            <a:ext cx="2622649" cy="753284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dirty="0">
                <a:solidFill>
                  <a:schemeClr val="tx1"/>
                </a:solidFill>
              </a:rPr>
              <a:t>Verksamhet</a:t>
            </a:r>
          </a:p>
        </p:txBody>
      </p:sp>
      <p:sp>
        <p:nvSpPr>
          <p:cNvPr id="45" name="Rektangel med rundade hörn 44"/>
          <p:cNvSpPr/>
          <p:nvPr/>
        </p:nvSpPr>
        <p:spPr>
          <a:xfrm>
            <a:off x="4785625" y="2975447"/>
            <a:ext cx="2674647" cy="753284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>
                <a:solidFill>
                  <a:schemeClr val="tx1"/>
                </a:solidFill>
              </a:rPr>
              <a:t>Verksamhet</a:t>
            </a:r>
            <a:endParaRPr lang="sv-SE" sz="1067" dirty="0">
              <a:solidFill>
                <a:schemeClr val="tx1"/>
              </a:solidFill>
            </a:endParaRPr>
          </a:p>
        </p:txBody>
      </p:sp>
      <p:sp>
        <p:nvSpPr>
          <p:cNvPr id="16" name="Rektangel med rundade hörn 15"/>
          <p:cNvSpPr/>
          <p:nvPr/>
        </p:nvSpPr>
        <p:spPr>
          <a:xfrm>
            <a:off x="4545955" y="1886566"/>
            <a:ext cx="3142252" cy="768000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Kontorsnamn</a:t>
            </a:r>
          </a:p>
        </p:txBody>
      </p:sp>
      <p:sp>
        <p:nvSpPr>
          <p:cNvPr id="17" name="Rektangel med rundade hörn 16"/>
          <p:cNvSpPr/>
          <p:nvPr/>
        </p:nvSpPr>
        <p:spPr>
          <a:xfrm>
            <a:off x="8454208" y="2980010"/>
            <a:ext cx="2663611" cy="753284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>
                <a:solidFill>
                  <a:schemeClr val="tx1"/>
                </a:solidFill>
              </a:rPr>
              <a:t>Verksamhet</a:t>
            </a:r>
            <a:endParaRPr lang="sv-SE" sz="1067" dirty="0">
              <a:solidFill>
                <a:schemeClr val="tx1"/>
              </a:solidFill>
            </a:endParaRPr>
          </a:p>
        </p:txBody>
      </p:sp>
      <p:sp>
        <p:nvSpPr>
          <p:cNvPr id="24" name="Rektangel med rundade hörn 23"/>
          <p:cNvSpPr/>
          <p:nvPr/>
        </p:nvSpPr>
        <p:spPr>
          <a:xfrm>
            <a:off x="8274713" y="4743477"/>
            <a:ext cx="3098505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27" name="Rektangel med rundade hörn 26"/>
          <p:cNvSpPr/>
          <p:nvPr/>
        </p:nvSpPr>
        <p:spPr>
          <a:xfrm>
            <a:off x="8274713" y="4342989"/>
            <a:ext cx="3098505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28" name="Rektangel med rundade hörn 27"/>
          <p:cNvSpPr/>
          <p:nvPr/>
        </p:nvSpPr>
        <p:spPr>
          <a:xfrm>
            <a:off x="8271762" y="3954127"/>
            <a:ext cx="3098505" cy="336313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00" b="1">
                <a:solidFill>
                  <a:schemeClr val="tx1"/>
                </a:solidFill>
              </a:rPr>
              <a:t>Enhet </a:t>
            </a:r>
            <a:endParaRPr lang="sv-SE" sz="700" b="1" dirty="0">
              <a:solidFill>
                <a:schemeClr val="tx1"/>
              </a:solidFill>
            </a:endParaRPr>
          </a:p>
        </p:txBody>
      </p:sp>
      <p:sp>
        <p:nvSpPr>
          <p:cNvPr id="32" name="Rektangel med rundade hörn 31"/>
          <p:cNvSpPr>
            <a:spLocks noChangeAspect="1"/>
          </p:cNvSpPr>
          <p:nvPr/>
        </p:nvSpPr>
        <p:spPr>
          <a:xfrm>
            <a:off x="4572741" y="3944293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Enhet </a:t>
            </a:r>
          </a:p>
        </p:txBody>
      </p:sp>
      <p:sp>
        <p:nvSpPr>
          <p:cNvPr id="34" name="Rektangel med rundade hörn 33"/>
          <p:cNvSpPr>
            <a:spLocks noChangeAspect="1"/>
          </p:cNvSpPr>
          <p:nvPr/>
        </p:nvSpPr>
        <p:spPr>
          <a:xfrm>
            <a:off x="4576864" y="4344121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36" name="Rektangel med rundade hörn 35"/>
          <p:cNvSpPr>
            <a:spLocks noChangeAspect="1"/>
          </p:cNvSpPr>
          <p:nvPr/>
        </p:nvSpPr>
        <p:spPr>
          <a:xfrm>
            <a:off x="4572741" y="4743477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41" name="Rektangel med rundade hörn 40"/>
          <p:cNvSpPr>
            <a:spLocks noChangeAspect="1"/>
          </p:cNvSpPr>
          <p:nvPr/>
        </p:nvSpPr>
        <p:spPr>
          <a:xfrm>
            <a:off x="6168984" y="4740689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50" name="Rektangel med rundade hörn 49"/>
          <p:cNvSpPr>
            <a:spLocks noChangeAspect="1"/>
          </p:cNvSpPr>
          <p:nvPr/>
        </p:nvSpPr>
        <p:spPr>
          <a:xfrm>
            <a:off x="6168984" y="4342989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52" name="Rektangel med rundade hörn 51"/>
          <p:cNvSpPr/>
          <p:nvPr/>
        </p:nvSpPr>
        <p:spPr>
          <a:xfrm>
            <a:off x="753335" y="3947577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Enhet</a:t>
            </a:r>
          </a:p>
        </p:txBody>
      </p:sp>
      <p:sp>
        <p:nvSpPr>
          <p:cNvPr id="53" name="Rektangel med rundade hörn 52"/>
          <p:cNvSpPr/>
          <p:nvPr/>
        </p:nvSpPr>
        <p:spPr>
          <a:xfrm>
            <a:off x="753460" y="4348843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54" name="Rektangel med rundade hörn 53"/>
          <p:cNvSpPr/>
          <p:nvPr/>
        </p:nvSpPr>
        <p:spPr>
          <a:xfrm>
            <a:off x="753335" y="4755962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59" name="Rektangel med rundade hörn 58"/>
          <p:cNvSpPr/>
          <p:nvPr/>
        </p:nvSpPr>
        <p:spPr>
          <a:xfrm>
            <a:off x="2323595" y="3947577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Enhet</a:t>
            </a:r>
          </a:p>
        </p:txBody>
      </p:sp>
      <p:sp>
        <p:nvSpPr>
          <p:cNvPr id="60" name="Rektangel med rundade hörn 59"/>
          <p:cNvSpPr/>
          <p:nvPr/>
        </p:nvSpPr>
        <p:spPr>
          <a:xfrm>
            <a:off x="2329085" y="4344121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61" name="Rektangel med rundade hörn 60"/>
          <p:cNvSpPr/>
          <p:nvPr/>
        </p:nvSpPr>
        <p:spPr>
          <a:xfrm>
            <a:off x="2329085" y="4740689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66" name="Rektangel med rundade hörn 65"/>
          <p:cNvSpPr/>
          <p:nvPr/>
        </p:nvSpPr>
        <p:spPr>
          <a:xfrm>
            <a:off x="3210557" y="2298661"/>
            <a:ext cx="959080" cy="345028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dirty="0">
                <a:solidFill>
                  <a:schemeClr val="tx1"/>
                </a:solidFill>
              </a:rPr>
              <a:t>Stöd</a:t>
            </a:r>
          </a:p>
        </p:txBody>
      </p:sp>
      <p:sp>
        <p:nvSpPr>
          <p:cNvPr id="67" name="Rektangel med rundade hörn 66"/>
          <p:cNvSpPr/>
          <p:nvPr/>
        </p:nvSpPr>
        <p:spPr>
          <a:xfrm>
            <a:off x="8063604" y="2298663"/>
            <a:ext cx="960000" cy="345028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dirty="0">
                <a:solidFill>
                  <a:schemeClr val="tx1"/>
                </a:solidFill>
              </a:rPr>
              <a:t>Stöd</a:t>
            </a:r>
          </a:p>
        </p:txBody>
      </p:sp>
      <p:cxnSp>
        <p:nvCxnSpPr>
          <p:cNvPr id="86" name="Rak koppling 85"/>
          <p:cNvCxnSpPr/>
          <p:nvPr/>
        </p:nvCxnSpPr>
        <p:spPr>
          <a:xfrm>
            <a:off x="7688207" y="2462707"/>
            <a:ext cx="37539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Rak koppling 86"/>
          <p:cNvCxnSpPr/>
          <p:nvPr/>
        </p:nvCxnSpPr>
        <p:spPr>
          <a:xfrm>
            <a:off x="4170558" y="2457750"/>
            <a:ext cx="37539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ruta 50"/>
          <p:cNvSpPr txBox="1"/>
          <p:nvPr/>
        </p:nvSpPr>
        <p:spPr>
          <a:xfrm>
            <a:off x="928321" y="408300"/>
            <a:ext cx="986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Organisationsschema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(kontors- och enhetsnivå)</a:t>
            </a:r>
          </a:p>
        </p:txBody>
      </p:sp>
      <p:sp>
        <p:nvSpPr>
          <p:cNvPr id="69" name="Rektangel med rundade hörn 68"/>
          <p:cNvSpPr>
            <a:spLocks noChangeAspect="1"/>
          </p:cNvSpPr>
          <p:nvPr/>
        </p:nvSpPr>
        <p:spPr>
          <a:xfrm>
            <a:off x="6179871" y="3963690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Enhet </a:t>
            </a:r>
          </a:p>
        </p:txBody>
      </p:sp>
      <p:pic>
        <p:nvPicPr>
          <p:cNvPr id="70" name="Bildobjekt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cxnSp>
        <p:nvCxnSpPr>
          <p:cNvPr id="5" name="Rak koppling 4"/>
          <p:cNvCxnSpPr>
            <a:stCxn id="39" idx="3"/>
            <a:endCxn id="45" idx="1"/>
          </p:cNvCxnSpPr>
          <p:nvPr/>
        </p:nvCxnSpPr>
        <p:spPr>
          <a:xfrm flipV="1">
            <a:off x="3690097" y="3352089"/>
            <a:ext cx="1095528" cy="5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ak koppling 71"/>
          <p:cNvCxnSpPr>
            <a:stCxn id="45" idx="3"/>
          </p:cNvCxnSpPr>
          <p:nvPr/>
        </p:nvCxnSpPr>
        <p:spPr>
          <a:xfrm>
            <a:off x="7460272" y="3352089"/>
            <a:ext cx="991933" cy="298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ak koppling 72"/>
          <p:cNvCxnSpPr>
            <a:stCxn id="16" idx="2"/>
            <a:endCxn id="45" idx="0"/>
          </p:cNvCxnSpPr>
          <p:nvPr/>
        </p:nvCxnSpPr>
        <p:spPr>
          <a:xfrm>
            <a:off x="6117081" y="2654566"/>
            <a:ext cx="5868" cy="32088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55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0C389-057F-1832-7531-8166D2A14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F64B06D-A436-62C1-7AF1-4F066C376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3A56CB68-868A-1293-3620-46F381D08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6109" y="1426312"/>
            <a:ext cx="6254931" cy="3409848"/>
          </a:xfrm>
        </p:spPr>
        <p:txBody>
          <a:bodyPr/>
          <a:lstStyle/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A098102-7E36-2980-EC85-849C18D14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09" y="510699"/>
            <a:ext cx="5898465" cy="625475"/>
          </a:xfrm>
        </p:spPr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86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med rundade hörn 8"/>
          <p:cNvSpPr/>
          <p:nvPr/>
        </p:nvSpPr>
        <p:spPr>
          <a:xfrm>
            <a:off x="4544641" y="1954303"/>
            <a:ext cx="2532899" cy="878542"/>
          </a:xfrm>
          <a:prstGeom prst="roundRect">
            <a:avLst/>
          </a:prstGeom>
          <a:solidFill>
            <a:srgbClr val="C3B09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Rektangel med rundade hörn 3"/>
          <p:cNvSpPr/>
          <p:nvPr/>
        </p:nvSpPr>
        <p:spPr>
          <a:xfrm>
            <a:off x="7681823" y="1963268"/>
            <a:ext cx="2532899" cy="878542"/>
          </a:xfrm>
          <a:prstGeom prst="roundRect">
            <a:avLst/>
          </a:prstGeom>
          <a:solidFill>
            <a:srgbClr val="4E798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ektangel med rundade hörn 2"/>
          <p:cNvSpPr/>
          <p:nvPr/>
        </p:nvSpPr>
        <p:spPr>
          <a:xfrm>
            <a:off x="1389529" y="1963268"/>
            <a:ext cx="2541864" cy="878542"/>
          </a:xfrm>
          <a:prstGeom prst="roundRect">
            <a:avLst/>
          </a:prstGeom>
          <a:solidFill>
            <a:srgbClr val="FFD14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389529" y="2010813"/>
            <a:ext cx="2541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Brödtext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4535676" y="2010813"/>
            <a:ext cx="2541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Brödtext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7645035" y="1954303"/>
            <a:ext cx="2541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Brödtext</a:t>
            </a:r>
          </a:p>
        </p:txBody>
      </p:sp>
      <p:sp>
        <p:nvSpPr>
          <p:cNvPr id="12" name="Rektangel med rundade hörn 11"/>
          <p:cNvSpPr/>
          <p:nvPr/>
        </p:nvSpPr>
        <p:spPr>
          <a:xfrm>
            <a:off x="4544641" y="3639669"/>
            <a:ext cx="2532899" cy="1272990"/>
          </a:xfrm>
          <a:prstGeom prst="roundRect">
            <a:avLst/>
          </a:prstGeom>
          <a:solidFill>
            <a:srgbClr val="C3B09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Rektangel med rundade hörn 12"/>
          <p:cNvSpPr/>
          <p:nvPr/>
        </p:nvSpPr>
        <p:spPr>
          <a:xfrm>
            <a:off x="7681823" y="3648634"/>
            <a:ext cx="2532899" cy="1272990"/>
          </a:xfrm>
          <a:prstGeom prst="roundRect">
            <a:avLst/>
          </a:prstGeom>
          <a:solidFill>
            <a:srgbClr val="4E798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ektangel med rundade hörn 13"/>
          <p:cNvSpPr/>
          <p:nvPr/>
        </p:nvSpPr>
        <p:spPr>
          <a:xfrm>
            <a:off x="1389529" y="3648634"/>
            <a:ext cx="2541864" cy="1272990"/>
          </a:xfrm>
          <a:prstGeom prst="roundRect">
            <a:avLst/>
          </a:prstGeom>
          <a:solidFill>
            <a:srgbClr val="FFD14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1389529" y="3730127"/>
            <a:ext cx="2541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Punktlista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Xx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Xx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Xx</a:t>
            </a:r>
            <a:endParaRPr lang="sv-SE" sz="1600" dirty="0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D8623390-F6E6-C6D8-0DDE-D6F123BA5399}"/>
              </a:ext>
            </a:extLst>
          </p:cNvPr>
          <p:cNvSpPr txBox="1"/>
          <p:nvPr/>
        </p:nvSpPr>
        <p:spPr>
          <a:xfrm>
            <a:off x="3966587" y="3730127"/>
            <a:ext cx="2541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Punktlista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v-SE" sz="1600" dirty="0" err="1"/>
              <a:t>Xx</a:t>
            </a:r>
            <a:endParaRPr lang="sv-SE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v-SE" sz="1600" dirty="0" err="1"/>
              <a:t>Xx</a:t>
            </a:r>
            <a:endParaRPr lang="sv-SE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v-SE" sz="1600" dirty="0" err="1"/>
              <a:t>Xx</a:t>
            </a:r>
            <a:endParaRPr lang="sv-SE" sz="1600" dirty="0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B29629F3-97D8-0C29-D80D-BEE79E5D39F6}"/>
              </a:ext>
            </a:extLst>
          </p:cNvPr>
          <p:cNvSpPr txBox="1"/>
          <p:nvPr/>
        </p:nvSpPr>
        <p:spPr>
          <a:xfrm>
            <a:off x="7840954" y="3730127"/>
            <a:ext cx="2541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Punktlista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Xx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Xx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Xx</a:t>
            </a:r>
            <a:endParaRPr lang="sv-SE" sz="1600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86401D73-F029-42F2-ECFE-22D0A518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06" y="522004"/>
            <a:ext cx="5898465" cy="625475"/>
          </a:xfrm>
        </p:spPr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790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79B56-4687-F31F-74F1-7033809DF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404CDD-96AD-168F-7B2F-725C45C0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B7346A-4078-4E6C-F196-D8816FE83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8" name="Platshållare för bild 7" descr="En bild som visar utomhus, moln, vatten, gräs&#10;&#10;AI-genererat innehåll kan vara felaktigt.">
            <a:extLst>
              <a:ext uri="{FF2B5EF4-FFF2-40B4-BE49-F238E27FC236}">
                <a16:creationId xmlns:a16="http://schemas.microsoft.com/office/drawing/2014/main" id="{63DCF8CA-AA43-C74B-F9E5-C9C3D1B83E4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" r="63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5547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r="1174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9625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r="3502"/>
          <a:stretch>
            <a:fillRect/>
          </a:stretch>
        </p:blipFill>
        <p:spPr>
          <a:xfrm rot="5400000">
            <a:off x="-663575" y="663575"/>
            <a:ext cx="6858000" cy="5530850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3144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" b="873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1837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DA7BD-56A0-A75E-970E-3E570D669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A331CB-196C-C729-7790-164B500B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08332A-39B1-F30F-FADD-F7C8C67E9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6" name="Platshållare för bild 15" descr="En bild som visar utomhus, gräs, himmel, träd&#10;&#10;AI-genererat innehåll kan vara felaktigt.">
            <a:extLst>
              <a:ext uri="{FF2B5EF4-FFF2-40B4-BE49-F238E27FC236}">
                <a16:creationId xmlns:a16="http://schemas.microsoft.com/office/drawing/2014/main" id="{7D270707-0219-443A-7921-300EE63E1D9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" b="86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8231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0B19E12C7DB6408C990C494EA62A62" ma:contentTypeVersion="16" ma:contentTypeDescription="Skapa ett nytt dokument." ma:contentTypeScope="" ma:versionID="bc35406186c97b20393af46600184453">
  <xsd:schema xmlns:xsd="http://www.w3.org/2001/XMLSchema" xmlns:xs="http://www.w3.org/2001/XMLSchema" xmlns:p="http://schemas.microsoft.com/office/2006/metadata/properties" xmlns:ns3="19488d44-ee4c-4236-80d6-6708c061f540" xmlns:ns4="444eedfb-15cb-4529-8011-78d69692df2d" targetNamespace="http://schemas.microsoft.com/office/2006/metadata/properties" ma:root="true" ma:fieldsID="803fff68760e472d3637c25132b7f7ef" ns3:_="" ns4:_="">
    <xsd:import namespace="19488d44-ee4c-4236-80d6-6708c061f540"/>
    <xsd:import namespace="444eedfb-15cb-4529-8011-78d69692df2d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488d44-ee4c-4236-80d6-6708c061f540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4eedfb-15cb-4529-8011-78d69692df2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9488d44-ee4c-4236-80d6-6708c061f54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4501EB-2598-4BE6-9EB7-DE7FCB9A55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488d44-ee4c-4236-80d6-6708c061f540"/>
    <ds:schemaRef ds:uri="444eedfb-15cb-4529-8011-78d69692df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D2943F-9557-42B8-84CD-0BAF4FA85AB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44eedfb-15cb-4529-8011-78d69692df2d"/>
    <ds:schemaRef ds:uri="19488d44-ee4c-4236-80d6-6708c061f54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ECC6463-EC52-4211-8FDE-E752AB9B7E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2142</TotalTime>
  <Words>425</Words>
  <Application>Microsoft Office PowerPoint</Application>
  <PresentationFormat>Bredbild</PresentationFormat>
  <Paragraphs>134</Paragraphs>
  <Slides>25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Office-tema</vt:lpstr>
      <vt:lpstr>Anpassad formgivning</vt:lpstr>
      <vt:lpstr>1_Anpassad formgivning</vt:lpstr>
      <vt:lpstr>PowerPoint-presentation</vt:lpstr>
      <vt:lpstr>Här kan du lägga till en rubrik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Lena Säfström</dc:creator>
  <cp:lastModifiedBy>Lena Säfström</cp:lastModifiedBy>
  <cp:revision>57</cp:revision>
  <dcterms:created xsi:type="dcterms:W3CDTF">2025-01-09T10:54:07Z</dcterms:created>
  <dcterms:modified xsi:type="dcterms:W3CDTF">2025-07-14T09:01:59Z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0x010100370B19E12C7DB6408C990C494EA62A62</vt:lpwstr>
  </property>
</Properties>
</file>