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8" r:id="rId2"/>
    <p:sldId id="285" r:id="rId3"/>
    <p:sldId id="359" r:id="rId4"/>
    <p:sldId id="300" r:id="rId5"/>
    <p:sldId id="377" r:id="rId6"/>
    <p:sldId id="375" r:id="rId7"/>
    <p:sldId id="371" r:id="rId8"/>
    <p:sldId id="342" r:id="rId9"/>
    <p:sldId id="343" r:id="rId10"/>
    <p:sldId id="345" r:id="rId11"/>
    <p:sldId id="357" r:id="rId12"/>
    <p:sldId id="358" r:id="rId13"/>
    <p:sldId id="341" r:id="rId14"/>
    <p:sldId id="372" r:id="rId15"/>
    <p:sldId id="337" r:id="rId16"/>
    <p:sldId id="373" r:id="rId17"/>
    <p:sldId id="374" r:id="rId18"/>
    <p:sldId id="282" r:id="rId19"/>
    <p:sldId id="286" r:id="rId20"/>
    <p:sldId id="301" r:id="rId21"/>
    <p:sldId id="354" r:id="rId22"/>
    <p:sldId id="31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60" y="86"/>
      </p:cViewPr>
      <p:guideLst>
        <p:guide orient="horz" pos="1026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4585237030556363E-2"/>
          <c:y val="7.868538171858952E-2"/>
          <c:w val="0.92866579177602804"/>
          <c:h val="0.741483392751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5-48F3-9FA8-B5A0DCE3BA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5-48F3-9FA8-B5A0DCE3BA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5-48F3-9FA8-B5A0DCE3B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53656"/>
        <c:axId val="532353328"/>
      </c:barChart>
      <c:catAx>
        <c:axId val="5323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328"/>
        <c:crosses val="autoZero"/>
        <c:auto val="1"/>
        <c:lblAlgn val="ctr"/>
        <c:lblOffset val="100"/>
        <c:noMultiLvlLbl val="0"/>
      </c:catAx>
      <c:valAx>
        <c:axId val="5323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3200" dirty="0">
                <a:solidFill>
                  <a:schemeClr val="tx1"/>
                </a:solidFill>
              </a:rPr>
              <a:t>Diagramrubrik</a:t>
            </a:r>
          </a:p>
        </c:rich>
      </c:tx>
      <c:layout>
        <c:manualLayout>
          <c:xMode val="edge"/>
          <c:yMode val="edge"/>
          <c:x val="0.3586131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8021038385826768E-2"/>
          <c:y val="9.6175867607291618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1F0-A5BD-AE6D88D9C1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1F0-A5BD-AE6D88D9C1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8-41F0-A5BD-AE6D88D9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553080"/>
        <c:axId val="1045556360"/>
      </c:barChart>
      <c:catAx>
        <c:axId val="10455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6360"/>
        <c:crosses val="autoZero"/>
        <c:auto val="1"/>
        <c:lblAlgn val="ctr"/>
        <c:lblOffset val="100"/>
        <c:noMultiLvlLbl val="0"/>
      </c:catAx>
      <c:valAx>
        <c:axId val="1045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E5F99-AEF3-4A59-8940-CA4C114869D7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E6F7-562B-413C-8838-E18962B1F8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b="1" u="sng" dirty="0"/>
              <a:t>Vid</a:t>
            </a:r>
            <a:r>
              <a:rPr lang="sv-SE" sz="1000" b="1" u="sng" baseline="0" dirty="0"/>
              <a:t> brand gäller följande:</a:t>
            </a:r>
          </a:p>
          <a:p>
            <a:r>
              <a:rPr lang="sv-SE" sz="1000" b="1" dirty="0"/>
              <a:t>RÄDDA</a:t>
            </a:r>
            <a:r>
              <a:rPr lang="sv-SE" sz="1000" dirty="0"/>
              <a:t> – Sätt dig själv och dina kollegor/besökare i säkerhet. Utrym via närmaste väg, som i det här rummet ligger där –</a:t>
            </a:r>
            <a:r>
              <a:rPr lang="sv-SE" sz="1000" baseline="0" dirty="0"/>
              <a:t> (visa var den är</a:t>
            </a:r>
            <a:r>
              <a:rPr lang="sv-SE" sz="1000" dirty="0"/>
              <a:t>). När ni har lämnat byggnaden, bege er direkt till återsamlingsplatsen,</a:t>
            </a:r>
            <a:r>
              <a:rPr lang="sv-SE" sz="1000" baseline="0" dirty="0"/>
              <a:t> som </a:t>
            </a:r>
            <a:r>
              <a:rPr lang="sv-SE" sz="1000" dirty="0"/>
              <a:t>ligger bakom byggnaden </a:t>
            </a:r>
            <a:r>
              <a:rPr lang="sv-SE" sz="1000" dirty="0" err="1"/>
              <a:t>Vinkelboda</a:t>
            </a:r>
            <a:r>
              <a:rPr lang="sv-SE" sz="1000" dirty="0"/>
              <a:t> – (visa</a:t>
            </a:r>
            <a:r>
              <a:rPr lang="sv-SE" sz="1000" baseline="0" dirty="0"/>
              <a:t> var det ligger</a:t>
            </a:r>
            <a:r>
              <a:rPr lang="sv-SE" sz="1000" dirty="0"/>
              <a:t>) – och är uppmärkt med den här skylten – (peka på skylten). </a:t>
            </a:r>
          </a:p>
          <a:p>
            <a:endParaRPr lang="sv-SE" sz="1000" b="1" dirty="0"/>
          </a:p>
          <a:p>
            <a:r>
              <a:rPr lang="sv-SE" sz="1000" b="1" dirty="0"/>
              <a:t>Använd inte hissarna!</a:t>
            </a:r>
            <a:br>
              <a:rPr lang="sv-SE" sz="1000" dirty="0"/>
            </a:br>
            <a:endParaRPr lang="sv-SE" sz="1000" dirty="0"/>
          </a:p>
          <a:p>
            <a:r>
              <a:rPr lang="sv-SE" sz="1000" b="1" dirty="0"/>
              <a:t>VARNA</a:t>
            </a:r>
            <a:r>
              <a:rPr lang="sv-SE" sz="1000" dirty="0"/>
              <a:t> – Varna andra som kan vara i fara.</a:t>
            </a:r>
          </a:p>
          <a:p>
            <a:endParaRPr lang="sv-SE" sz="1000" b="1" dirty="0"/>
          </a:p>
          <a:p>
            <a:r>
              <a:rPr lang="sv-SE" sz="1000" b="1" dirty="0"/>
              <a:t>LARMA</a:t>
            </a:r>
            <a:r>
              <a:rPr lang="sv-SE" sz="1000" dirty="0"/>
              <a:t> – Om brand uppstått</a:t>
            </a:r>
            <a:r>
              <a:rPr lang="sv-SE" sz="1000" baseline="0" dirty="0"/>
              <a:t> och</a:t>
            </a:r>
            <a:r>
              <a:rPr lang="sv-SE" sz="1000" dirty="0"/>
              <a:t> brandlarmet inte ljuder, tryck på </a:t>
            </a:r>
            <a:r>
              <a:rPr lang="sv-SE" sz="1000" dirty="0" err="1"/>
              <a:t>larmknappen</a:t>
            </a:r>
            <a:r>
              <a:rPr lang="sv-SE" sz="1000" dirty="0"/>
              <a:t> i den</a:t>
            </a:r>
            <a:r>
              <a:rPr lang="sv-SE" sz="1000" baseline="0" dirty="0"/>
              <a:t> röda larmdosan - dessa</a:t>
            </a:r>
            <a:r>
              <a:rPr lang="sv-SE" sz="1000" dirty="0"/>
              <a:t> finns på varje våningsplan.</a:t>
            </a:r>
          </a:p>
          <a:p>
            <a:endParaRPr lang="sv-SE" sz="1000" b="1" dirty="0"/>
          </a:p>
          <a:p>
            <a:r>
              <a:rPr lang="sv-SE" sz="1000" b="1" dirty="0"/>
              <a:t>SLÄCK</a:t>
            </a:r>
            <a:r>
              <a:rPr lang="sv-SE" sz="1000" dirty="0"/>
              <a:t> – Släck branden om du tror att du klarar det utan att utsätta dig själv för fara.</a:t>
            </a:r>
          </a:p>
          <a:p>
            <a:endParaRPr lang="sv-SE" sz="1000" b="1" dirty="0"/>
          </a:p>
          <a:p>
            <a:r>
              <a:rPr lang="sv-SE" sz="1000" b="1" u="sng" dirty="0"/>
              <a:t>Övrigt: </a:t>
            </a:r>
          </a:p>
          <a:p>
            <a:r>
              <a:rPr lang="sv-SE" sz="1000" b="1" dirty="0"/>
              <a:t>HJÄRTSTARTARE</a:t>
            </a:r>
          </a:p>
          <a:p>
            <a:r>
              <a:rPr lang="sv-SE" sz="1000" dirty="0"/>
              <a:t>Det finns två stycken hjärtstartare i kommunhuset:</a:t>
            </a:r>
            <a:br>
              <a:rPr lang="sv-SE" sz="1000" dirty="0"/>
            </a:br>
            <a:r>
              <a:rPr lang="sv-SE" sz="1000" dirty="0"/>
              <a:t>-En sitter i lobbyn, på väggen till vänster om dörren in till cafeterian.</a:t>
            </a:r>
            <a:br>
              <a:rPr lang="sv-SE" sz="1000" dirty="0"/>
            </a:br>
            <a:r>
              <a:rPr lang="sv-SE" sz="1000" dirty="0"/>
              <a:t>-Den andra sitter på andra våningen i hus 2, precis innanför gången som leder från hus 1 till hus 2.</a:t>
            </a:r>
          </a:p>
          <a:p>
            <a:endParaRPr lang="sv-SE" sz="1000" dirty="0"/>
          </a:p>
          <a:p>
            <a:r>
              <a:rPr lang="sv-SE" sz="1000" b="1" dirty="0"/>
              <a:t>ÖSTHAMMARS KOMMUNS VÄRDEGRUND</a:t>
            </a:r>
          </a:p>
          <a:p>
            <a:r>
              <a:rPr lang="sv-SE" sz="1000" b="0" dirty="0"/>
              <a:t>Öppenhet </a:t>
            </a:r>
            <a:r>
              <a:rPr lang="sv-SE" sz="1000" dirty="0"/>
              <a:t>är ett av våra nyckelord. Det innebär att alla får komma till tals, att vi lyssnar på varandra och är ödmjuka inför andras erfarenheter och åsikter.</a:t>
            </a:r>
          </a:p>
          <a:p>
            <a:endParaRPr lang="sv-SE" sz="1000" b="1" dirty="0"/>
          </a:p>
          <a:p>
            <a:r>
              <a:rPr lang="sv-SE" sz="1000" b="1" dirty="0"/>
              <a:t>ÖVNING</a:t>
            </a:r>
          </a:p>
          <a:p>
            <a:r>
              <a:rPr lang="sv-SE" sz="1000" dirty="0"/>
              <a:t>Informera</a:t>
            </a:r>
            <a:r>
              <a:rPr lang="sv-SE" sz="1000" baseline="0" dirty="0"/>
              <a:t> besökarna om det är någon typ av utrymningsövning som ska genomföras när de är i kommunhuset. 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4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5C0BB-C0DC-EA6A-1B63-B54C7133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20D13CC-F858-0C6A-90BA-7076ACBC4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9ADF541-0D65-5DF5-4982-F9CB7AEE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5D6811-195C-CE35-0D00-BA1F4E0B5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4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81FD-4C73-09EE-60B2-07565446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B07C47-F6EE-5701-88B5-CFF91AC03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C8E544-A5F0-297D-C39C-E3ADCA3D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5045C-6B19-313A-5356-E5F61648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6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7B2B-7321-7E3A-5B30-AE017B4F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1E2D49-42C9-170B-1BD9-5FD738F85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AEB3AC1-C37D-896C-F1C0-C8D97DD1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190F9A-EC35-B13D-F230-CB5A948FB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89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92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37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46116-06EF-244A-44EE-9AB85F7D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1E6C7A-0188-8390-3F93-67AFB650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00B00A-1314-71C0-AF5C-283502B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6A2A6F-5340-AECB-D1CA-8BC391B8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08DF5-86D5-0EF6-C692-44C360DE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31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B1F4C3-FBE6-2483-3369-FBB39E46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1B2992-DC78-49C4-AF37-C251AD1D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6EEFC3-921D-EDC1-5389-996B0746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9DCC7-404B-D37F-16D2-55CB572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F3F31A-AA02-E2E5-124D-6DD7685B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79BD20-2F40-2FA3-69CB-9DCADE490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A337AD-6D66-94F6-5D86-01CDE520C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2B21F-6E3D-4B0F-4DEF-CDDAFF5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67323-BEB2-F01D-1B67-2963FC00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BBDD97-366A-A6D4-C270-865C18A1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9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4018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17226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Rubrik Arial 34pt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ARIAL MELLANRUBRIK 16PT</a:t>
            </a:r>
          </a:p>
        </p:txBody>
      </p:sp>
    </p:spTree>
    <p:extLst>
      <p:ext uri="{BB962C8B-B14F-4D97-AF65-F5344CB8AC3E}">
        <p14:creationId xmlns:p14="http://schemas.microsoft.com/office/powerpoint/2010/main" val="13693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E971F-2862-AEFD-03DD-DC4AA490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15D879-CEB4-2467-9459-C02D338C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97E183-5A8C-4DEB-5F9E-E1647169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65DD2D-57A8-C873-5718-D49D889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5A7599-631F-7AC3-6F82-3CD96D26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3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A5C3-9005-6C98-E78A-157CA638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46C347-F17D-8DE8-D6F0-E57E18E1E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B292B1-1204-4956-1F28-F1D9D6D3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D1375-5BA6-7B28-3340-C9FD4285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52D99-2551-EC7F-1D04-EEAD4AD8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8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8F305-30E8-8F0F-EDE9-2734299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48BFB0-7100-7AFC-3682-450FA96F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F56294F-9C8D-E343-C65C-07151243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FE46D7-EFD9-DA2A-FE8C-6A5C07AB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66DAC6-9B2B-579E-FEA8-A0E604BF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44ACCD-D9AF-B1F7-42F4-B9E5259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0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DAC4D-3C41-8B65-DC01-03A56C00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CC75D3-37F9-D1B4-BF14-27386F612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B446BE-22DF-F6C4-3CC5-ED514082B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B3C617-E87F-EA77-8B1A-F12754E0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35DD28-84DD-3EC5-87EC-4B0936ACD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A21730-B6DE-E3DB-669F-20FB7F23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E033B5-A76D-262A-1D20-5DA9D9C4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4C4C18-1E94-6AA3-537B-339DB142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48310-2469-8B9B-91C3-C6B043F2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C7BB08-6830-C2E0-940F-A87C66A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FA9C2D-383D-AF61-7683-9D7FCC11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F37879-C12F-87C5-7E1E-202EB944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0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141E25-E02A-242A-17BC-7E14CAC7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0B6684-E19C-A505-5800-24022539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4E8EB2-A73C-AF1F-1DC3-FEB03E8E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186D6-8F0F-3CA3-E91F-0826F489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AEA06-9B41-FEBC-199B-20E1E7D3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D2D5A1-64D1-4FD5-0E7D-C530C7956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1E0FB-2438-035C-CAC8-C8B82315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26407A-323A-1ABA-6449-9D593BC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601374-3141-BA94-2013-5E8AEBE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58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BF328-7D79-BAF4-EE6C-FD226625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F96DAB-26DF-0496-336D-5ABE87C46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41D34-2A4D-AD8A-773D-ECC296F2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5C0DBD-2990-6A32-74C3-F81D45DA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92E784-9E03-7F45-2F95-98B0F69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F0F2CB-B416-7727-F697-2C6EEB73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3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C6EEC9E-B40D-63E1-0C68-B60E257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343827-7851-F86B-BE98-876D0110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8E9C88-6E94-7F61-C481-68954D9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BEFE10-20B1-841D-958C-15C300F6C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6AA75-FFF8-4857-B077-29823CF6B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9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2744B66-3E1F-CA15-9B9E-6ED6046A5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64239"/>
            <a:ext cx="12192000" cy="15937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E28EC26-249B-9C83-21AD-78B173C3B2D5}"/>
              </a:ext>
            </a:extLst>
          </p:cNvPr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Viktig information till våra besökare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873" y="1419908"/>
            <a:ext cx="4366864" cy="274978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Rädda – Varna – Larma - Släck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Hjärtstartare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Östhammars kommuns värdegrund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Övning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DC96AA-CF64-0615-1CCB-0945405860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527898"/>
            <a:ext cx="1323461" cy="15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A5D72A-AC15-26A6-F3DC-2F1DAC2DFE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3235911"/>
            <a:ext cx="1323461" cy="15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4D20BA-1972-7DAC-B4DA-A7E47E6B3E4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1517918"/>
            <a:ext cx="1884585" cy="143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3AD2925-7BD2-2E89-69BD-8955DBAA8C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3207640"/>
            <a:ext cx="1506875" cy="1607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EA29E8E-A642-E9AA-33E6-C3C7A3FC2A01}"/>
              </a:ext>
            </a:extLst>
          </p:cNvPr>
          <p:cNvGrpSpPr/>
          <p:nvPr/>
        </p:nvGrpSpPr>
        <p:grpSpPr>
          <a:xfrm>
            <a:off x="9056792" y="3168084"/>
            <a:ext cx="1639678" cy="1711503"/>
            <a:chOff x="8992123" y="3179576"/>
            <a:chExt cx="1567293" cy="163594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5ECB85F-FA7C-7AE2-5176-9B1BFC5441EF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123" y="3179576"/>
              <a:ext cx="1567293" cy="1635948"/>
            </a:xfrm>
            <a:prstGeom prst="rect">
              <a:avLst/>
            </a:prstGeom>
            <a:noFill/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D696C36-4687-9584-022F-57B4DA52B2B7}"/>
                </a:ext>
              </a:extLst>
            </p:cNvPr>
            <p:cNvSpPr txBox="1"/>
            <p:nvPr/>
          </p:nvSpPr>
          <p:spPr>
            <a:xfrm>
              <a:off x="9114040" y="3246193"/>
              <a:ext cx="1268778" cy="14884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70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78911"/>
            <a:ext cx="55303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2" y="1376453"/>
            <a:ext cx="485974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331CB-196C-C729-7790-164B500B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3" y="465877"/>
            <a:ext cx="5530362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08332A-39B1-F30F-FADD-F7C8C67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2" y="1389030"/>
            <a:ext cx="4879411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latshållare för bild 15" descr="En bild som visar utomhus, gräs, himmel, träd&#10;&#10;AI-genererat innehåll kan vara felaktigt.">
            <a:extLst>
              <a:ext uri="{FF2B5EF4-FFF2-40B4-BE49-F238E27FC236}">
                <a16:creationId xmlns:a16="http://schemas.microsoft.com/office/drawing/2014/main" id="{7D270707-0219-443A-7921-300EE63E1D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23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996F-D391-C906-E68E-5E9409B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145D-19AE-382A-B0A1-2CBEF517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67477"/>
            <a:ext cx="5351359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E7BB8-DE07-AFB7-BD60-CDE00F1D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2" y="1376455"/>
            <a:ext cx="489907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latshållare för bild 11" descr="En bild som visar utomhus, himmel, fönster, moln&#10;&#10;AI-genererat innehåll kan vara felaktigt.">
            <a:extLst>
              <a:ext uri="{FF2B5EF4-FFF2-40B4-BE49-F238E27FC236}">
                <a16:creationId xmlns:a16="http://schemas.microsoft.com/office/drawing/2014/main" id="{E70E9D26-E2AF-4535-ADFA-B63A0F54C2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16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1" y="474566"/>
            <a:ext cx="55303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1" y="1376454"/>
            <a:ext cx="4869580" cy="3811588"/>
          </a:xfrm>
        </p:spPr>
        <p:txBody>
          <a:bodyPr>
            <a:normAutofit/>
          </a:bodyPr>
          <a:lstStyle/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6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3F4C-0D7A-71AD-A8D6-7115EBAA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2C454E23-5CF4-8345-15DE-45C3796655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157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777346-DE62-0C63-D5E9-4266A34C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8793"/>
            <a:ext cx="4810587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7F3E860-2AAB-EE7F-13E9-35632C75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1" y="471823"/>
            <a:ext cx="5685658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53259" y="495831"/>
            <a:ext cx="5624109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53259" y="1375313"/>
            <a:ext cx="4768702" cy="3811588"/>
          </a:xfrm>
        </p:spPr>
        <p:txBody>
          <a:bodyPr>
            <a:normAutofit/>
          </a:bodyPr>
          <a:lstStyle/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2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6FAC-34CB-66C5-F09A-B9AE8CD5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32E584-FEB3-C01C-5979-9E31E71D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1" y="1378793"/>
            <a:ext cx="489907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2789619-F104-4805-5392-1871F39B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74564"/>
            <a:ext cx="5420185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bild 6" descr="En bild som visar utomhus, himmel, moln, gräs&#10;&#10;AI-genererat innehåll kan vara felaktigt.">
            <a:extLst>
              <a:ext uri="{FF2B5EF4-FFF2-40B4-BE49-F238E27FC236}">
                <a16:creationId xmlns:a16="http://schemas.microsoft.com/office/drawing/2014/main" id="{6DEF4B45-3E01-0371-0629-3DF651469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72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C81B-500D-2B83-B7C3-00242ED6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299167-8C43-5603-0423-69A2EFA3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199" y="1381537"/>
            <a:ext cx="4879413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7933F5B-113F-49BD-C597-E6018A2D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64734"/>
            <a:ext cx="5530363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latshållare för bild 11" descr="En bild som visar utomhus, vatten, sjö, skepp&#10;&#10;AI-genererat innehåll kan vara felaktigt.">
            <a:extLst>
              <a:ext uri="{FF2B5EF4-FFF2-40B4-BE49-F238E27FC236}">
                <a16:creationId xmlns:a16="http://schemas.microsoft.com/office/drawing/2014/main" id="{6480B578-EBCB-E9A6-6914-AC64D4FC7F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82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4294967295"/>
          </p:nvPr>
        </p:nvGraphicFramePr>
        <p:xfrm>
          <a:off x="1371600" y="500062"/>
          <a:ext cx="9105900" cy="58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7000347"/>
              </p:ext>
            </p:extLst>
          </p:nvPr>
        </p:nvGraphicFramePr>
        <p:xfrm>
          <a:off x="2032000" y="590550"/>
          <a:ext cx="81280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8147B9-B314-097F-AF2F-4C440E1AD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64239"/>
            <a:ext cx="12192000" cy="159376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419FE8B-CD45-4B31-50F8-69FC2F5B004C}"/>
              </a:ext>
            </a:extLst>
          </p:cNvPr>
          <p:cNvSpPr txBox="1"/>
          <p:nvPr/>
        </p:nvSpPr>
        <p:spPr>
          <a:xfrm>
            <a:off x="-1" y="264876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Underrubrik, Arial 28 pkt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73EBA-4AC9-18D6-FAEB-D976F249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2299"/>
            <a:ext cx="12191999" cy="625475"/>
          </a:xfrm>
        </p:spPr>
        <p:txBody>
          <a:bodyPr>
            <a:noAutofit/>
          </a:bodyPr>
          <a:lstStyle/>
          <a:p>
            <a:pPr algn="ctr"/>
            <a:endParaRPr lang="sv-S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>
          <a:xfrm>
            <a:off x="1101724" y="1886989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1116041" y="3961543"/>
            <a:ext cx="8835967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Högerpil 3"/>
          <p:cNvSpPr/>
          <p:nvPr/>
        </p:nvSpPr>
        <p:spPr>
          <a:xfrm>
            <a:off x="3785810" y="251044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pil 9"/>
          <p:cNvSpPr/>
          <p:nvPr/>
        </p:nvSpPr>
        <p:spPr>
          <a:xfrm>
            <a:off x="6912781" y="248550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811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3434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8075" y="2143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71575" y="449580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5400000">
            <a:off x="5339770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 rot="5400000">
            <a:off x="8466741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 rot="5400000">
            <a:off x="2191789" y="351339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0027BD2-99FB-D46D-52CE-D12ACFE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476456"/>
            <a:ext cx="738981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7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033875" y="551679"/>
            <a:ext cx="1976549" cy="6344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487820" y="1569056"/>
            <a:ext cx="954856" cy="584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33" dirty="0">
                <a:solidFill>
                  <a:schemeClr val="tx1"/>
                </a:solidFill>
              </a:rPr>
              <a:t>Säkerhets-skydd och beredskap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65240" y="1577838"/>
            <a:ext cx="974150" cy="58465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Stab</a:t>
            </a:r>
          </a:p>
          <a:p>
            <a:pPr algn="ctr"/>
            <a:endParaRPr lang="sv-SE" sz="267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Stabschef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179970" y="2910810"/>
            <a:ext cx="165038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Samhällsbyggnads-kontoret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Samhällsbyggnadschef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1998466" y="2920437"/>
            <a:ext cx="145280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Kultur- och fritidskontoret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Kultur- och fritidschef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3627228" y="2910810"/>
            <a:ext cx="1424117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Näringslivskontoret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Näringslivschef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5236085" y="2911261"/>
            <a:ext cx="1585400" cy="744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Kommunlednings-kontoret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Kommundirektör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6990106" y="2910812"/>
            <a:ext cx="1424117" cy="759803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Tekniska 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Teknisk 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8590182" y="2920437"/>
            <a:ext cx="1520884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Omsorgs-</a:t>
            </a:r>
            <a:br>
              <a:rPr lang="sv-SE" sz="1067" b="1" dirty="0">
                <a:solidFill>
                  <a:schemeClr val="tx1"/>
                </a:solidFill>
              </a:rPr>
            </a:br>
            <a:r>
              <a:rPr lang="sv-SE" sz="1067" b="1" dirty="0">
                <a:solidFill>
                  <a:schemeClr val="tx1"/>
                </a:solidFill>
              </a:rPr>
              <a:t>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Socialchef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10287026" y="2910810"/>
            <a:ext cx="166459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Barn- och utbildningschef</a:t>
            </a:r>
            <a:endParaRPr lang="sv-SE" sz="1067" dirty="0">
              <a:solidFill>
                <a:schemeClr val="tx1"/>
              </a:solidFill>
            </a:endParaRPr>
          </a:p>
        </p:txBody>
      </p:sp>
      <p:cxnSp>
        <p:nvCxnSpPr>
          <p:cNvPr id="32" name="Rak koppling 31"/>
          <p:cNvCxnSpPr>
            <a:stCxn id="4" idx="3"/>
            <a:endCxn id="6" idx="1"/>
          </p:cNvCxnSpPr>
          <p:nvPr/>
        </p:nvCxnSpPr>
        <p:spPr>
          <a:xfrm>
            <a:off x="5442676" y="1861382"/>
            <a:ext cx="1222564" cy="8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Rak koppling 34"/>
          <p:cNvCxnSpPr/>
          <p:nvPr/>
        </p:nvCxnSpPr>
        <p:spPr>
          <a:xfrm flipV="1">
            <a:off x="996463" y="2560831"/>
            <a:ext cx="10126800" cy="413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Rak koppling 40"/>
          <p:cNvCxnSpPr/>
          <p:nvPr/>
        </p:nvCxnSpPr>
        <p:spPr>
          <a:xfrm flipH="1">
            <a:off x="2734982" y="2602299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>
            <a:off x="6018781" y="1185356"/>
            <a:ext cx="17061" cy="17280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8947035" y="3769577"/>
            <a:ext cx="1590970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27" name="textruta 26"/>
          <p:cNvSpPr txBox="1"/>
          <p:nvPr/>
        </p:nvSpPr>
        <p:spPr>
          <a:xfrm>
            <a:off x="10719308" y="3769577"/>
            <a:ext cx="16940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133" dirty="0"/>
          </a:p>
        </p:txBody>
      </p:sp>
      <p:sp>
        <p:nvSpPr>
          <p:cNvPr id="30" name="textruta 29"/>
          <p:cNvSpPr txBox="1"/>
          <p:nvPr/>
        </p:nvSpPr>
        <p:spPr>
          <a:xfrm>
            <a:off x="7152315" y="3793708"/>
            <a:ext cx="1656536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3" name="textruta 32"/>
          <p:cNvSpPr txBox="1"/>
          <p:nvPr/>
        </p:nvSpPr>
        <p:spPr>
          <a:xfrm>
            <a:off x="5279392" y="3769577"/>
            <a:ext cx="1998028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4" name="textruta 33"/>
          <p:cNvSpPr txBox="1"/>
          <p:nvPr/>
        </p:nvSpPr>
        <p:spPr>
          <a:xfrm>
            <a:off x="1965115" y="3793707"/>
            <a:ext cx="158539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6" name="textruta 35"/>
          <p:cNvSpPr txBox="1"/>
          <p:nvPr/>
        </p:nvSpPr>
        <p:spPr>
          <a:xfrm>
            <a:off x="3620596" y="3800702"/>
            <a:ext cx="173444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9" name="Rektangel med rundade hörn 38"/>
          <p:cNvSpPr/>
          <p:nvPr/>
        </p:nvSpPr>
        <p:spPr>
          <a:xfrm>
            <a:off x="1999911" y="3799972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999911" y="4609975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999911" y="4203181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Kulturskola</a:t>
            </a:r>
            <a:endParaRPr lang="sv-SE" sz="933" b="1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5228748" y="421883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228748" y="4627789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5228748" y="5036745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228748" y="380422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7000062" y="421260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6990107" y="3804223"/>
            <a:ext cx="1424117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7000062" y="462497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8590183" y="3808389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8590183" y="4211648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8600136" y="4627789"/>
            <a:ext cx="151093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10287025" y="379089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Förskola och </a:t>
            </a:r>
            <a:br>
              <a:rPr lang="sv-SE" sz="800" b="1" dirty="0">
                <a:solidFill>
                  <a:schemeClr val="tx1"/>
                </a:solidFill>
              </a:rPr>
            </a:br>
            <a:r>
              <a:rPr lang="sv-SE" sz="800" b="1" dirty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10287025" y="4203204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10287025" y="462996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84060" y="4198891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78502" y="4588955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Miljö</a:t>
            </a: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4343839" y="2593948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7700919" y="2585691"/>
            <a:ext cx="1" cy="33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9345308" y="2571812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11110128" y="2569941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1001917" y="2601996"/>
            <a:ext cx="1" cy="316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67846" y="3804223"/>
            <a:ext cx="1644825" cy="33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Mark och exploatering</a:t>
            </a:r>
          </a:p>
        </p:txBody>
      </p:sp>
      <p:pic>
        <p:nvPicPr>
          <p:cNvPr id="68" name="Bildobjekt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9" name="Rektangel med rundade hörn 68"/>
          <p:cNvSpPr/>
          <p:nvPr/>
        </p:nvSpPr>
        <p:spPr>
          <a:xfrm>
            <a:off x="10328423" y="729875"/>
            <a:ext cx="1150835" cy="225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0328423" y="1009228"/>
            <a:ext cx="1150835" cy="21106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Stab</a:t>
            </a:r>
          </a:p>
        </p:txBody>
      </p:sp>
      <p:grpSp>
        <p:nvGrpSpPr>
          <p:cNvPr id="71" name="Grupp 70"/>
          <p:cNvGrpSpPr/>
          <p:nvPr/>
        </p:nvGrpSpPr>
        <p:grpSpPr>
          <a:xfrm>
            <a:off x="9116098" y="428715"/>
            <a:ext cx="1345425" cy="939516"/>
            <a:chOff x="402268" y="412475"/>
            <a:chExt cx="1345425" cy="939516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87300" y="695960"/>
              <a:ext cx="1014683" cy="188323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Kontorsnivå</a:t>
              </a:r>
              <a:endParaRPr lang="sv-SE" sz="267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med rundade hörn 74"/>
            <p:cNvSpPr/>
            <p:nvPr/>
          </p:nvSpPr>
          <p:spPr>
            <a:xfrm>
              <a:off x="487300" y="929568"/>
              <a:ext cx="1014683" cy="188323"/>
            </a:xfrm>
            <a:prstGeom prst="roundRect">
              <a:avLst/>
            </a:prstGeom>
            <a:solidFill>
              <a:srgbClr val="96D3D1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Verksamhetsnivå</a:t>
              </a:r>
            </a:p>
          </p:txBody>
        </p:sp>
        <p:sp>
          <p:nvSpPr>
            <p:cNvPr id="76" name="Rektangel med rundade hörn 75"/>
            <p:cNvSpPr/>
            <p:nvPr/>
          </p:nvSpPr>
          <p:spPr>
            <a:xfrm>
              <a:off x="487300" y="1163668"/>
              <a:ext cx="1014683" cy="188323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Enhetsnivå</a:t>
              </a:r>
            </a:p>
          </p:txBody>
        </p:sp>
        <p:sp>
          <p:nvSpPr>
            <p:cNvPr id="82" name="textruta 81"/>
            <p:cNvSpPr txBox="1"/>
            <p:nvPr/>
          </p:nvSpPr>
          <p:spPr>
            <a:xfrm>
              <a:off x="402268" y="412475"/>
              <a:ext cx="13454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>
                  <a:solidFill>
                    <a:schemeClr val="bg1">
                      <a:lumMod val="50000"/>
                    </a:schemeClr>
                  </a:solidFill>
                </a:rPr>
                <a:t>Organisationsnivåer</a:t>
              </a:r>
            </a:p>
          </p:txBody>
        </p:sp>
      </p:grpSp>
      <p:sp>
        <p:nvSpPr>
          <p:cNvPr id="83" name="textruta 82"/>
          <p:cNvSpPr txBox="1"/>
          <p:nvPr/>
        </p:nvSpPr>
        <p:spPr>
          <a:xfrm>
            <a:off x="768363" y="446590"/>
            <a:ext cx="3719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198827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1067448" y="2976029"/>
            <a:ext cx="2622649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Verksamhet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4785625" y="2975447"/>
            <a:ext cx="2674647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4545955" y="1886566"/>
            <a:ext cx="3142252" cy="768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Kontorsnamn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8454208" y="2980010"/>
            <a:ext cx="2663611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8274713" y="4743477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8274713" y="4342989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8271762" y="3954127"/>
            <a:ext cx="3098505" cy="336313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b="1">
                <a:solidFill>
                  <a:schemeClr val="tx1"/>
                </a:solidFill>
              </a:rPr>
              <a:t>Enhet </a:t>
            </a:r>
            <a:endParaRPr lang="sv-SE" sz="700" b="1" dirty="0">
              <a:solidFill>
                <a:schemeClr val="tx1"/>
              </a:solidFill>
            </a:endParaRPr>
          </a:p>
        </p:txBody>
      </p:sp>
      <p:sp>
        <p:nvSpPr>
          <p:cNvPr id="32" name="Rektangel med rundade hörn 31"/>
          <p:cNvSpPr>
            <a:spLocks noChangeAspect="1"/>
          </p:cNvSpPr>
          <p:nvPr/>
        </p:nvSpPr>
        <p:spPr>
          <a:xfrm>
            <a:off x="4572741" y="394429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sp>
        <p:nvSpPr>
          <p:cNvPr id="34" name="Rektangel med rundade hörn 33"/>
          <p:cNvSpPr>
            <a:spLocks noChangeAspect="1"/>
          </p:cNvSpPr>
          <p:nvPr/>
        </p:nvSpPr>
        <p:spPr>
          <a:xfrm>
            <a:off x="4576864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36" name="Rektangel med rundade hörn 35"/>
          <p:cNvSpPr>
            <a:spLocks noChangeAspect="1"/>
          </p:cNvSpPr>
          <p:nvPr/>
        </p:nvSpPr>
        <p:spPr>
          <a:xfrm>
            <a:off x="4572741" y="47434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41" name="Rektangel med rundade hörn 40"/>
          <p:cNvSpPr>
            <a:spLocks noChangeAspect="1"/>
          </p:cNvSpPr>
          <p:nvPr/>
        </p:nvSpPr>
        <p:spPr>
          <a:xfrm>
            <a:off x="6168984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0" name="Rektangel med rundade hörn 49"/>
          <p:cNvSpPr>
            <a:spLocks noChangeAspect="1"/>
          </p:cNvSpPr>
          <p:nvPr/>
        </p:nvSpPr>
        <p:spPr>
          <a:xfrm>
            <a:off x="6168984" y="43429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2" name="Rektangel med rundade hörn 51"/>
          <p:cNvSpPr/>
          <p:nvPr/>
        </p:nvSpPr>
        <p:spPr>
          <a:xfrm>
            <a:off x="75333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753460" y="434884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753335" y="4755962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9" name="Rektangel med rundade hörn 58"/>
          <p:cNvSpPr/>
          <p:nvPr/>
        </p:nvSpPr>
        <p:spPr>
          <a:xfrm>
            <a:off x="232359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2329085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1" name="Rektangel med rundade hörn 60"/>
          <p:cNvSpPr/>
          <p:nvPr/>
        </p:nvSpPr>
        <p:spPr>
          <a:xfrm>
            <a:off x="2329085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6" name="Rektangel med rundade hörn 65"/>
          <p:cNvSpPr/>
          <p:nvPr/>
        </p:nvSpPr>
        <p:spPr>
          <a:xfrm>
            <a:off x="3210557" y="2298661"/>
            <a:ext cx="95908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8063604" y="2298663"/>
            <a:ext cx="96000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cxnSp>
        <p:nvCxnSpPr>
          <p:cNvPr id="86" name="Rak koppling 85"/>
          <p:cNvCxnSpPr/>
          <p:nvPr/>
        </p:nvCxnSpPr>
        <p:spPr>
          <a:xfrm>
            <a:off x="7688207" y="2462707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/>
          <p:cNvCxnSpPr/>
          <p:nvPr/>
        </p:nvCxnSpPr>
        <p:spPr>
          <a:xfrm>
            <a:off x="4170558" y="2457750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884545" y="514228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(kontors- och enhetsnivå)</a:t>
            </a:r>
          </a:p>
        </p:txBody>
      </p:sp>
      <p:sp>
        <p:nvSpPr>
          <p:cNvPr id="69" name="Rektangel med rundade hörn 68"/>
          <p:cNvSpPr>
            <a:spLocks noChangeAspect="1"/>
          </p:cNvSpPr>
          <p:nvPr/>
        </p:nvSpPr>
        <p:spPr>
          <a:xfrm>
            <a:off x="6179871" y="3963690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pic>
        <p:nvPicPr>
          <p:cNvPr id="70" name="Bildobjekt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cxnSp>
        <p:nvCxnSpPr>
          <p:cNvPr id="5" name="Rak koppling 4"/>
          <p:cNvCxnSpPr>
            <a:stCxn id="39" idx="3"/>
            <a:endCxn id="45" idx="1"/>
          </p:cNvCxnSpPr>
          <p:nvPr/>
        </p:nvCxnSpPr>
        <p:spPr>
          <a:xfrm flipV="1">
            <a:off x="3690097" y="3352089"/>
            <a:ext cx="1095528" cy="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/>
          <p:cNvCxnSpPr>
            <a:stCxn id="45" idx="3"/>
          </p:cNvCxnSpPr>
          <p:nvPr/>
        </p:nvCxnSpPr>
        <p:spPr>
          <a:xfrm>
            <a:off x="7460272" y="3352089"/>
            <a:ext cx="991933" cy="29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/>
          <p:cNvCxnSpPr>
            <a:stCxn id="16" idx="2"/>
            <a:endCxn id="45" idx="0"/>
          </p:cNvCxnSpPr>
          <p:nvPr/>
        </p:nvCxnSpPr>
        <p:spPr>
          <a:xfrm>
            <a:off x="6117081" y="2654566"/>
            <a:ext cx="5868" cy="32088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4E42AB-8847-137A-1E4B-87747AEE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64239"/>
            <a:ext cx="12192000" cy="15937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052" y="1475472"/>
            <a:ext cx="8475257" cy="3409848"/>
          </a:xfrm>
        </p:spPr>
        <p:txBody>
          <a:bodyPr/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D58FA3-63F8-B5C1-D276-79B884F7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53" y="657032"/>
            <a:ext cx="7344547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A988D3B-CF83-122F-2155-FD5FD2517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64239"/>
            <a:ext cx="12192000" cy="1593761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4544641" y="1757663"/>
            <a:ext cx="2532899" cy="878542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76662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1389529" y="1766628"/>
            <a:ext cx="2541864" cy="878542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86169" y="1833837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801148" y="1824005"/>
            <a:ext cx="198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969499" y="1816655"/>
            <a:ext cx="191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510178" y="3448529"/>
            <a:ext cx="2532899" cy="1272990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451994"/>
            <a:ext cx="2532899" cy="1272990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1389529" y="3451994"/>
            <a:ext cx="2541864" cy="1272990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596001" y="3533487"/>
            <a:ext cx="1894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623390-F6E6-C6D8-0DDE-D6F123BA5399}"/>
              </a:ext>
            </a:extLst>
          </p:cNvPr>
          <p:cNvSpPr txBox="1"/>
          <p:nvPr/>
        </p:nvSpPr>
        <p:spPr>
          <a:xfrm>
            <a:off x="4801148" y="3517529"/>
            <a:ext cx="1834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29629F3-97D8-0C29-D80D-BEE79E5D39F6}"/>
              </a:ext>
            </a:extLst>
          </p:cNvPr>
          <p:cNvSpPr txBox="1"/>
          <p:nvPr/>
        </p:nvSpPr>
        <p:spPr>
          <a:xfrm>
            <a:off x="7988439" y="3533487"/>
            <a:ext cx="1774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3EA8622-E70E-9263-BDEE-FF5FDF07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18" y="656551"/>
            <a:ext cx="739254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1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08E38-51C8-BA38-CE3D-3C64440D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CC9B050-5BEC-057F-7A85-DA74A556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64239"/>
            <a:ext cx="12192000" cy="1593761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13B28993-97C6-CAB6-5832-B4666DD581B5}"/>
              </a:ext>
            </a:extLst>
          </p:cNvPr>
          <p:cNvSpPr/>
          <p:nvPr/>
        </p:nvSpPr>
        <p:spPr>
          <a:xfrm>
            <a:off x="3731518" y="1933339"/>
            <a:ext cx="2088000" cy="2088000"/>
          </a:xfrm>
          <a:prstGeom prst="ellipse">
            <a:avLst/>
          </a:prstGeom>
          <a:solidFill>
            <a:srgbClr val="FFD1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3EEE036F-3944-C681-485A-06F4E58DB59D}"/>
              </a:ext>
            </a:extLst>
          </p:cNvPr>
          <p:cNvSpPr/>
          <p:nvPr/>
        </p:nvSpPr>
        <p:spPr>
          <a:xfrm>
            <a:off x="1264999" y="1933339"/>
            <a:ext cx="2088000" cy="2088000"/>
          </a:xfrm>
          <a:prstGeom prst="ellipse">
            <a:avLst/>
          </a:prstGeom>
          <a:solidFill>
            <a:srgbClr val="C3B0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6073A-3942-08AF-CEC2-A863B631C546}"/>
              </a:ext>
            </a:extLst>
          </p:cNvPr>
          <p:cNvSpPr/>
          <p:nvPr/>
        </p:nvSpPr>
        <p:spPr>
          <a:xfrm>
            <a:off x="1663766" y="230202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99E0054-2898-D57A-E166-43B41B65CC58}"/>
              </a:ext>
            </a:extLst>
          </p:cNvPr>
          <p:cNvSpPr/>
          <p:nvPr/>
        </p:nvSpPr>
        <p:spPr>
          <a:xfrm>
            <a:off x="6235898" y="1933339"/>
            <a:ext cx="2088000" cy="2088000"/>
          </a:xfrm>
          <a:prstGeom prst="ellipse">
            <a:avLst/>
          </a:prstGeom>
          <a:solidFill>
            <a:srgbClr val="4E798B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FB9E2F6-8CF4-D9F2-4A99-963A8386C323}"/>
              </a:ext>
            </a:extLst>
          </p:cNvPr>
          <p:cNvSpPr/>
          <p:nvPr/>
        </p:nvSpPr>
        <p:spPr>
          <a:xfrm>
            <a:off x="8740278" y="1933339"/>
            <a:ext cx="2088000" cy="2088000"/>
          </a:xfrm>
          <a:prstGeom prst="ellipse">
            <a:avLst/>
          </a:prstGeom>
          <a:solidFill>
            <a:srgbClr val="48825C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BC1EBCA5-4205-F77D-A486-06E08F0C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02BB0F5-9AF5-4E15-E73C-780BBB99AE56}"/>
              </a:ext>
            </a:extLst>
          </p:cNvPr>
          <p:cNvSpPr/>
          <p:nvPr/>
        </p:nvSpPr>
        <p:spPr>
          <a:xfrm>
            <a:off x="6531392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695DF7-586A-33DA-5CA3-11345C0BF0E8}"/>
              </a:ext>
            </a:extLst>
          </p:cNvPr>
          <p:cNvSpPr/>
          <p:nvPr/>
        </p:nvSpPr>
        <p:spPr>
          <a:xfrm>
            <a:off x="4107258" y="230136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AE3F6B-0762-E896-BA0C-4D2AE062D1C1}"/>
              </a:ext>
            </a:extLst>
          </p:cNvPr>
          <p:cNvSpPr/>
          <p:nvPr/>
        </p:nvSpPr>
        <p:spPr>
          <a:xfrm>
            <a:off x="9125779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A21B8CF-1E4C-9939-79B3-26F8D68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643957"/>
            <a:ext cx="7434950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9355420" y="1522893"/>
            <a:ext cx="1800000" cy="1800000"/>
          </a:xfrm>
          <a:prstGeom prst="ellipse">
            <a:avLst/>
          </a:prstGeom>
          <a:solidFill>
            <a:srgbClr val="4E798B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9315148" y="1916087"/>
            <a:ext cx="184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7983174" y="3930409"/>
            <a:ext cx="1800000" cy="1800000"/>
          </a:xfrm>
          <a:prstGeom prst="ellipse">
            <a:avLst/>
          </a:prstGeom>
          <a:solidFill>
            <a:srgbClr val="48825C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7818652" y="4307691"/>
            <a:ext cx="2129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6208203" y="1971215"/>
            <a:ext cx="1800000" cy="1800000"/>
          </a:xfrm>
          <a:prstGeom prst="ellipse">
            <a:avLst/>
          </a:prstGeom>
          <a:solidFill>
            <a:srgbClr val="FFD147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6024563" y="2300808"/>
            <a:ext cx="2080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2D32A4C-023D-3BD5-7D34-280A49BF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21" y="464435"/>
            <a:ext cx="5611812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9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9B56-4687-F31F-74F1-7033809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4CDD-96AD-168F-7B2F-725C45C0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81654"/>
            <a:ext cx="53218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346A-4078-4E6C-F196-D8816FE8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1" y="1383544"/>
            <a:ext cx="481058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bild 6" descr="En bild som visar utomhus, moln, vatten, gräs&#10;&#10;AI-genererat innehåll kan vara felaktigt.">
            <a:extLst>
              <a:ext uri="{FF2B5EF4-FFF2-40B4-BE49-F238E27FC236}">
                <a16:creationId xmlns:a16="http://schemas.microsoft.com/office/drawing/2014/main" id="{92655BAB-1597-E1C2-2159-BF597745FA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6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5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67477"/>
            <a:ext cx="533169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2" y="1386285"/>
            <a:ext cx="4879411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67478"/>
            <a:ext cx="5331696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1" y="1383545"/>
            <a:ext cx="4908910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8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422</Words>
  <Application>Microsoft Office PowerPoint</Application>
  <PresentationFormat>Bredbild</PresentationFormat>
  <Paragraphs>133</Paragraphs>
  <Slides>22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Säfström</dc:creator>
  <cp:lastModifiedBy>Lena Säfström</cp:lastModifiedBy>
  <cp:revision>15</cp:revision>
  <dcterms:created xsi:type="dcterms:W3CDTF">2025-06-12T10:19:56Z</dcterms:created>
  <dcterms:modified xsi:type="dcterms:W3CDTF">2025-07-14T08:51:25Z</dcterms:modified>
</cp:coreProperties>
</file>