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76" r:id="rId6"/>
  </p:sldMasterIdLst>
  <p:notesMasterIdLst>
    <p:notesMasterId r:id="rId31"/>
  </p:notesMasterIdLst>
  <p:sldIdLst>
    <p:sldId id="313" r:id="rId7"/>
    <p:sldId id="324" r:id="rId8"/>
    <p:sldId id="285" r:id="rId9"/>
    <p:sldId id="353" r:id="rId10"/>
    <p:sldId id="300" r:id="rId11"/>
    <p:sldId id="347" r:id="rId12"/>
    <p:sldId id="351" r:id="rId13"/>
    <p:sldId id="352" r:id="rId14"/>
    <p:sldId id="349" r:id="rId15"/>
    <p:sldId id="348" r:id="rId16"/>
    <p:sldId id="337" r:id="rId17"/>
    <p:sldId id="282" r:id="rId18"/>
    <p:sldId id="286" r:id="rId19"/>
    <p:sldId id="301" r:id="rId20"/>
    <p:sldId id="290" r:id="rId21"/>
    <p:sldId id="291" r:id="rId22"/>
    <p:sldId id="339" r:id="rId23"/>
    <p:sldId id="341" r:id="rId24"/>
    <p:sldId id="342" r:id="rId25"/>
    <p:sldId id="343" r:id="rId26"/>
    <p:sldId id="338" r:id="rId27"/>
    <p:sldId id="345" r:id="rId28"/>
    <p:sldId id="350" r:id="rId29"/>
    <p:sldId id="354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77" userDrawn="1">
          <p15:clr>
            <a:srgbClr val="A4A3A4"/>
          </p15:clr>
        </p15:guide>
        <p15:guide id="3" orient="horz" pos="25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091"/>
    <a:srgbClr val="4E798B"/>
    <a:srgbClr val="FFD147"/>
    <a:srgbClr val="96D3D1"/>
    <a:srgbClr val="EF7D00"/>
    <a:srgbClr val="48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91"/>
      </p:cViewPr>
      <p:guideLst>
        <p:guide pos="3477"/>
        <p:guide orient="horz" pos="25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4585237030556363E-2"/>
          <c:y val="7.868538171858952E-2"/>
          <c:w val="0.92866579177602804"/>
          <c:h val="0.74148339275180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5-48F3-9FA8-B5A0DCE3BA3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5-48F3-9FA8-B5A0DCE3BA3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65-48F3-9FA8-B5A0DCE3B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353656"/>
        <c:axId val="532353328"/>
      </c:barChart>
      <c:catAx>
        <c:axId val="53235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328"/>
        <c:crosses val="autoZero"/>
        <c:auto val="1"/>
        <c:lblAlgn val="ctr"/>
        <c:lblOffset val="100"/>
        <c:noMultiLvlLbl val="0"/>
      </c:catAx>
      <c:valAx>
        <c:axId val="53235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235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8613188976377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4.8021038385826768E-2"/>
          <c:y val="9.6175867607291618E-2"/>
          <c:w val="0.93635396161417328"/>
          <c:h val="0.76748654235442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E798B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8-41F0-A5BD-AE6D88D9C1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D147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8-41F0-A5BD-AE6D88D9C1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C3B09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18-41F0-A5BD-AE6D88D9C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5553080"/>
        <c:axId val="1045556360"/>
      </c:barChart>
      <c:catAx>
        <c:axId val="104555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5556360"/>
        <c:crosses val="autoZero"/>
        <c:auto val="1"/>
        <c:lblAlgn val="ctr"/>
        <c:lblOffset val="100"/>
        <c:noMultiLvlLbl val="0"/>
      </c:catAx>
      <c:valAx>
        <c:axId val="104555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4555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A436-D68C-40BE-BE15-6A4ADD437724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4F1D-4F32-4BF8-BD7D-54CC0145D0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4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87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551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 smtClean="0"/>
              <a:t>I en nationell undersökning av kommuners framtidsutsikter med avseende på befolkningsutveckling, näringslivets struktur och attraktionskraft sticker vår positiva utveckling ut</a:t>
            </a:r>
          </a:p>
          <a:p>
            <a:pPr marL="0" indent="0">
              <a:buNone/>
            </a:pPr>
            <a:r>
              <a:rPr lang="sv-SE" sz="1200" dirty="0" smtClean="0"/>
              <a:t>Stort intresse för utveckling av nya bostäder i bl.a. Öregrund, Östhammar, Gimo, Österbybruk och Alunda</a:t>
            </a:r>
          </a:p>
          <a:p>
            <a:pPr marL="0" indent="0">
              <a:buNone/>
            </a:pPr>
            <a:r>
              <a:rPr lang="sv-SE" sz="1200" dirty="0" smtClean="0"/>
              <a:t>Nya verksamheter etableras och befintliga verksamheter bygger ut i kölvattnet av att industrin satsar i vår kommun</a:t>
            </a:r>
          </a:p>
          <a:p>
            <a:pPr marL="0" indent="0">
              <a:buNone/>
            </a:pPr>
            <a:r>
              <a:rPr lang="sv-SE" sz="1200" dirty="0" smtClean="0"/>
              <a:t>Länsväg 288 kommer att färdigställas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09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B3696-0DB0-49C2-83A0-85CDCBD21F6A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3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52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589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38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28" y="5767811"/>
            <a:ext cx="2491005" cy="7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3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271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8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200" y="1986915"/>
            <a:ext cx="5157787" cy="3684588"/>
          </a:xfrm>
        </p:spPr>
        <p:txBody>
          <a:bodyPr/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0612" y="2007870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9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2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6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433646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31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219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91069" y="124343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56738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half" idx="16" hasCustomPrompt="1"/>
          </p:nvPr>
        </p:nvSpPr>
        <p:spPr>
          <a:xfrm>
            <a:off x="6191068" y="402300"/>
            <a:ext cx="5282894" cy="406592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smtClean="0"/>
              <a:t>Redigera format för rubrik</a:t>
            </a:r>
          </a:p>
        </p:txBody>
      </p:sp>
    </p:spTree>
    <p:extLst>
      <p:ext uri="{BB962C8B-B14F-4D97-AF65-F5344CB8AC3E}">
        <p14:creationId xmlns:p14="http://schemas.microsoft.com/office/powerpoint/2010/main" val="302973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7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EB33-7711-478D-95A9-2883431D48C8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166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EB33-7711-478D-95A9-2883431D48C8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4360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6425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94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925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392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324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14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745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4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055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382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124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461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77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237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35963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35963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3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8180" y="48704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1330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3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6EB33-7711-478D-95A9-2883431D48C8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5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9DEB-FF63-458B-8DA9-828C989F3CA3}" type="datetimeFigureOut">
              <a:rPr lang="sv-SE" smtClean="0"/>
              <a:t>2025-05-06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3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1479932" y="591901"/>
            <a:ext cx="9144000" cy="782637"/>
          </a:xfrm>
        </p:spPr>
        <p:txBody>
          <a:bodyPr>
            <a:normAutofit/>
          </a:bodyPr>
          <a:lstStyle/>
          <a:p>
            <a:pPr algn="ctr"/>
            <a:r>
              <a:rPr lang="sv-SE" sz="3600" dirty="0" smtClean="0">
                <a:latin typeface="+mn-lt"/>
              </a:rPr>
              <a:t>Välkommen!</a:t>
            </a:r>
            <a:endParaRPr lang="sv-S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35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" r="4093"/>
          <a:stretch>
            <a:fillRect/>
          </a:stretch>
        </p:blipFill>
        <p:spPr>
          <a:xfrm>
            <a:off x="0" y="0"/>
            <a:ext cx="5519738" cy="685800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2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3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63894197"/>
              </p:ext>
            </p:extLst>
          </p:nvPr>
        </p:nvGraphicFramePr>
        <p:xfrm>
          <a:off x="1371600" y="500062"/>
          <a:ext cx="9105900" cy="586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2280116"/>
              </p:ext>
            </p:extLst>
          </p:nvPr>
        </p:nvGraphicFramePr>
        <p:xfrm>
          <a:off x="2032000" y="590550"/>
          <a:ext cx="8128000" cy="554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981075" y="771525"/>
            <a:ext cx="986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Östhammars kommun – Prioriterade områden </a:t>
            </a:r>
          </a:p>
        </p:txBody>
      </p:sp>
      <p:sp>
        <p:nvSpPr>
          <p:cNvPr id="2" name="Rektangel med rundade hörn 1"/>
          <p:cNvSpPr/>
          <p:nvPr/>
        </p:nvSpPr>
        <p:spPr>
          <a:xfrm>
            <a:off x="1101724" y="1886989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7355665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4228694" y="1886988"/>
            <a:ext cx="2582025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1116041" y="3961543"/>
            <a:ext cx="8835967" cy="1496291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Högerpil 3"/>
          <p:cNvSpPr/>
          <p:nvPr/>
        </p:nvSpPr>
        <p:spPr>
          <a:xfrm>
            <a:off x="3785810" y="251044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Högerpil 9"/>
          <p:cNvSpPr/>
          <p:nvPr/>
        </p:nvSpPr>
        <p:spPr>
          <a:xfrm>
            <a:off x="6912781" y="2485502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11811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343400" y="215265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458075" y="2143125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171575" y="4495800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Skriv din text här</a:t>
            </a:r>
          </a:p>
          <a:p>
            <a:pPr algn="ctr"/>
            <a:endParaRPr lang="sv-SE" dirty="0"/>
          </a:p>
        </p:txBody>
      </p:sp>
      <p:sp>
        <p:nvSpPr>
          <p:cNvPr id="15" name="Högerpil 14"/>
          <p:cNvSpPr/>
          <p:nvPr/>
        </p:nvSpPr>
        <p:spPr>
          <a:xfrm rot="5400000">
            <a:off x="5339770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 rot="5400000">
            <a:off x="8466741" y="352425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Högerpil 16"/>
          <p:cNvSpPr/>
          <p:nvPr/>
        </p:nvSpPr>
        <p:spPr>
          <a:xfrm rot="5400000">
            <a:off x="2191789" y="3513390"/>
            <a:ext cx="340822" cy="249382"/>
          </a:xfrm>
          <a:prstGeom prst="rightArrow">
            <a:avLst/>
          </a:prstGeom>
          <a:solidFill>
            <a:srgbClr val="FFD14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3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3D1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981075" y="771525"/>
            <a:ext cx="986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Östhammars kommun – Prioriterade områden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981075" y="2124075"/>
            <a:ext cx="834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800" dirty="0" smtClean="0"/>
              <a:t>Under år 2025 kommer vi att: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Utöka 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Starta upp…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Öva…</a:t>
            </a: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09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81075" y="771525"/>
            <a:ext cx="986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Östhammars kommun – Prioriterade områden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81075" y="2124075"/>
            <a:ext cx="834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800" dirty="0" smtClean="0"/>
              <a:t>Under år 2025 kommer vi att: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Utöka 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Starta upp…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 smtClean="0"/>
              <a:t>Öva…</a:t>
            </a:r>
            <a:endParaRPr lang="sv-SE" sz="28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" b="1665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8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095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6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7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>
          <a:xfrm>
            <a:off x="6258444" y="406034"/>
            <a:ext cx="5282893" cy="5022614"/>
          </a:xfrm>
        </p:spPr>
        <p:txBody>
          <a:bodyPr>
            <a:noAutofit/>
          </a:bodyPr>
          <a:lstStyle/>
          <a:p>
            <a:r>
              <a:rPr lang="sv-SE" sz="3200" dirty="0" smtClean="0"/>
              <a:t>Östhammar är den lilla kommunen med den stora bredden.</a:t>
            </a:r>
          </a:p>
          <a:p>
            <a:endParaRPr lang="sv-SE" sz="1200" dirty="0" smtClean="0"/>
          </a:p>
          <a:p>
            <a:r>
              <a:rPr lang="sv-SE" sz="2400" dirty="0" smtClean="0"/>
              <a:t>Här hittar du en expansiv industri och många blomstrande företag, vackra bostadsområden, storslagen natur, ett spännande kulturliv och ett brett utbud av aktiviteter och besöksmål.</a:t>
            </a:r>
          </a:p>
          <a:p>
            <a:r>
              <a:rPr lang="sv-SE" sz="2400" dirty="0" smtClean="0"/>
              <a:t>Samtidigt som vi har närheten till större orter på pendlingsavstånd, som Uppsala, Gävle och Stockholm.</a:t>
            </a:r>
            <a:endParaRPr lang="sv-SE" sz="24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r="6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35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3502"/>
          <a:stretch>
            <a:fillRect/>
          </a:stretch>
        </p:blipFill>
        <p:spPr>
          <a:xfrm rot="5400000">
            <a:off x="-663575" y="663575"/>
            <a:ext cx="6858000" cy="553085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5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r="1719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2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 b="873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7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8" y="0"/>
            <a:ext cx="3834519" cy="6858000"/>
          </a:xfrm>
          <a:prstGeom prst="rect">
            <a:avLst/>
          </a:prstGeom>
        </p:spPr>
      </p:pic>
      <p:sp>
        <p:nvSpPr>
          <p:cNvPr id="6" name="Platshållare för text 1"/>
          <p:cNvSpPr>
            <a:spLocks noGrp="1"/>
          </p:cNvSpPr>
          <p:nvPr>
            <p:ph type="body" sz="half" idx="2"/>
          </p:nvPr>
        </p:nvSpPr>
        <p:spPr>
          <a:xfrm>
            <a:off x="5880172" y="502768"/>
            <a:ext cx="5805860" cy="57060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Stor positiv utveckling för kommunen, visar en </a:t>
            </a:r>
            <a:r>
              <a:rPr lang="sv-SE" sz="2600" dirty="0"/>
              <a:t>nationell undersökning av kommuners framtidsutsikter </a:t>
            </a:r>
            <a:r>
              <a:rPr lang="sv-SE" sz="2600" dirty="0" smtClean="0"/>
              <a:t>avseende befolkningsutveckling</a:t>
            </a:r>
            <a:r>
              <a:rPr lang="sv-SE" sz="2600" dirty="0"/>
              <a:t>, näringslivets struktur och </a:t>
            </a:r>
            <a:r>
              <a:rPr lang="sv-SE" sz="2600" dirty="0" smtClean="0"/>
              <a:t>attraktionskraft.</a:t>
            </a:r>
            <a:endParaRPr lang="sv-SE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Stort intresse för </a:t>
            </a:r>
            <a:r>
              <a:rPr lang="sv-SE" sz="2600" dirty="0" smtClean="0"/>
              <a:t>nya </a:t>
            </a:r>
            <a:r>
              <a:rPr lang="sv-SE" sz="2600" dirty="0"/>
              <a:t>bostäder i </a:t>
            </a:r>
            <a:r>
              <a:rPr lang="sv-SE" sz="2600" dirty="0" smtClean="0"/>
              <a:t>bland annat Öregrund</a:t>
            </a:r>
            <a:r>
              <a:rPr lang="sv-SE" sz="2600" dirty="0"/>
              <a:t>, Östhammar, Gimo, Österbybruk och Alunda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 smtClean="0"/>
              <a:t>Industrisatsningar för med sig nyetablering av verksamheter och att befintliga </a:t>
            </a:r>
            <a:r>
              <a:rPr lang="sv-SE" sz="2600" dirty="0"/>
              <a:t>verksamheter bygger </a:t>
            </a:r>
            <a:r>
              <a:rPr lang="sv-SE" sz="2600" dirty="0" smtClean="0"/>
              <a:t>ut</a:t>
            </a:r>
            <a:endParaRPr lang="sv-SE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Länsväg 288 </a:t>
            </a:r>
            <a:r>
              <a:rPr lang="sv-SE" sz="2600" dirty="0" smtClean="0"/>
              <a:t>färdigställs</a:t>
            </a:r>
            <a:endParaRPr lang="sv-SE" sz="2600" dirty="0"/>
          </a:p>
        </p:txBody>
      </p:sp>
      <p:sp>
        <p:nvSpPr>
          <p:cNvPr id="7" name="textruta 6"/>
          <p:cNvSpPr txBox="1"/>
          <p:nvPr/>
        </p:nvSpPr>
        <p:spPr>
          <a:xfrm>
            <a:off x="2274132" y="6516014"/>
            <a:ext cx="3236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smtClean="0"/>
              <a:t>Källa Framtidskommuner, Dun &amp; </a:t>
            </a:r>
            <a:r>
              <a:rPr lang="sv-SE" sz="1000" i="1" dirty="0" err="1" smtClean="0"/>
              <a:t>Bradstreet</a:t>
            </a:r>
            <a:r>
              <a:rPr lang="sv-SE" sz="1000" i="1" dirty="0" smtClean="0"/>
              <a:t> 2024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366746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med rundade hörn 1"/>
          <p:cNvSpPr/>
          <p:nvPr/>
        </p:nvSpPr>
        <p:spPr>
          <a:xfrm>
            <a:off x="5033875" y="551679"/>
            <a:ext cx="1976549" cy="6344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4487820" y="1569056"/>
            <a:ext cx="954856" cy="58465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33" dirty="0">
                <a:solidFill>
                  <a:schemeClr val="tx1"/>
                </a:solidFill>
              </a:rPr>
              <a:t>Säkerhets-skydd och beredskap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6665240" y="1577838"/>
            <a:ext cx="974150" cy="584652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Stab</a:t>
            </a:r>
          </a:p>
          <a:p>
            <a:pPr algn="ctr"/>
            <a:endParaRPr lang="sv-SE" sz="267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Stabschef</a:t>
            </a:r>
          </a:p>
        </p:txBody>
      </p:sp>
      <p:sp>
        <p:nvSpPr>
          <p:cNvPr id="12" name="Rektangel med rundade hörn 11"/>
          <p:cNvSpPr/>
          <p:nvPr/>
        </p:nvSpPr>
        <p:spPr>
          <a:xfrm>
            <a:off x="179970" y="2910810"/>
            <a:ext cx="165038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Samhällsbyggnads-kontoret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Samhällsbyggnadschef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1998466" y="2920437"/>
            <a:ext cx="145280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Kultur- och fritidskontoret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Kultur- och fritidschef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ktangel med rundade hörn 22"/>
          <p:cNvSpPr/>
          <p:nvPr/>
        </p:nvSpPr>
        <p:spPr>
          <a:xfrm>
            <a:off x="3627228" y="2910810"/>
            <a:ext cx="1424117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 smtClean="0">
                <a:solidFill>
                  <a:schemeClr val="tx1"/>
                </a:solidFill>
              </a:rPr>
              <a:t>Näringslivskontoret</a:t>
            </a:r>
            <a:endParaRPr lang="sv-SE" sz="1067" b="1" dirty="0">
              <a:solidFill>
                <a:schemeClr val="tx1"/>
              </a:solidFill>
            </a:endParaRP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Näringslivschef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5236085" y="2911261"/>
            <a:ext cx="1585400" cy="7442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Kommunlednings-kontoret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Kommundirektör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Rektangel med rundade hörn 24"/>
          <p:cNvSpPr/>
          <p:nvPr/>
        </p:nvSpPr>
        <p:spPr>
          <a:xfrm>
            <a:off x="6990106" y="2910812"/>
            <a:ext cx="1424117" cy="759803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Tekniska 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Teknisk chef</a:t>
            </a:r>
            <a:r>
              <a:rPr lang="sv-SE" sz="933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ktangel med rundade hörn 25"/>
          <p:cNvSpPr/>
          <p:nvPr/>
        </p:nvSpPr>
        <p:spPr>
          <a:xfrm>
            <a:off x="8590182" y="2920437"/>
            <a:ext cx="1520884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Omsorgs-</a:t>
            </a:r>
            <a:br>
              <a:rPr lang="sv-SE" sz="1067" b="1" dirty="0">
                <a:solidFill>
                  <a:schemeClr val="tx1"/>
                </a:solidFill>
              </a:rPr>
            </a:br>
            <a:r>
              <a:rPr lang="sv-SE" sz="1067" b="1" dirty="0">
                <a:solidFill>
                  <a:schemeClr val="tx1"/>
                </a:solidFill>
              </a:rPr>
              <a:t>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Socialchef</a:t>
            </a:r>
            <a:r>
              <a:rPr lang="sv-SE" sz="1067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10287026" y="2910810"/>
            <a:ext cx="1664593" cy="759805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67" b="1" dirty="0">
                <a:solidFill>
                  <a:schemeClr val="tx1"/>
                </a:solidFill>
              </a:rPr>
              <a:t>Barn- och utbildningskontoret</a:t>
            </a:r>
          </a:p>
          <a:p>
            <a:pPr algn="ctr"/>
            <a:endParaRPr lang="sv-SE" sz="400" b="1" dirty="0">
              <a:solidFill>
                <a:schemeClr val="tx1"/>
              </a:solidFill>
            </a:endParaRPr>
          </a:p>
          <a:p>
            <a:pPr algn="ctr"/>
            <a:r>
              <a:rPr lang="sv-SE" sz="933" dirty="0">
                <a:solidFill>
                  <a:schemeClr val="tx1"/>
                </a:solidFill>
              </a:rPr>
              <a:t>Barn- och utbildningschef</a:t>
            </a:r>
            <a:endParaRPr lang="sv-SE" sz="1067" dirty="0">
              <a:solidFill>
                <a:schemeClr val="tx1"/>
              </a:solidFill>
            </a:endParaRPr>
          </a:p>
        </p:txBody>
      </p:sp>
      <p:cxnSp>
        <p:nvCxnSpPr>
          <p:cNvPr id="32" name="Rak koppling 31"/>
          <p:cNvCxnSpPr>
            <a:stCxn id="4" idx="3"/>
            <a:endCxn id="6" idx="1"/>
          </p:cNvCxnSpPr>
          <p:nvPr/>
        </p:nvCxnSpPr>
        <p:spPr>
          <a:xfrm>
            <a:off x="5442676" y="1861382"/>
            <a:ext cx="1222564" cy="878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Rak koppling 34"/>
          <p:cNvCxnSpPr/>
          <p:nvPr/>
        </p:nvCxnSpPr>
        <p:spPr>
          <a:xfrm flipV="1">
            <a:off x="996463" y="2560831"/>
            <a:ext cx="10126800" cy="4138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Rak koppling 40"/>
          <p:cNvCxnSpPr/>
          <p:nvPr/>
        </p:nvCxnSpPr>
        <p:spPr>
          <a:xfrm flipH="1">
            <a:off x="2734982" y="2602299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Rak koppling 28"/>
          <p:cNvCxnSpPr/>
          <p:nvPr/>
        </p:nvCxnSpPr>
        <p:spPr>
          <a:xfrm>
            <a:off x="6018781" y="1185356"/>
            <a:ext cx="17061" cy="172800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8947035" y="3769577"/>
            <a:ext cx="1590970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27" name="textruta 26"/>
          <p:cNvSpPr txBox="1"/>
          <p:nvPr/>
        </p:nvSpPr>
        <p:spPr>
          <a:xfrm>
            <a:off x="10719308" y="3769577"/>
            <a:ext cx="169406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133" dirty="0"/>
          </a:p>
        </p:txBody>
      </p:sp>
      <p:sp>
        <p:nvSpPr>
          <p:cNvPr id="30" name="textruta 29"/>
          <p:cNvSpPr txBox="1"/>
          <p:nvPr/>
        </p:nvSpPr>
        <p:spPr>
          <a:xfrm>
            <a:off x="7152315" y="3793708"/>
            <a:ext cx="1656536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3" name="textruta 32"/>
          <p:cNvSpPr txBox="1"/>
          <p:nvPr/>
        </p:nvSpPr>
        <p:spPr>
          <a:xfrm>
            <a:off x="5279392" y="3769577"/>
            <a:ext cx="1998028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4" name="textruta 33"/>
          <p:cNvSpPr txBox="1"/>
          <p:nvPr/>
        </p:nvSpPr>
        <p:spPr>
          <a:xfrm>
            <a:off x="1965115" y="3793707"/>
            <a:ext cx="158539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6" name="textruta 35"/>
          <p:cNvSpPr txBox="1"/>
          <p:nvPr/>
        </p:nvSpPr>
        <p:spPr>
          <a:xfrm>
            <a:off x="3620596" y="3800702"/>
            <a:ext cx="1734449" cy="25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067" dirty="0"/>
          </a:p>
        </p:txBody>
      </p:sp>
      <p:sp>
        <p:nvSpPr>
          <p:cNvPr id="39" name="Rektangel med rundade hörn 38"/>
          <p:cNvSpPr/>
          <p:nvPr/>
        </p:nvSpPr>
        <p:spPr>
          <a:xfrm>
            <a:off x="1999911" y="3799972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Fritid och hälsa</a:t>
            </a:r>
          </a:p>
        </p:txBody>
      </p:sp>
      <p:sp>
        <p:nvSpPr>
          <p:cNvPr id="45" name="Rektangel med rundade hörn 44"/>
          <p:cNvSpPr/>
          <p:nvPr/>
        </p:nvSpPr>
        <p:spPr>
          <a:xfrm>
            <a:off x="1999911" y="4609975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 och bibliotek</a:t>
            </a:r>
          </a:p>
        </p:txBody>
      </p:sp>
      <p:sp>
        <p:nvSpPr>
          <p:cNvPr id="46" name="Rektangel med rundade hörn 45"/>
          <p:cNvSpPr/>
          <p:nvPr/>
        </p:nvSpPr>
        <p:spPr>
          <a:xfrm>
            <a:off x="1999911" y="4203181"/>
            <a:ext cx="1452803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Kulturskola</a:t>
            </a:r>
            <a:endParaRPr lang="sv-SE" sz="933" b="1" dirty="0">
              <a:solidFill>
                <a:schemeClr val="tx1"/>
              </a:solidFill>
            </a:endParaRPr>
          </a:p>
        </p:txBody>
      </p:sp>
      <p:sp>
        <p:nvSpPr>
          <p:cNvPr id="47" name="Rektangel med rundade hörn 46"/>
          <p:cNvSpPr/>
          <p:nvPr/>
        </p:nvSpPr>
        <p:spPr>
          <a:xfrm>
            <a:off x="5228748" y="421883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Ekonomi och upphandling</a:t>
            </a:r>
          </a:p>
        </p:txBody>
      </p:sp>
      <p:sp>
        <p:nvSpPr>
          <p:cNvPr id="48" name="Rektangel med rundade hörn 47"/>
          <p:cNvSpPr/>
          <p:nvPr/>
        </p:nvSpPr>
        <p:spPr>
          <a:xfrm>
            <a:off x="5228748" y="4627789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HR och lön</a:t>
            </a:r>
          </a:p>
        </p:txBody>
      </p:sp>
      <p:sp>
        <p:nvSpPr>
          <p:cNvPr id="49" name="Rektangel med rundade hörn 48"/>
          <p:cNvSpPr/>
          <p:nvPr/>
        </p:nvSpPr>
        <p:spPr>
          <a:xfrm>
            <a:off x="5228748" y="5036745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Kommunikation och kundtjänst</a:t>
            </a:r>
          </a:p>
        </p:txBody>
      </p:sp>
      <p:sp>
        <p:nvSpPr>
          <p:cNvPr id="51" name="Rektangel med rundade hörn 50"/>
          <p:cNvSpPr/>
          <p:nvPr/>
        </p:nvSpPr>
        <p:spPr>
          <a:xfrm>
            <a:off x="5228748" y="3804223"/>
            <a:ext cx="1585400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Digitalisering och projektledning</a:t>
            </a:r>
          </a:p>
        </p:txBody>
      </p:sp>
      <p:sp>
        <p:nvSpPr>
          <p:cNvPr id="52" name="Rektangel med rundade hörn 51"/>
          <p:cNvSpPr/>
          <p:nvPr/>
        </p:nvSpPr>
        <p:spPr>
          <a:xfrm>
            <a:off x="7000062" y="421260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Fastighet</a:t>
            </a:r>
          </a:p>
        </p:txBody>
      </p:sp>
      <p:sp>
        <p:nvSpPr>
          <p:cNvPr id="53" name="Rektangel med rundade hörn 52"/>
          <p:cNvSpPr/>
          <p:nvPr/>
        </p:nvSpPr>
        <p:spPr>
          <a:xfrm>
            <a:off x="6990107" y="3804223"/>
            <a:ext cx="1424117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Avfall</a:t>
            </a:r>
          </a:p>
        </p:txBody>
      </p:sp>
      <p:sp>
        <p:nvSpPr>
          <p:cNvPr id="55" name="Rektangel med rundade hörn 54"/>
          <p:cNvSpPr/>
          <p:nvPr/>
        </p:nvSpPr>
        <p:spPr>
          <a:xfrm>
            <a:off x="7000062" y="4624977"/>
            <a:ext cx="141416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Måltid och städ</a:t>
            </a:r>
          </a:p>
        </p:txBody>
      </p:sp>
      <p:sp>
        <p:nvSpPr>
          <p:cNvPr id="56" name="Rektangel med rundade hörn 55"/>
          <p:cNvSpPr/>
          <p:nvPr/>
        </p:nvSpPr>
        <p:spPr>
          <a:xfrm>
            <a:off x="8590183" y="3808389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LSS/HSL</a:t>
            </a:r>
          </a:p>
        </p:txBody>
      </p:sp>
      <p:sp>
        <p:nvSpPr>
          <p:cNvPr id="57" name="Rektangel med rundade hörn 56"/>
          <p:cNvSpPr/>
          <p:nvPr/>
        </p:nvSpPr>
        <p:spPr>
          <a:xfrm>
            <a:off x="8590183" y="4211648"/>
            <a:ext cx="1520884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Myndighet</a:t>
            </a:r>
          </a:p>
        </p:txBody>
      </p:sp>
      <p:sp>
        <p:nvSpPr>
          <p:cNvPr id="58" name="Rektangel med rundade hörn 57"/>
          <p:cNvSpPr/>
          <p:nvPr/>
        </p:nvSpPr>
        <p:spPr>
          <a:xfrm>
            <a:off x="8600136" y="4627789"/>
            <a:ext cx="1510931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Äldreomsorg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10287025" y="379089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Förskola och </a:t>
            </a:r>
            <a:br>
              <a:rPr lang="sv-SE" sz="800" b="1" dirty="0">
                <a:solidFill>
                  <a:schemeClr val="tx1"/>
                </a:solidFill>
              </a:rPr>
            </a:br>
            <a:r>
              <a:rPr lang="sv-SE" sz="800" b="1" dirty="0">
                <a:solidFill>
                  <a:schemeClr val="tx1"/>
                </a:solidFill>
              </a:rPr>
              <a:t>pedagogisk omsorg</a:t>
            </a:r>
          </a:p>
        </p:txBody>
      </p:sp>
      <p:sp>
        <p:nvSpPr>
          <p:cNvPr id="60" name="Rektangel med rundade hörn 59"/>
          <p:cNvSpPr/>
          <p:nvPr/>
        </p:nvSpPr>
        <p:spPr>
          <a:xfrm>
            <a:off x="10287025" y="4203204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Grundskola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10287025" y="4629967"/>
            <a:ext cx="1664592" cy="336000"/>
          </a:xfrm>
          <a:prstGeom prst="roundRect">
            <a:avLst/>
          </a:prstGeom>
          <a:solidFill>
            <a:srgbClr val="7CC8C5">
              <a:alpha val="8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Gymnasieskola, vuxenutbildning och KAA</a:t>
            </a:r>
          </a:p>
        </p:txBody>
      </p:sp>
      <p:sp>
        <p:nvSpPr>
          <p:cNvPr id="62" name="Rektangel med rundade hörn 61"/>
          <p:cNvSpPr/>
          <p:nvPr/>
        </p:nvSpPr>
        <p:spPr>
          <a:xfrm>
            <a:off x="184060" y="4198891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Plan och bygg</a:t>
            </a:r>
          </a:p>
        </p:txBody>
      </p:sp>
      <p:sp>
        <p:nvSpPr>
          <p:cNvPr id="63" name="Rektangel med rundade hörn 62"/>
          <p:cNvSpPr/>
          <p:nvPr/>
        </p:nvSpPr>
        <p:spPr>
          <a:xfrm>
            <a:off x="178502" y="4588955"/>
            <a:ext cx="1644825" cy="336000"/>
          </a:xfrm>
          <a:prstGeom prst="roundRect">
            <a:avLst/>
          </a:prstGeom>
          <a:solidFill>
            <a:srgbClr val="7CC8C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Miljö</a:t>
            </a:r>
          </a:p>
        </p:txBody>
      </p:sp>
      <p:cxnSp>
        <p:nvCxnSpPr>
          <p:cNvPr id="77" name="Rak koppling 76"/>
          <p:cNvCxnSpPr/>
          <p:nvPr/>
        </p:nvCxnSpPr>
        <p:spPr>
          <a:xfrm flipH="1">
            <a:off x="4343839" y="2593948"/>
            <a:ext cx="1" cy="32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Rak koppling 77"/>
          <p:cNvCxnSpPr/>
          <p:nvPr/>
        </p:nvCxnSpPr>
        <p:spPr>
          <a:xfrm flipH="1">
            <a:off x="7700919" y="2585691"/>
            <a:ext cx="1" cy="3312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Rak koppling 78"/>
          <p:cNvCxnSpPr/>
          <p:nvPr/>
        </p:nvCxnSpPr>
        <p:spPr>
          <a:xfrm flipH="1">
            <a:off x="9345308" y="2571812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Rak koppling 79"/>
          <p:cNvCxnSpPr/>
          <p:nvPr/>
        </p:nvCxnSpPr>
        <p:spPr>
          <a:xfrm flipH="1">
            <a:off x="11110128" y="2569941"/>
            <a:ext cx="1" cy="3456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Rak koppling 80"/>
          <p:cNvCxnSpPr/>
          <p:nvPr/>
        </p:nvCxnSpPr>
        <p:spPr>
          <a:xfrm flipH="1">
            <a:off x="1001917" y="2601996"/>
            <a:ext cx="1" cy="3168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ektangel med rundade hörn 49"/>
          <p:cNvSpPr/>
          <p:nvPr/>
        </p:nvSpPr>
        <p:spPr>
          <a:xfrm>
            <a:off x="167846" y="3804223"/>
            <a:ext cx="1644825" cy="336000"/>
          </a:xfrm>
          <a:prstGeom prst="roundRect">
            <a:avLst/>
          </a:prstGeom>
          <a:solidFill>
            <a:srgbClr val="EF7D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b="1" dirty="0">
                <a:solidFill>
                  <a:schemeClr val="tx1"/>
                </a:solidFill>
              </a:rPr>
              <a:t>Mark och exploatering</a:t>
            </a:r>
          </a:p>
        </p:txBody>
      </p:sp>
      <p:pic>
        <p:nvPicPr>
          <p:cNvPr id="68" name="Bildobjekt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69" name="Rektangel med rundade hörn 68"/>
          <p:cNvSpPr/>
          <p:nvPr/>
        </p:nvSpPr>
        <p:spPr>
          <a:xfrm>
            <a:off x="10328423" y="729875"/>
            <a:ext cx="1150835" cy="22577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Kommundirektör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10328423" y="1009228"/>
            <a:ext cx="1150835" cy="211064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33" dirty="0">
                <a:solidFill>
                  <a:schemeClr val="tx1"/>
                </a:solidFill>
              </a:rPr>
              <a:t>Stab</a:t>
            </a:r>
          </a:p>
        </p:txBody>
      </p:sp>
      <p:grpSp>
        <p:nvGrpSpPr>
          <p:cNvPr id="71" name="Grupp 70"/>
          <p:cNvGrpSpPr/>
          <p:nvPr/>
        </p:nvGrpSpPr>
        <p:grpSpPr>
          <a:xfrm>
            <a:off x="9116098" y="428715"/>
            <a:ext cx="1271835" cy="939516"/>
            <a:chOff x="402268" y="412475"/>
            <a:chExt cx="1271835" cy="939516"/>
          </a:xfrm>
        </p:grpSpPr>
        <p:sp>
          <p:nvSpPr>
            <p:cNvPr id="74" name="Rektangel med rundade hörn 73"/>
            <p:cNvSpPr/>
            <p:nvPr/>
          </p:nvSpPr>
          <p:spPr>
            <a:xfrm>
              <a:off x="487300" y="695960"/>
              <a:ext cx="1014683" cy="188323"/>
            </a:xfrm>
            <a:prstGeom prst="roundRect">
              <a:avLst/>
            </a:prstGeom>
            <a:solidFill>
              <a:srgbClr val="EF7D00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 smtClean="0">
                  <a:solidFill>
                    <a:schemeClr val="tx1"/>
                  </a:solidFill>
                </a:rPr>
                <a:t>Kontorsnivå</a:t>
              </a:r>
              <a:endParaRPr lang="sv-SE" sz="267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ektangel med rundade hörn 74"/>
            <p:cNvSpPr/>
            <p:nvPr/>
          </p:nvSpPr>
          <p:spPr>
            <a:xfrm>
              <a:off x="487300" y="929568"/>
              <a:ext cx="1014683" cy="188323"/>
            </a:xfrm>
            <a:prstGeom prst="roundRect">
              <a:avLst/>
            </a:prstGeom>
            <a:solidFill>
              <a:srgbClr val="96D3D1">
                <a:alpha val="8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 smtClean="0">
                  <a:solidFill>
                    <a:schemeClr val="tx1"/>
                  </a:solidFill>
                </a:rPr>
                <a:t>Verksamhetsnivå</a:t>
              </a:r>
              <a:endParaRPr lang="sv-S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Rektangel med rundade hörn 75"/>
            <p:cNvSpPr/>
            <p:nvPr/>
          </p:nvSpPr>
          <p:spPr>
            <a:xfrm>
              <a:off x="487300" y="1163668"/>
              <a:ext cx="1014683" cy="188323"/>
            </a:xfrm>
            <a:prstGeom prst="roundRect">
              <a:avLst/>
            </a:prstGeom>
            <a:solidFill>
              <a:srgbClr val="7CC8C5">
                <a:alpha val="2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b="1" dirty="0" smtClean="0">
                  <a:solidFill>
                    <a:schemeClr val="tx1"/>
                  </a:solidFill>
                </a:rPr>
                <a:t>Enhetsnivå</a:t>
              </a:r>
              <a:endParaRPr lang="sv-SE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textruta 81"/>
            <p:cNvSpPr txBox="1"/>
            <p:nvPr/>
          </p:nvSpPr>
          <p:spPr>
            <a:xfrm>
              <a:off x="402268" y="412475"/>
              <a:ext cx="12718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b="1" dirty="0" smtClean="0">
                  <a:solidFill>
                    <a:schemeClr val="bg1">
                      <a:lumMod val="50000"/>
                    </a:schemeClr>
                  </a:solidFill>
                </a:rPr>
                <a:t>Organisationsnivåer</a:t>
              </a:r>
              <a:endParaRPr lang="sv-SE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3" name="textruta 82"/>
          <p:cNvSpPr txBox="1"/>
          <p:nvPr/>
        </p:nvSpPr>
        <p:spPr>
          <a:xfrm>
            <a:off x="597040" y="432432"/>
            <a:ext cx="357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Organisationsschema</a:t>
            </a:r>
          </a:p>
        </p:txBody>
      </p:sp>
    </p:spTree>
    <p:extLst>
      <p:ext uri="{BB962C8B-B14F-4D97-AF65-F5344CB8AC3E}">
        <p14:creationId xmlns:p14="http://schemas.microsoft.com/office/powerpoint/2010/main" val="19882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EA66C2F8-429B-C040-883D-459D96C41B7F}"/>
              </a:ext>
            </a:extLst>
          </p:cNvPr>
          <p:cNvSpPr/>
          <p:nvPr/>
        </p:nvSpPr>
        <p:spPr>
          <a:xfrm>
            <a:off x="1264999" y="2152397"/>
            <a:ext cx="2107523" cy="2107523"/>
          </a:xfrm>
          <a:prstGeom prst="ellipse">
            <a:avLst/>
          </a:prstGeom>
          <a:solidFill>
            <a:srgbClr val="C3B0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0B66390-1DAA-8940-8A0D-F8BED4CED65D}"/>
              </a:ext>
            </a:extLst>
          </p:cNvPr>
          <p:cNvSpPr/>
          <p:nvPr/>
        </p:nvSpPr>
        <p:spPr>
          <a:xfrm>
            <a:off x="1602496" y="2521086"/>
            <a:ext cx="1459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600" b="1" dirty="0" smtClean="0"/>
              <a:t>22 172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r>
              <a:rPr lang="sv-SE" dirty="0" smtClean="0"/>
              <a:t>invånare</a:t>
            </a:r>
            <a:br>
              <a:rPr lang="sv-SE" dirty="0" smtClean="0"/>
            </a:br>
            <a:r>
              <a:rPr lang="sv-SE" dirty="0" smtClean="0"/>
              <a:t>år 2023</a:t>
            </a:r>
            <a:endParaRPr lang="sv-SE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3E595A3-1AD7-3F48-98A6-460549ED0167}"/>
              </a:ext>
            </a:extLst>
          </p:cNvPr>
          <p:cNvSpPr/>
          <p:nvPr/>
        </p:nvSpPr>
        <p:spPr>
          <a:xfrm>
            <a:off x="3731518" y="2152397"/>
            <a:ext cx="2107523" cy="2107523"/>
          </a:xfrm>
          <a:prstGeom prst="ellipse">
            <a:avLst/>
          </a:prstGeom>
          <a:solidFill>
            <a:srgbClr val="FFD14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9D0BDC4-711A-D148-BDB7-F8D6BD142341}"/>
              </a:ext>
            </a:extLst>
          </p:cNvPr>
          <p:cNvSpPr/>
          <p:nvPr/>
        </p:nvSpPr>
        <p:spPr>
          <a:xfrm>
            <a:off x="3776796" y="2517992"/>
            <a:ext cx="2032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600" b="1" dirty="0" smtClean="0"/>
              <a:t>46,1</a:t>
            </a:r>
            <a:r>
              <a:rPr lang="sv-SE" sz="2800" b="1" dirty="0" smtClean="0"/>
              <a:t> </a:t>
            </a:r>
            <a:r>
              <a:rPr lang="sv-SE" dirty="0" smtClean="0"/>
              <a:t>år</a:t>
            </a:r>
          </a:p>
          <a:p>
            <a:pPr algn="ctr"/>
            <a:r>
              <a:rPr lang="sv-SE" dirty="0" smtClean="0"/>
              <a:t>Medelålder år 2023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295AE6D-73AA-014D-B1DB-5AB0B62A171A}"/>
              </a:ext>
            </a:extLst>
          </p:cNvPr>
          <p:cNvSpPr/>
          <p:nvPr/>
        </p:nvSpPr>
        <p:spPr>
          <a:xfrm>
            <a:off x="6163938" y="2152397"/>
            <a:ext cx="2179484" cy="2107523"/>
          </a:xfrm>
          <a:prstGeom prst="ellipse">
            <a:avLst/>
          </a:prstGeom>
          <a:solidFill>
            <a:srgbClr val="4E798B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6295360" y="2513298"/>
            <a:ext cx="204248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600" b="1" dirty="0" smtClean="0"/>
              <a:t>384 300</a:t>
            </a:r>
            <a:r>
              <a:rPr lang="sv-SE" sz="2800" b="1" dirty="0"/>
              <a:t/>
            </a:r>
            <a:br>
              <a:rPr lang="sv-SE" sz="2800" b="1" dirty="0"/>
            </a:br>
            <a:r>
              <a:rPr lang="sv-SE" dirty="0" smtClean="0"/>
              <a:t>Medelinkomst kr/år</a:t>
            </a:r>
          </a:p>
          <a:p>
            <a:pPr algn="ctr"/>
            <a:r>
              <a:rPr lang="sv-SE" dirty="0" smtClean="0"/>
              <a:t> 2022 </a:t>
            </a:r>
          </a:p>
          <a:p>
            <a:pPr algn="ctr"/>
            <a:endParaRPr lang="sv-SE" sz="2800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44A0373-76CF-E843-9180-BC824F3E7960}"/>
              </a:ext>
            </a:extLst>
          </p:cNvPr>
          <p:cNvSpPr/>
          <p:nvPr/>
        </p:nvSpPr>
        <p:spPr>
          <a:xfrm>
            <a:off x="8662738" y="2152397"/>
            <a:ext cx="2185064" cy="2107523"/>
          </a:xfrm>
          <a:prstGeom prst="ellipse">
            <a:avLst/>
          </a:prstGeom>
          <a:solidFill>
            <a:srgbClr val="48825C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886A241-3EA0-C843-9DFF-0069E949D373}"/>
              </a:ext>
            </a:extLst>
          </p:cNvPr>
          <p:cNvSpPr/>
          <p:nvPr/>
        </p:nvSpPr>
        <p:spPr>
          <a:xfrm>
            <a:off x="9108830" y="2482986"/>
            <a:ext cx="144565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600" b="1" dirty="0" smtClean="0"/>
              <a:t>85%</a:t>
            </a:r>
            <a:endParaRPr lang="sv-SE" sz="3600" b="1" dirty="0"/>
          </a:p>
          <a:p>
            <a:pPr algn="ctr"/>
            <a:r>
              <a:rPr lang="sv-SE" dirty="0" smtClean="0"/>
              <a:t>Röstade i </a:t>
            </a:r>
          </a:p>
          <a:p>
            <a:pPr algn="ctr"/>
            <a:r>
              <a:rPr lang="sv-SE" dirty="0" smtClean="0"/>
              <a:t>riksdagsvalet </a:t>
            </a:r>
          </a:p>
          <a:p>
            <a:pPr algn="ctr"/>
            <a:r>
              <a:rPr lang="sv-SE" dirty="0" smtClean="0"/>
              <a:t>år 2022</a:t>
            </a:r>
            <a:endParaRPr lang="sv-SE" sz="2800" dirty="0"/>
          </a:p>
        </p:txBody>
      </p:sp>
      <p:sp>
        <p:nvSpPr>
          <p:cNvPr id="14" name="textruta 13"/>
          <p:cNvSpPr txBox="1"/>
          <p:nvPr/>
        </p:nvSpPr>
        <p:spPr>
          <a:xfrm>
            <a:off x="689267" y="404447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Kort om Östhammar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689267" y="6305550"/>
            <a:ext cx="105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Källa: SCB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6637" y="495831"/>
            <a:ext cx="5898465" cy="625475"/>
          </a:xfrm>
        </p:spPr>
        <p:txBody>
          <a:bodyPr/>
          <a:lstStyle/>
          <a:p>
            <a:r>
              <a:rPr lang="sv-SE" dirty="0" smtClean="0"/>
              <a:t>Tillväxtbranscher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6637" y="1375313"/>
            <a:ext cx="5171202" cy="3811588"/>
          </a:xfrm>
        </p:spPr>
        <p:txBody>
          <a:bodyPr/>
          <a:lstStyle/>
          <a:p>
            <a:r>
              <a:rPr lang="sv-SE" sz="2400" dirty="0" smtClean="0"/>
              <a:t>Östhammar har ett starkt och växande näringsliv med många företag, stora och små.</a:t>
            </a:r>
          </a:p>
          <a:p>
            <a:r>
              <a:rPr lang="sv-SE" sz="2000" dirty="0" smtClean="0"/>
              <a:t>De fem största arbetsgivarna är: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Forsmarks kraftgrupp 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Sandvik </a:t>
            </a:r>
            <a:r>
              <a:rPr lang="sv-SE" sz="2000" dirty="0" err="1" smtClean="0"/>
              <a:t>Coromant</a:t>
            </a:r>
            <a:r>
              <a:rPr lang="sv-SE" sz="2000" dirty="0" smtClean="0"/>
              <a:t> 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ISS </a:t>
            </a:r>
            <a:r>
              <a:rPr lang="sv-SE" sz="2000" dirty="0" err="1" smtClean="0"/>
              <a:t>Facility</a:t>
            </a:r>
            <a:r>
              <a:rPr lang="sv-SE" sz="2000" dirty="0" smtClean="0"/>
              <a:t> Services 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Jaco</a:t>
            </a:r>
            <a:r>
              <a:rPr lang="sv-SE" sz="2000" dirty="0" smtClean="0"/>
              <a:t> </a:t>
            </a:r>
            <a:r>
              <a:rPr lang="sv-SE" sz="2000" dirty="0" err="1" smtClean="0"/>
              <a:t>Development</a:t>
            </a:r>
            <a:r>
              <a:rPr lang="sv-SE" sz="2000" dirty="0" smtClean="0"/>
              <a:t> 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Österby Gjuteri AB</a:t>
            </a:r>
            <a:endParaRPr lang="sv-SE" sz="2000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r="11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16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/>
        </p:nvSpPr>
        <p:spPr>
          <a:xfrm>
            <a:off x="4544641" y="1954303"/>
            <a:ext cx="2532899" cy="878542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7681823" y="1963268"/>
            <a:ext cx="2532899" cy="878542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1389529" y="1963268"/>
            <a:ext cx="2541864" cy="878542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389529" y="2010813"/>
            <a:ext cx="254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Sysselsättningsgrad 20-64 år</a:t>
            </a:r>
          </a:p>
          <a:p>
            <a:pPr algn="ctr"/>
            <a:r>
              <a:rPr lang="sv-SE" sz="1600" dirty="0" smtClean="0"/>
              <a:t>Östhammar: 87,1 %</a:t>
            </a:r>
          </a:p>
          <a:p>
            <a:pPr algn="ctr"/>
            <a:r>
              <a:rPr lang="sv-SE" sz="1600" dirty="0" smtClean="0"/>
              <a:t>Riket: 81,6 %</a:t>
            </a:r>
            <a:endParaRPr lang="sv-SE" sz="1600" dirty="0"/>
          </a:p>
        </p:txBody>
      </p:sp>
      <p:sp>
        <p:nvSpPr>
          <p:cNvPr id="6" name="textruta 5"/>
          <p:cNvSpPr txBox="1"/>
          <p:nvPr/>
        </p:nvSpPr>
        <p:spPr>
          <a:xfrm>
            <a:off x="4535676" y="2010813"/>
            <a:ext cx="254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Arbetslöshet, 18-65 år</a:t>
            </a:r>
          </a:p>
          <a:p>
            <a:pPr algn="ctr"/>
            <a:r>
              <a:rPr lang="sv-SE" sz="1600" dirty="0" smtClean="0"/>
              <a:t>Östhammar: 3,2 %</a:t>
            </a:r>
          </a:p>
          <a:p>
            <a:pPr algn="ctr"/>
            <a:r>
              <a:rPr lang="sv-SE" sz="1600" dirty="0" smtClean="0"/>
              <a:t>Riket: 5,7 %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7645035" y="1954303"/>
            <a:ext cx="2541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Arbetstagare</a:t>
            </a:r>
          </a:p>
          <a:p>
            <a:pPr algn="ctr"/>
            <a:r>
              <a:rPr lang="sv-SE" sz="1600" dirty="0" smtClean="0"/>
              <a:t>Inpendling: 24 %</a:t>
            </a:r>
          </a:p>
          <a:p>
            <a:pPr algn="ctr"/>
            <a:r>
              <a:rPr lang="sv-SE" sz="1600" dirty="0" smtClean="0"/>
              <a:t>Utpendling: 531 %</a:t>
            </a:r>
            <a:endParaRPr lang="sv-SE" sz="1600" dirty="0"/>
          </a:p>
        </p:txBody>
      </p:sp>
      <p:sp>
        <p:nvSpPr>
          <p:cNvPr id="11" name="textruta 10"/>
          <p:cNvSpPr txBox="1"/>
          <p:nvPr/>
        </p:nvSpPr>
        <p:spPr>
          <a:xfrm>
            <a:off x="689267" y="404447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Arbete och företagare, år 2024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4544641" y="3639669"/>
            <a:ext cx="2532899" cy="1272990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med rundade hörn 12"/>
          <p:cNvSpPr/>
          <p:nvPr/>
        </p:nvSpPr>
        <p:spPr>
          <a:xfrm>
            <a:off x="7681823" y="3648634"/>
            <a:ext cx="2532899" cy="1272990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med rundade hörn 13"/>
          <p:cNvSpPr/>
          <p:nvPr/>
        </p:nvSpPr>
        <p:spPr>
          <a:xfrm>
            <a:off x="1389529" y="3648634"/>
            <a:ext cx="2541864" cy="1272990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1389529" y="3730127"/>
            <a:ext cx="254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Nystartade företag, antal/100 inv. 16-64 år</a:t>
            </a:r>
          </a:p>
          <a:p>
            <a:pPr algn="ctr"/>
            <a:r>
              <a:rPr lang="sv-SE" sz="1600" dirty="0" smtClean="0"/>
              <a:t>Östhammar: 7,0 %</a:t>
            </a:r>
          </a:p>
          <a:p>
            <a:pPr algn="ctr"/>
            <a:r>
              <a:rPr lang="sv-SE" sz="1600" dirty="0" smtClean="0"/>
              <a:t>Riket: 10,3 %</a:t>
            </a:r>
            <a:endParaRPr lang="sv-SE" sz="1600" dirty="0"/>
          </a:p>
        </p:txBody>
      </p:sp>
      <p:sp>
        <p:nvSpPr>
          <p:cNvPr id="16" name="textruta 15"/>
          <p:cNvSpPr txBox="1"/>
          <p:nvPr/>
        </p:nvSpPr>
        <p:spPr>
          <a:xfrm>
            <a:off x="4544641" y="3730127"/>
            <a:ext cx="254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Nystartade arbetsställen, antal/1000 inv. 16-64 år</a:t>
            </a:r>
          </a:p>
          <a:p>
            <a:pPr algn="ctr"/>
            <a:r>
              <a:rPr lang="sv-SE" sz="1600" dirty="0" smtClean="0"/>
              <a:t>Östhammar: 12,6 %</a:t>
            </a:r>
          </a:p>
          <a:p>
            <a:pPr algn="ctr"/>
            <a:r>
              <a:rPr lang="sv-SE" sz="1600" dirty="0" smtClean="0"/>
              <a:t>Riket: 15,7 %</a:t>
            </a:r>
            <a:endParaRPr lang="sv-SE" sz="1600" dirty="0"/>
          </a:p>
        </p:txBody>
      </p:sp>
      <p:sp>
        <p:nvSpPr>
          <p:cNvPr id="17" name="textruta 16"/>
          <p:cNvSpPr txBox="1"/>
          <p:nvPr/>
        </p:nvSpPr>
        <p:spPr>
          <a:xfrm>
            <a:off x="7655594" y="3730127"/>
            <a:ext cx="254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Gymnasieelever med eftergymnasial behörighet </a:t>
            </a:r>
          </a:p>
          <a:p>
            <a:pPr algn="ctr"/>
            <a:r>
              <a:rPr lang="sv-SE" sz="1600" dirty="0" smtClean="0"/>
              <a:t>Östhammar: 24 %</a:t>
            </a:r>
          </a:p>
          <a:p>
            <a:pPr algn="ctr"/>
            <a:r>
              <a:rPr lang="sv-SE" sz="1600" dirty="0" smtClean="0"/>
              <a:t>Riket: 531 %</a:t>
            </a:r>
            <a:endParaRPr lang="sv-SE" sz="1600" dirty="0"/>
          </a:p>
        </p:txBody>
      </p:sp>
      <p:sp>
        <p:nvSpPr>
          <p:cNvPr id="24" name="textruta 23"/>
          <p:cNvSpPr txBox="1"/>
          <p:nvPr/>
        </p:nvSpPr>
        <p:spPr>
          <a:xfrm>
            <a:off x="689267" y="6305550"/>
            <a:ext cx="1327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Källa: Kolada.se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9955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"/>
          <a:stretch/>
        </p:blipFill>
        <p:spPr>
          <a:xfrm>
            <a:off x="6035040" y="404447"/>
            <a:ext cx="5418394" cy="571905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89267" y="404447"/>
            <a:ext cx="534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Tätorter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89267" y="1119691"/>
            <a:ext cx="52013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Det finns fem tätorter i Östhammars kommun. Alla har sina egna karaktäristiska drag och unika historia.</a:t>
            </a:r>
          </a:p>
          <a:p>
            <a:endParaRPr lang="sv-SE" sz="2000" dirty="0"/>
          </a:p>
          <a:p>
            <a:pPr>
              <a:spcAft>
                <a:spcPts val="1200"/>
              </a:spcAft>
            </a:pPr>
            <a:r>
              <a:rPr lang="sv-SE" sz="2000" b="1" dirty="0" smtClean="0"/>
              <a:t>Alunda</a:t>
            </a:r>
            <a:r>
              <a:rPr lang="sv-SE" sz="2000" dirty="0" smtClean="0"/>
              <a:t> – öppna landskap och trevliga villaområden</a:t>
            </a:r>
          </a:p>
          <a:p>
            <a:pPr>
              <a:spcAft>
                <a:spcPts val="1200"/>
              </a:spcAft>
            </a:pPr>
            <a:r>
              <a:rPr lang="sv-SE" sz="2000" b="1" dirty="0" smtClean="0"/>
              <a:t>Gimo</a:t>
            </a:r>
            <a:r>
              <a:rPr lang="sv-SE" sz="2000" dirty="0" smtClean="0"/>
              <a:t> – utbildningscentrum och </a:t>
            </a:r>
            <a:r>
              <a:rPr lang="sv-SE" sz="2000" dirty="0" err="1" smtClean="0"/>
              <a:t>idrottsort</a:t>
            </a:r>
            <a:endParaRPr lang="sv-SE" sz="2000" dirty="0" smtClean="0"/>
          </a:p>
          <a:p>
            <a:pPr>
              <a:spcAft>
                <a:spcPts val="1200"/>
              </a:spcAft>
            </a:pPr>
            <a:r>
              <a:rPr lang="sv-SE" sz="2000" b="1" dirty="0" smtClean="0"/>
              <a:t>Österbybruk</a:t>
            </a:r>
            <a:r>
              <a:rPr lang="sv-SE" sz="2000" dirty="0" smtClean="0"/>
              <a:t> – brukssamhälle med välbevarad kulturmiljö</a:t>
            </a:r>
          </a:p>
          <a:p>
            <a:pPr>
              <a:spcAft>
                <a:spcPts val="1200"/>
              </a:spcAft>
            </a:pPr>
            <a:r>
              <a:rPr lang="sv-SE" sz="2000" b="1" dirty="0" smtClean="0"/>
              <a:t>Östhammar</a:t>
            </a:r>
            <a:r>
              <a:rPr lang="sv-SE" sz="2000" dirty="0" smtClean="0"/>
              <a:t> – småstadsidyll med många kulturella evenemang</a:t>
            </a:r>
          </a:p>
          <a:p>
            <a:pPr>
              <a:spcAft>
                <a:spcPts val="1200"/>
              </a:spcAft>
            </a:pPr>
            <a:r>
              <a:rPr lang="sv-SE" sz="2000" b="1" dirty="0" smtClean="0"/>
              <a:t>Öregrund</a:t>
            </a:r>
            <a:r>
              <a:rPr lang="sv-SE" sz="2000" dirty="0" smtClean="0"/>
              <a:t> – för dig som vill bo nära hav och klippor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3084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>
          <a:xfrm>
            <a:off x="6191068" y="1243432"/>
            <a:ext cx="5421812" cy="3811588"/>
          </a:xfrm>
        </p:spPr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sv-SE" b="1" dirty="0" smtClean="0"/>
              <a:t>Utveckling</a:t>
            </a:r>
            <a:endParaRPr lang="sv-SE" b="1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r="4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96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134"/>
          <a:stretch>
            <a:fillRect/>
          </a:stretch>
        </p:blipFill>
        <p:spPr/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4295AE6D-73AA-014D-B1DB-5AB0B62A171A}"/>
              </a:ext>
            </a:extLst>
          </p:cNvPr>
          <p:cNvSpPr/>
          <p:nvPr/>
        </p:nvSpPr>
        <p:spPr>
          <a:xfrm>
            <a:off x="9115125" y="889801"/>
            <a:ext cx="2157646" cy="2074973"/>
          </a:xfrm>
          <a:prstGeom prst="ellipse">
            <a:avLst/>
          </a:prstGeom>
          <a:solidFill>
            <a:srgbClr val="4E798B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9315148" y="1123942"/>
            <a:ext cx="18402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smtClean="0"/>
              <a:t>Skolan</a:t>
            </a:r>
          </a:p>
          <a:p>
            <a:pPr algn="ctr"/>
            <a:r>
              <a:rPr lang="sv-SE" dirty="0" smtClean="0"/>
              <a:t>Trygghetsteam</a:t>
            </a:r>
          </a:p>
          <a:p>
            <a:pPr algn="ctr"/>
            <a:r>
              <a:rPr lang="sv-SE" dirty="0" smtClean="0"/>
              <a:t>Skolsocialt team</a:t>
            </a:r>
          </a:p>
          <a:p>
            <a:pPr algn="ctr"/>
            <a:r>
              <a:rPr lang="sv-SE" dirty="0" smtClean="0"/>
              <a:t>Stödenhet</a:t>
            </a:r>
          </a:p>
          <a:p>
            <a:pPr algn="ctr"/>
            <a:r>
              <a:rPr lang="sv-SE" dirty="0" smtClean="0"/>
              <a:t>Studios</a:t>
            </a:r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half" idx="4294967295"/>
          </p:nvPr>
        </p:nvSpPr>
        <p:spPr>
          <a:xfrm>
            <a:off x="6191068" y="402300"/>
            <a:ext cx="5282894" cy="40659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3600" b="1" dirty="0" smtClean="0"/>
              <a:t>Trygg och säker kommun</a:t>
            </a:r>
            <a:endParaRPr lang="sv-SE" sz="3600" b="1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E44A0373-76CF-E843-9180-BC824F3E7960}"/>
              </a:ext>
            </a:extLst>
          </p:cNvPr>
          <p:cNvSpPr/>
          <p:nvPr/>
        </p:nvSpPr>
        <p:spPr>
          <a:xfrm>
            <a:off x="7957360" y="2942108"/>
            <a:ext cx="2215797" cy="2123112"/>
          </a:xfrm>
          <a:prstGeom prst="ellipse">
            <a:avLst/>
          </a:prstGeom>
          <a:solidFill>
            <a:srgbClr val="48825C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8024007" y="3199308"/>
            <a:ext cx="212904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smtClean="0"/>
              <a:t>Säkerhet</a:t>
            </a:r>
          </a:p>
          <a:p>
            <a:pPr algn="ctr"/>
            <a:r>
              <a:rPr lang="sv-SE" dirty="0" smtClean="0"/>
              <a:t>Beredskapsplanering</a:t>
            </a:r>
          </a:p>
          <a:p>
            <a:pPr algn="ctr"/>
            <a:r>
              <a:rPr lang="sv-SE" dirty="0" smtClean="0"/>
              <a:t>Samverkan</a:t>
            </a:r>
          </a:p>
          <a:p>
            <a:pPr algn="ctr"/>
            <a:r>
              <a:rPr lang="sv-SE" dirty="0" smtClean="0"/>
              <a:t>Brottsförebyggande arbete</a:t>
            </a:r>
            <a:endParaRPr lang="sv-SE" dirty="0" smtClean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03E595A3-1AD7-3F48-98A6-460549ED0167}"/>
              </a:ext>
            </a:extLst>
          </p:cNvPr>
          <p:cNvSpPr/>
          <p:nvPr/>
        </p:nvSpPr>
        <p:spPr>
          <a:xfrm>
            <a:off x="5921600" y="1224578"/>
            <a:ext cx="2195691" cy="2107523"/>
          </a:xfrm>
          <a:prstGeom prst="ellipse">
            <a:avLst/>
          </a:prstGeom>
          <a:solidFill>
            <a:srgbClr val="FFD147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5979112" y="1503861"/>
            <a:ext cx="20806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200" dirty="0" smtClean="0"/>
              <a:t>Allmänt</a:t>
            </a:r>
          </a:p>
          <a:p>
            <a:pPr algn="ctr"/>
            <a:r>
              <a:rPr lang="sv-SE" dirty="0" smtClean="0"/>
              <a:t>Trygghetsvandringar</a:t>
            </a:r>
          </a:p>
          <a:p>
            <a:pPr algn="ctr"/>
            <a:r>
              <a:rPr lang="sv-SE" dirty="0" smtClean="0"/>
              <a:t>Medborgardialoger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51BEA52-1859-7B47-A12D-6168ABAEE257}"/>
              </a:ext>
            </a:extLst>
          </p:cNvPr>
          <p:cNvSpPr/>
          <p:nvPr/>
        </p:nvSpPr>
        <p:spPr>
          <a:xfrm>
            <a:off x="5921600" y="5536397"/>
            <a:ext cx="36483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87,4 % av invånarna uppger att de känner sig trygga i sitt bostadsområde när det är mörkt ute.</a:t>
            </a:r>
          </a:p>
          <a:p>
            <a:r>
              <a:rPr lang="sv-SE" sz="1200" i="1" dirty="0" smtClean="0"/>
              <a:t>Källa: SCB 2024</a:t>
            </a:r>
          </a:p>
        </p:txBody>
      </p:sp>
    </p:spTree>
    <p:extLst>
      <p:ext uri="{BB962C8B-B14F-4D97-AF65-F5344CB8AC3E}">
        <p14:creationId xmlns:p14="http://schemas.microsoft.com/office/powerpoint/2010/main" val="35784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>
          <a:xfrm>
            <a:off x="6191065" y="1451977"/>
            <a:ext cx="5753887" cy="4611939"/>
          </a:xfrm>
        </p:spPr>
        <p:txBody>
          <a:bodyPr>
            <a:noAutofit/>
          </a:bodyPr>
          <a:lstStyle/>
          <a:p>
            <a:r>
              <a:rPr lang="sv-SE" sz="2800" dirty="0" smtClean="0"/>
              <a:t>…går varje dag till sin arbetsplats på Östhammars kommun.</a:t>
            </a:r>
          </a:p>
          <a:p>
            <a:pPr>
              <a:spcAft>
                <a:spcPts val="1200"/>
              </a:spcAft>
            </a:pPr>
            <a:r>
              <a:rPr lang="sv-SE" sz="2800" dirty="0" smtClean="0"/>
              <a:t>Vi levererar välfärd och utveckling så att vårt lokala samhälle kan fortsätta vara tryggt och attraktivt – varje dag!</a:t>
            </a:r>
          </a:p>
          <a:p>
            <a:r>
              <a:rPr lang="sv-SE" sz="2800" dirty="0" smtClean="0"/>
              <a:t>Vi gör det tillsammans, med engagemang, ansvar och öppenhet.</a:t>
            </a:r>
          </a:p>
          <a:p>
            <a:r>
              <a:rPr lang="sv-SE" sz="2800" dirty="0" smtClean="0"/>
              <a:t>Det är vi stolta över!</a:t>
            </a:r>
            <a:endParaRPr lang="sv-SE" sz="2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6"/>
          </p:nvPr>
        </p:nvSpPr>
        <p:spPr>
          <a:xfrm>
            <a:off x="6191066" y="609408"/>
            <a:ext cx="5507873" cy="406592"/>
          </a:xfrm>
        </p:spPr>
        <p:txBody>
          <a:bodyPr/>
          <a:lstStyle/>
          <a:p>
            <a:r>
              <a:rPr lang="sv-SE" b="1" dirty="0" smtClean="0"/>
              <a:t>1700 medarbetare…</a:t>
            </a:r>
            <a:endParaRPr lang="sv-SE" b="1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r="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96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0B19E12C7DB6408C990C494EA62A62" ma:contentTypeVersion="16" ma:contentTypeDescription="Skapa ett nytt dokument." ma:contentTypeScope="" ma:versionID="bc35406186c97b20393af46600184453">
  <xsd:schema xmlns:xsd="http://www.w3.org/2001/XMLSchema" xmlns:xs="http://www.w3.org/2001/XMLSchema" xmlns:p="http://schemas.microsoft.com/office/2006/metadata/properties" xmlns:ns3="19488d44-ee4c-4236-80d6-6708c061f540" xmlns:ns4="444eedfb-15cb-4529-8011-78d69692df2d" targetNamespace="http://schemas.microsoft.com/office/2006/metadata/properties" ma:root="true" ma:fieldsID="803fff68760e472d3637c25132b7f7ef" ns3:_="" ns4:_="">
    <xsd:import namespace="19488d44-ee4c-4236-80d6-6708c061f540"/>
    <xsd:import namespace="444eedfb-15cb-4529-8011-78d69692df2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88d44-ee4c-4236-80d6-6708c061f54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eedfb-15cb-4529-8011-78d69692df2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9488d44-ee4c-4236-80d6-6708c061f540" xsi:nil="true"/>
  </documentManagement>
</p:properties>
</file>

<file path=customXml/itemProps1.xml><?xml version="1.0" encoding="utf-8"?>
<ds:datastoreItem xmlns:ds="http://schemas.openxmlformats.org/officeDocument/2006/customXml" ds:itemID="{EECC6463-EC52-4211-8FDE-E752AB9B7E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501EB-2598-4BE6-9EB7-DE7FCB9A5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488d44-ee4c-4236-80d6-6708c061f540"/>
    <ds:schemaRef ds:uri="444eedfb-15cb-4529-8011-78d69692d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2943F-9557-42B8-84CD-0BAF4FA85AB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44eedfb-15cb-4529-8011-78d69692df2d"/>
    <ds:schemaRef ds:uri="19488d44-ee4c-4236-80d6-6708c061f54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635</Words>
  <Application>Microsoft Office PowerPoint</Application>
  <PresentationFormat>Bredbild</PresentationFormat>
  <Paragraphs>155</Paragraphs>
  <Slides>24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Office-tema</vt:lpstr>
      <vt:lpstr>Anpassad formgivning</vt:lpstr>
      <vt:lpstr>1_Anpassad formgivning</vt:lpstr>
      <vt:lpstr>Välkommen!</vt:lpstr>
      <vt:lpstr>PowerPoint-presentation</vt:lpstr>
      <vt:lpstr>PowerPoint-presentation</vt:lpstr>
      <vt:lpstr>Tillväxtbranscher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Säfström</dc:creator>
  <cp:lastModifiedBy>Lena Säfström</cp:lastModifiedBy>
  <cp:revision>72</cp:revision>
  <dcterms:created xsi:type="dcterms:W3CDTF">2025-01-09T10:54:07Z</dcterms:created>
  <dcterms:modified xsi:type="dcterms:W3CDTF">2025-05-06T13:40:08Z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0x010100370B19E12C7DB6408C990C494EA62A62</vt:lpwstr>
  </property>
</Properties>
</file>