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6" r:id="rId3"/>
    <p:sldId id="275" r:id="rId4"/>
    <p:sldId id="271" r:id="rId5"/>
    <p:sldId id="273" r:id="rId6"/>
    <p:sldId id="277"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6BAEFFE-5E11-4F0A-AD76-A9FC679A19CE}" type="datetimeFigureOut">
              <a:rPr lang="sv-SE" smtClean="0"/>
              <a:t>2019-01-15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162559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6BAEFFE-5E11-4F0A-AD76-A9FC679A19CE}" type="datetimeFigureOut">
              <a:rPr lang="sv-SE" smtClean="0"/>
              <a:t>2019-01-15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354502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6BAEFFE-5E11-4F0A-AD76-A9FC679A19CE}" type="datetimeFigureOut">
              <a:rPr lang="sv-SE" smtClean="0"/>
              <a:t>2019-01-15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282380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tvåspalt">
    <p:spTree>
      <p:nvGrpSpPr>
        <p:cNvPr id="1" name=""/>
        <p:cNvGrpSpPr/>
        <p:nvPr/>
      </p:nvGrpSpPr>
      <p:grpSpPr>
        <a:xfrm>
          <a:off x="0" y="0"/>
          <a:ext cx="0" cy="0"/>
          <a:chOff x="0" y="0"/>
          <a:chExt cx="0" cy="0"/>
        </a:xfrm>
      </p:grpSpPr>
      <p:sp>
        <p:nvSpPr>
          <p:cNvPr id="2" name="textruta 1"/>
          <p:cNvSpPr txBox="1"/>
          <p:nvPr userDrawn="1"/>
        </p:nvSpPr>
        <p:spPr>
          <a:xfrm>
            <a:off x="2466690" y="445701"/>
            <a:ext cx="184666" cy="369332"/>
          </a:xfrm>
          <a:prstGeom prst="rect">
            <a:avLst/>
          </a:prstGeom>
          <a:noFill/>
        </p:spPr>
        <p:txBody>
          <a:bodyPr wrap="none" rtlCol="0">
            <a:spAutoFit/>
          </a:bodyPr>
          <a:lstStyle/>
          <a:p>
            <a:endParaRPr lang="sv-SE" dirty="0"/>
          </a:p>
        </p:txBody>
      </p:sp>
      <p:pic>
        <p:nvPicPr>
          <p:cNvPr id="3" name="Bildobjekt 2"/>
          <p:cNvPicPr>
            <a:picLocks noChangeAspect="1"/>
          </p:cNvPicPr>
          <p:nvPr userDrawn="1"/>
        </p:nvPicPr>
        <p:blipFill>
          <a:blip r:embed="rId2"/>
          <a:stretch>
            <a:fillRect/>
          </a:stretch>
        </p:blipFill>
        <p:spPr>
          <a:xfrm>
            <a:off x="0" y="5473700"/>
            <a:ext cx="9144000" cy="1384300"/>
          </a:xfrm>
          <a:prstGeom prst="rect">
            <a:avLst/>
          </a:prstGeom>
        </p:spPr>
      </p:pic>
      <p:sp>
        <p:nvSpPr>
          <p:cNvPr id="8" name="textruta 7"/>
          <p:cNvSpPr txBox="1"/>
          <p:nvPr userDrawn="1"/>
        </p:nvSpPr>
        <p:spPr>
          <a:xfrm>
            <a:off x="2466690" y="445701"/>
            <a:ext cx="184666" cy="369332"/>
          </a:xfrm>
          <a:prstGeom prst="rect">
            <a:avLst/>
          </a:prstGeom>
          <a:noFill/>
        </p:spPr>
        <p:txBody>
          <a:bodyPr wrap="none" rtlCol="0">
            <a:spAutoFit/>
          </a:bodyPr>
          <a:lstStyle/>
          <a:p>
            <a:endParaRPr lang="sv-SE" dirty="0"/>
          </a:p>
        </p:txBody>
      </p:sp>
      <p:sp>
        <p:nvSpPr>
          <p:cNvPr id="13" name="Platshållare för text 10"/>
          <p:cNvSpPr>
            <a:spLocks noGrp="1"/>
          </p:cNvSpPr>
          <p:nvPr>
            <p:ph type="body" sz="quarter" idx="17" hasCustomPrompt="1"/>
          </p:nvPr>
        </p:nvSpPr>
        <p:spPr>
          <a:xfrm>
            <a:off x="839867" y="2031414"/>
            <a:ext cx="7499800" cy="3229411"/>
          </a:xfrm>
          <a:prstGeom prst="rect">
            <a:avLst/>
          </a:prstGeom>
        </p:spPr>
        <p:txBody>
          <a:bodyPr vert="horz" numCol="2" spcCol="216000"/>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dirty="0" smtClean="0"/>
              <a:t>Arial 10 brödtext</a:t>
            </a:r>
            <a:endParaRPr lang="sv-SE" dirty="0"/>
          </a:p>
        </p:txBody>
      </p:sp>
      <p:sp>
        <p:nvSpPr>
          <p:cNvPr id="15" name="Platshållare för text 10"/>
          <p:cNvSpPr>
            <a:spLocks noGrp="1"/>
          </p:cNvSpPr>
          <p:nvPr>
            <p:ph type="body" sz="quarter" idx="15" hasCustomPrompt="1"/>
          </p:nvPr>
        </p:nvSpPr>
        <p:spPr>
          <a:xfrm>
            <a:off x="840356" y="1024030"/>
            <a:ext cx="5157219"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6" name="Platshållare för text 7"/>
          <p:cNvSpPr>
            <a:spLocks noGrp="1"/>
          </p:cNvSpPr>
          <p:nvPr>
            <p:ph type="body" sz="quarter" idx="14" hasCustomPrompt="1"/>
          </p:nvPr>
        </p:nvSpPr>
        <p:spPr>
          <a:xfrm>
            <a:off x="839866" y="772535"/>
            <a:ext cx="5158197"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Tree>
    <p:extLst>
      <p:ext uri="{BB962C8B-B14F-4D97-AF65-F5344CB8AC3E}">
        <p14:creationId xmlns:p14="http://schemas.microsoft.com/office/powerpoint/2010/main" val="6458607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sida">
    <p:spTree>
      <p:nvGrpSpPr>
        <p:cNvPr id="1" name=""/>
        <p:cNvGrpSpPr/>
        <p:nvPr/>
      </p:nvGrpSpPr>
      <p:grpSpPr>
        <a:xfrm>
          <a:off x="0" y="0"/>
          <a:ext cx="0" cy="0"/>
          <a:chOff x="0" y="0"/>
          <a:chExt cx="0" cy="0"/>
        </a:xfrm>
      </p:grpSpPr>
      <p:sp>
        <p:nvSpPr>
          <p:cNvPr id="2" name="textruta 1"/>
          <p:cNvSpPr txBox="1"/>
          <p:nvPr userDrawn="1"/>
        </p:nvSpPr>
        <p:spPr>
          <a:xfrm>
            <a:off x="2466690" y="445701"/>
            <a:ext cx="184666" cy="369332"/>
          </a:xfrm>
          <a:prstGeom prst="rect">
            <a:avLst/>
          </a:prstGeom>
          <a:noFill/>
        </p:spPr>
        <p:txBody>
          <a:bodyPr wrap="none" rtlCol="0">
            <a:spAutoFit/>
          </a:bodyPr>
          <a:lstStyle/>
          <a:p>
            <a:endParaRPr lang="sv-SE" dirty="0"/>
          </a:p>
        </p:txBody>
      </p:sp>
      <p:pic>
        <p:nvPicPr>
          <p:cNvPr id="3" name="Bildobjekt 2"/>
          <p:cNvPicPr>
            <a:picLocks noChangeAspect="1"/>
          </p:cNvPicPr>
          <p:nvPr userDrawn="1"/>
        </p:nvPicPr>
        <p:blipFill>
          <a:blip r:embed="rId2"/>
          <a:stretch>
            <a:fillRect/>
          </a:stretch>
        </p:blipFill>
        <p:spPr>
          <a:xfrm>
            <a:off x="0" y="5473700"/>
            <a:ext cx="9144000" cy="1384300"/>
          </a:xfrm>
          <a:prstGeom prst="rect">
            <a:avLst/>
          </a:prstGeom>
        </p:spPr>
      </p:pic>
      <p:sp>
        <p:nvSpPr>
          <p:cNvPr id="10" name="Platshållare för text 7"/>
          <p:cNvSpPr>
            <a:spLocks noGrp="1"/>
          </p:cNvSpPr>
          <p:nvPr>
            <p:ph type="body" sz="quarter" idx="14" hasCustomPrompt="1"/>
          </p:nvPr>
        </p:nvSpPr>
        <p:spPr>
          <a:xfrm>
            <a:off x="839866" y="772535"/>
            <a:ext cx="5158197" cy="285363"/>
          </a:xfrm>
          <a:prstGeom prst="rect">
            <a:avLst/>
          </a:prstGeom>
        </p:spPr>
        <p:txBody>
          <a:bodyPr vert="horz"/>
          <a:lstStyle>
            <a:lvl1pPr marL="0" indent="0">
              <a:buNone/>
              <a:defRPr sz="1200" b="1" spc="100" baseline="0">
                <a:solidFill>
                  <a:schemeClr val="bg1">
                    <a:lumMod val="50000"/>
                  </a:schemeClr>
                </a:solidFill>
                <a:latin typeface="Arial"/>
                <a:cs typeface="Arial"/>
              </a:defRPr>
            </a:lvl1pPr>
          </a:lstStyle>
          <a:p>
            <a:pPr lvl="0"/>
            <a:r>
              <a:rPr lang="sv-SE" dirty="0" smtClean="0"/>
              <a:t>ARIAL MELLANRUBRIK 12PT</a:t>
            </a:r>
            <a:endParaRPr lang="sv-SE" dirty="0"/>
          </a:p>
        </p:txBody>
      </p:sp>
      <p:sp>
        <p:nvSpPr>
          <p:cNvPr id="12" name="Platshållare för text 10"/>
          <p:cNvSpPr>
            <a:spLocks noGrp="1"/>
          </p:cNvSpPr>
          <p:nvPr>
            <p:ph type="body" sz="quarter" idx="15" hasCustomPrompt="1"/>
          </p:nvPr>
        </p:nvSpPr>
        <p:spPr>
          <a:xfrm>
            <a:off x="840356" y="1024030"/>
            <a:ext cx="5157219" cy="610037"/>
          </a:xfrm>
          <a:prstGeom prst="rect">
            <a:avLst/>
          </a:prstGeom>
        </p:spPr>
        <p:txBody>
          <a:bodyPr vert="horz"/>
          <a:lstStyle>
            <a:lvl1pPr marL="0" indent="0" algn="l">
              <a:buNone/>
              <a:defRPr sz="3200" baseline="0">
                <a:latin typeface="Arial"/>
                <a:cs typeface="Arial"/>
              </a:defRPr>
            </a:lvl1pPr>
          </a:lstStyle>
          <a:p>
            <a:pPr lvl="0"/>
            <a:r>
              <a:rPr lang="sv-SE" dirty="0" smtClean="0"/>
              <a:t>Rubrik Arial 32pt</a:t>
            </a:r>
            <a:endParaRPr lang="sv-SE" dirty="0"/>
          </a:p>
        </p:txBody>
      </p:sp>
      <p:sp>
        <p:nvSpPr>
          <p:cNvPr id="13" name="Platshållare för text 10"/>
          <p:cNvSpPr>
            <a:spLocks noGrp="1"/>
          </p:cNvSpPr>
          <p:nvPr>
            <p:ph type="body" sz="quarter" idx="16" hasCustomPrompt="1"/>
          </p:nvPr>
        </p:nvSpPr>
        <p:spPr>
          <a:xfrm>
            <a:off x="849313" y="2031414"/>
            <a:ext cx="5148751" cy="1516119"/>
          </a:xfrm>
          <a:prstGeom prst="rect">
            <a:avLst/>
          </a:prstGeom>
        </p:spPr>
        <p:txBody>
          <a:bodyPr vert="horz"/>
          <a:lstStyle>
            <a:lvl1pPr marL="285750" marR="0" indent="-285750" algn="l" defTabSz="457200" rtl="0" eaLnBrk="1" fontAlgn="auto" latinLnBrk="0" hangingPunct="1">
              <a:lnSpc>
                <a:spcPct val="150000"/>
              </a:lnSpc>
              <a:spcBef>
                <a:spcPct val="20000"/>
              </a:spcBef>
              <a:spcAft>
                <a:spcPts val="0"/>
              </a:spcAft>
              <a:buClrTx/>
              <a:buSzTx/>
              <a:buFont typeface="Arial"/>
              <a:buChar char="•"/>
              <a:tabLst/>
              <a:defRPr sz="1400" baseline="0">
                <a:solidFill>
                  <a:srgbClr val="7F7F7F"/>
                </a:solidFill>
                <a:latin typeface="Arial"/>
                <a:cs typeface="Arial"/>
              </a:defRPr>
            </a:lvl1pPr>
          </a:lstStyle>
          <a:p>
            <a:pPr lvl="0"/>
            <a:r>
              <a:rPr lang="sv-SE" sz="1400" dirty="0" err="1" smtClean="0"/>
              <a:t>Lorem</a:t>
            </a:r>
            <a:r>
              <a:rPr lang="sv-SE" sz="1400" dirty="0" smtClean="0"/>
              <a:t> </a:t>
            </a:r>
            <a:r>
              <a:rPr lang="sv-SE" sz="1400" dirty="0" err="1" smtClean="0"/>
              <a:t>ipsum</a:t>
            </a:r>
            <a:r>
              <a:rPr lang="sv-SE" sz="1400" dirty="0" smtClean="0"/>
              <a:t> 1</a:t>
            </a:r>
          </a:p>
          <a:p>
            <a:pPr lvl="0"/>
            <a:r>
              <a:rPr lang="sv-SE" sz="1400" dirty="0" err="1" smtClean="0"/>
              <a:t>Lorem</a:t>
            </a:r>
            <a:r>
              <a:rPr lang="sv-SE" sz="1400" dirty="0" smtClean="0"/>
              <a:t> </a:t>
            </a:r>
            <a:r>
              <a:rPr lang="sv-SE" sz="1400" dirty="0" err="1" smtClean="0"/>
              <a:t>ipsum</a:t>
            </a:r>
            <a:r>
              <a:rPr lang="sv-SE" sz="1400" dirty="0" smtClean="0"/>
              <a:t> 2</a:t>
            </a:r>
          </a:p>
          <a:p>
            <a:pPr lvl="0"/>
            <a:r>
              <a:rPr lang="sv-SE" sz="1400" dirty="0" err="1" smtClean="0"/>
              <a:t>Lorem</a:t>
            </a:r>
            <a:r>
              <a:rPr lang="sv-SE" sz="1400" dirty="0" smtClean="0"/>
              <a:t> </a:t>
            </a:r>
            <a:r>
              <a:rPr lang="sv-SE" sz="1400" dirty="0" err="1" smtClean="0"/>
              <a:t>ipsum</a:t>
            </a:r>
            <a:r>
              <a:rPr lang="sv-SE" sz="1400" dirty="0" smtClean="0"/>
              <a:t> 3</a:t>
            </a:r>
          </a:p>
          <a:p>
            <a:pPr lvl="0"/>
            <a:r>
              <a:rPr lang="sv-SE" sz="1400" dirty="0" err="1" smtClean="0"/>
              <a:t>Lorem</a:t>
            </a:r>
            <a:r>
              <a:rPr lang="sv-SE" sz="1400" dirty="0" smtClean="0"/>
              <a:t> </a:t>
            </a:r>
            <a:r>
              <a:rPr lang="sv-SE" sz="1400" dirty="0" err="1" smtClean="0"/>
              <a:t>ipsum</a:t>
            </a:r>
            <a:r>
              <a:rPr lang="sv-SE" sz="1400" dirty="0" smtClean="0"/>
              <a:t> 4</a:t>
            </a:r>
          </a:p>
        </p:txBody>
      </p:sp>
      <p:sp>
        <p:nvSpPr>
          <p:cNvPr id="15" name="Platshållare för text 10"/>
          <p:cNvSpPr>
            <a:spLocks noGrp="1"/>
          </p:cNvSpPr>
          <p:nvPr>
            <p:ph type="body" sz="quarter" idx="17" hasCustomPrompt="1"/>
          </p:nvPr>
        </p:nvSpPr>
        <p:spPr>
          <a:xfrm>
            <a:off x="839867" y="3744706"/>
            <a:ext cx="5157219" cy="1516119"/>
          </a:xfrm>
          <a:prstGeom prst="rect">
            <a:avLst/>
          </a:prstGeom>
        </p:spPr>
        <p:txBody>
          <a:bodyPr vert="horz"/>
          <a:lstStyle>
            <a:lvl1pPr marL="0" indent="0" algn="l">
              <a:buNone/>
              <a:defRPr sz="1200" baseline="0">
                <a:latin typeface="Arial"/>
                <a:cs typeface="Arial"/>
              </a:defRPr>
            </a:lvl1pPr>
          </a:lstStyle>
          <a:p>
            <a:pPr lvl="0"/>
            <a:r>
              <a:rPr lang="sv-SE" dirty="0" smtClean="0"/>
              <a:t>Arial 12 brödtext</a:t>
            </a:r>
            <a:endParaRPr lang="sv-SE" dirty="0"/>
          </a:p>
        </p:txBody>
      </p:sp>
    </p:spTree>
    <p:extLst>
      <p:ext uri="{BB962C8B-B14F-4D97-AF65-F5344CB8AC3E}">
        <p14:creationId xmlns:p14="http://schemas.microsoft.com/office/powerpoint/2010/main" val="6323710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6BAEFFE-5E11-4F0A-AD76-A9FC679A19CE}" type="datetimeFigureOut">
              <a:rPr lang="sv-SE" smtClean="0"/>
              <a:t>2019-01-15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237485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6BAEFFE-5E11-4F0A-AD76-A9FC679A19CE}" type="datetimeFigureOut">
              <a:rPr lang="sv-SE" smtClean="0"/>
              <a:t>2019-01-15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389129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6BAEFFE-5E11-4F0A-AD76-A9FC679A19CE}" type="datetimeFigureOut">
              <a:rPr lang="sv-SE" smtClean="0"/>
              <a:t>2019-01-15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8229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6BAEFFE-5E11-4F0A-AD76-A9FC679A19CE}" type="datetimeFigureOut">
              <a:rPr lang="sv-SE" smtClean="0"/>
              <a:t>2019-01-15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42345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6BAEFFE-5E11-4F0A-AD76-A9FC679A19CE}" type="datetimeFigureOut">
              <a:rPr lang="sv-SE" smtClean="0"/>
              <a:t>2019-01-15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428818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6BAEFFE-5E11-4F0A-AD76-A9FC679A19CE}" type="datetimeFigureOut">
              <a:rPr lang="sv-SE" smtClean="0"/>
              <a:t>2019-01-15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83014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6BAEFFE-5E11-4F0A-AD76-A9FC679A19CE}" type="datetimeFigureOut">
              <a:rPr lang="sv-SE" smtClean="0"/>
              <a:t>2019-01-15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154984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6BAEFFE-5E11-4F0A-AD76-A9FC679A19CE}" type="datetimeFigureOut">
              <a:rPr lang="sv-SE" smtClean="0"/>
              <a:t>2019-01-15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52BE390-C579-4E12-B294-2308404CB7B4}" type="slidenum">
              <a:rPr lang="sv-SE" smtClean="0"/>
              <a:t>‹#›</a:t>
            </a:fld>
            <a:endParaRPr lang="sv-SE"/>
          </a:p>
        </p:txBody>
      </p:sp>
    </p:spTree>
    <p:extLst>
      <p:ext uri="{BB962C8B-B14F-4D97-AF65-F5344CB8AC3E}">
        <p14:creationId xmlns:p14="http://schemas.microsoft.com/office/powerpoint/2010/main" val="366145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AEFFE-5E11-4F0A-AD76-A9FC679A19CE}" type="datetimeFigureOut">
              <a:rPr lang="sv-SE" smtClean="0"/>
              <a:t>2019-01-15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BE390-C579-4E12-B294-2308404CB7B4}" type="slidenum">
              <a:rPr lang="sv-SE" smtClean="0"/>
              <a:t>‹#›</a:t>
            </a:fld>
            <a:endParaRPr lang="sv-SE"/>
          </a:p>
        </p:txBody>
      </p:sp>
    </p:spTree>
    <p:extLst>
      <p:ext uri="{BB962C8B-B14F-4D97-AF65-F5344CB8AC3E}">
        <p14:creationId xmlns:p14="http://schemas.microsoft.com/office/powerpoint/2010/main" val="98328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467544" y="1196752"/>
            <a:ext cx="8208912" cy="1015663"/>
          </a:xfrm>
          <a:prstGeom prst="rect">
            <a:avLst/>
          </a:prstGeom>
          <a:noFill/>
        </p:spPr>
        <p:txBody>
          <a:bodyPr wrap="square" rtlCol="0">
            <a:spAutoFit/>
          </a:bodyPr>
          <a:lstStyle/>
          <a:p>
            <a:pPr algn="ctr"/>
            <a:r>
              <a:rPr lang="sv-SE" sz="6000" dirty="0" smtClean="0"/>
              <a:t> </a:t>
            </a:r>
            <a:endParaRPr lang="sv-SE" sz="3600" dirty="0" smtClean="0"/>
          </a:p>
        </p:txBody>
      </p:sp>
      <p:sp>
        <p:nvSpPr>
          <p:cNvPr id="12" name="Platshållare för text 11"/>
          <p:cNvSpPr>
            <a:spLocks noGrp="1"/>
          </p:cNvSpPr>
          <p:nvPr>
            <p:ph type="body" sz="quarter" idx="15"/>
          </p:nvPr>
        </p:nvSpPr>
        <p:spPr>
          <a:xfrm>
            <a:off x="840356" y="1024030"/>
            <a:ext cx="7188028" cy="610037"/>
          </a:xfrm>
        </p:spPr>
        <p:txBody>
          <a:bodyPr>
            <a:noAutofit/>
          </a:bodyPr>
          <a:lstStyle/>
          <a:p>
            <a:r>
              <a:rPr lang="sv-SE" dirty="0" smtClean="0"/>
              <a:t>Personuppgiftsincident: Varför rutin</a:t>
            </a:r>
            <a:r>
              <a:rPr lang="sv-SE" dirty="0" smtClean="0"/>
              <a:t>?</a:t>
            </a:r>
            <a:endParaRPr lang="sv-SE" dirty="0"/>
          </a:p>
        </p:txBody>
      </p:sp>
      <p:sp>
        <p:nvSpPr>
          <p:cNvPr id="13" name="Platshållare för text 12"/>
          <p:cNvSpPr>
            <a:spLocks noGrp="1"/>
          </p:cNvSpPr>
          <p:nvPr>
            <p:ph type="body" sz="quarter" idx="16"/>
          </p:nvPr>
        </p:nvSpPr>
        <p:spPr>
          <a:xfrm>
            <a:off x="827584" y="2060848"/>
            <a:ext cx="6336704" cy="1685618"/>
          </a:xfrm>
        </p:spPr>
        <p:txBody>
          <a:bodyPr>
            <a:normAutofit fontScale="92500" lnSpcReduction="10000"/>
          </a:bodyPr>
          <a:lstStyle/>
          <a:p>
            <a:pPr marL="0" indent="0">
              <a:buNone/>
            </a:pPr>
            <a:r>
              <a:rPr lang="sv-SE" dirty="0" smtClean="0">
                <a:solidFill>
                  <a:schemeClr val="accent6">
                    <a:lumMod val="75000"/>
                  </a:schemeClr>
                </a:solidFill>
              </a:rPr>
              <a:t>Ny lag!</a:t>
            </a:r>
          </a:p>
          <a:p>
            <a:r>
              <a:rPr lang="sv-SE" dirty="0" smtClean="0">
                <a:solidFill>
                  <a:schemeClr val="tx1">
                    <a:lumMod val="50000"/>
                    <a:lumOff val="50000"/>
                  </a:schemeClr>
                </a:solidFill>
              </a:rPr>
              <a:t>Dataskyddsförordningen (GDPR) gäller </a:t>
            </a:r>
            <a:r>
              <a:rPr lang="sv-SE" dirty="0">
                <a:solidFill>
                  <a:schemeClr val="tx1">
                    <a:lumMod val="50000"/>
                    <a:lumOff val="50000"/>
                  </a:schemeClr>
                </a:solidFill>
              </a:rPr>
              <a:t>sedan 25 maj </a:t>
            </a:r>
            <a:r>
              <a:rPr lang="sv-SE" dirty="0" smtClean="0">
                <a:solidFill>
                  <a:schemeClr val="tx1">
                    <a:lumMod val="50000"/>
                    <a:lumOff val="50000"/>
                  </a:schemeClr>
                </a:solidFill>
              </a:rPr>
              <a:t>2018 i hela EU </a:t>
            </a:r>
          </a:p>
          <a:p>
            <a:r>
              <a:rPr lang="sv-SE" dirty="0" smtClean="0">
                <a:solidFill>
                  <a:schemeClr val="tx1">
                    <a:lumMod val="50000"/>
                    <a:lumOff val="50000"/>
                  </a:schemeClr>
                </a:solidFill>
              </a:rPr>
              <a:t>I Dataskyddsförordningen finns regler för hur myndigheter och andra organ ska hantera </a:t>
            </a:r>
            <a:r>
              <a:rPr lang="sv-SE" dirty="0" smtClean="0">
                <a:solidFill>
                  <a:schemeClr val="tx1">
                    <a:lumMod val="50000"/>
                    <a:lumOff val="50000"/>
                  </a:schemeClr>
                </a:solidFill>
              </a:rPr>
              <a:t>personuppgiftsincidenter</a:t>
            </a:r>
          </a:p>
          <a:p>
            <a:r>
              <a:rPr lang="sv-SE" dirty="0" smtClean="0">
                <a:solidFill>
                  <a:schemeClr val="tx1">
                    <a:lumMod val="50000"/>
                    <a:lumOff val="50000"/>
                  </a:schemeClr>
                </a:solidFill>
              </a:rPr>
              <a:t>Kommunen är skyldig att utveckla interna rutiner utifrån lagkraven</a:t>
            </a:r>
            <a:endParaRPr lang="sv-SE" dirty="0" smtClean="0">
              <a:solidFill>
                <a:schemeClr val="tx1">
                  <a:lumMod val="50000"/>
                  <a:lumOff val="50000"/>
                </a:schemeClr>
              </a:solidFill>
            </a:endParaRPr>
          </a:p>
          <a:p>
            <a:endParaRPr lang="sv-SE" dirty="0" smtClean="0">
              <a:solidFill>
                <a:schemeClr val="tx1">
                  <a:lumMod val="50000"/>
                  <a:lumOff val="50000"/>
                </a:schemeClr>
              </a:solidFill>
            </a:endParaRPr>
          </a:p>
          <a:p>
            <a:endParaRPr lang="sv-SE" dirty="0"/>
          </a:p>
        </p:txBody>
      </p:sp>
      <p:sp>
        <p:nvSpPr>
          <p:cNvPr id="14" name="Platshållare för text 13"/>
          <p:cNvSpPr>
            <a:spLocks noGrp="1"/>
          </p:cNvSpPr>
          <p:nvPr>
            <p:ph type="body" sz="quarter" idx="17"/>
          </p:nvPr>
        </p:nvSpPr>
        <p:spPr>
          <a:xfrm>
            <a:off x="971600" y="4005064"/>
            <a:ext cx="5256584" cy="1080120"/>
          </a:xfrm>
          <a:ln w="28575">
            <a:solidFill>
              <a:schemeClr val="accent6">
                <a:lumMod val="75000"/>
              </a:schemeClr>
            </a:solidFill>
            <a:prstDash val="solid"/>
          </a:ln>
        </p:spPr>
        <p:txBody>
          <a:bodyPr>
            <a:normAutofit/>
          </a:bodyPr>
          <a:lstStyle/>
          <a:p>
            <a:r>
              <a:rPr lang="sv-SE" dirty="0" smtClean="0"/>
              <a:t>Det är viktigt att alla anställda i Östhammars kommun följer </a:t>
            </a:r>
            <a:r>
              <a:rPr lang="sv-SE" dirty="0" smtClean="0"/>
              <a:t>regler och rutiner. </a:t>
            </a:r>
            <a:r>
              <a:rPr lang="sv-SE" dirty="0" smtClean="0"/>
              <a:t>Det </a:t>
            </a:r>
            <a:r>
              <a:rPr lang="sv-SE" dirty="0"/>
              <a:t>är viktigt för att värna om relationen till </a:t>
            </a:r>
            <a:r>
              <a:rPr lang="sv-SE" dirty="0" smtClean="0"/>
              <a:t>kommuninvånare och anställda, vars personuppgifter vi hanterar. Men </a:t>
            </a:r>
            <a:r>
              <a:rPr lang="sv-SE" dirty="0"/>
              <a:t>det är också viktigt för att undvika oönskade påföljder. En överträdelse av Dataskyddsförordningen kan leda till omfattande böter</a:t>
            </a:r>
            <a:r>
              <a:rPr lang="sv-SE" dirty="0" smtClean="0"/>
              <a:t>.</a:t>
            </a:r>
            <a:endParaRPr lang="sv-SE" dirty="0"/>
          </a:p>
        </p:txBody>
      </p:sp>
    </p:spTree>
    <p:extLst>
      <p:ext uri="{BB962C8B-B14F-4D97-AF65-F5344CB8AC3E}">
        <p14:creationId xmlns:p14="http://schemas.microsoft.com/office/powerpoint/2010/main" val="3923374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a:t>Vad är en personuppgift?</a:t>
            </a:r>
          </a:p>
          <a:p>
            <a:endParaRPr lang="sv-SE" dirty="0"/>
          </a:p>
        </p:txBody>
      </p:sp>
      <p:sp>
        <p:nvSpPr>
          <p:cNvPr id="4" name="Platshållare för text 3"/>
          <p:cNvSpPr>
            <a:spLocks noGrp="1"/>
          </p:cNvSpPr>
          <p:nvPr>
            <p:ph type="body" sz="quarter" idx="16"/>
          </p:nvPr>
        </p:nvSpPr>
        <p:spPr>
          <a:xfrm>
            <a:off x="849313" y="2031414"/>
            <a:ext cx="5148751" cy="1901642"/>
          </a:xfrm>
        </p:spPr>
        <p:txBody>
          <a:bodyPr>
            <a:noAutofit/>
          </a:bodyPr>
          <a:lstStyle/>
          <a:p>
            <a:pPr marL="0" indent="0">
              <a:buNone/>
            </a:pPr>
            <a:r>
              <a:rPr lang="sv-SE" dirty="0" smtClean="0">
                <a:solidFill>
                  <a:schemeClr val="accent6">
                    <a:lumMod val="75000"/>
                  </a:schemeClr>
                </a:solidFill>
                <a:cs typeface="Arial" panose="020B0604020202020204" pitchFamily="34" charset="0"/>
              </a:rPr>
              <a:t>All </a:t>
            </a:r>
            <a:r>
              <a:rPr lang="sv-SE" dirty="0">
                <a:solidFill>
                  <a:schemeClr val="accent6">
                    <a:lumMod val="75000"/>
                  </a:schemeClr>
                </a:solidFill>
                <a:cs typeface="Arial" panose="020B0604020202020204" pitchFamily="34" charset="0"/>
              </a:rPr>
              <a:t>information som på något sätt kan identifiera en nu levande </a:t>
            </a:r>
            <a:r>
              <a:rPr lang="sv-SE" dirty="0" smtClean="0">
                <a:solidFill>
                  <a:schemeClr val="accent6">
                    <a:lumMod val="75000"/>
                  </a:schemeClr>
                </a:solidFill>
                <a:cs typeface="Arial" panose="020B0604020202020204" pitchFamily="34" charset="0"/>
              </a:rPr>
              <a:t>fysisk </a:t>
            </a:r>
            <a:r>
              <a:rPr lang="sv-SE" dirty="0">
                <a:solidFill>
                  <a:schemeClr val="accent6">
                    <a:lumMod val="75000"/>
                  </a:schemeClr>
                </a:solidFill>
                <a:cs typeface="Arial" panose="020B0604020202020204" pitchFamily="34" charset="0"/>
              </a:rPr>
              <a:t>person</a:t>
            </a:r>
            <a:r>
              <a:rPr lang="sv-SE" dirty="0" smtClean="0">
                <a:solidFill>
                  <a:schemeClr val="accent6">
                    <a:lumMod val="75000"/>
                  </a:schemeClr>
                </a:solidFill>
                <a:cs typeface="Arial" panose="020B0604020202020204" pitchFamily="34" charset="0"/>
              </a:rPr>
              <a:t>.</a:t>
            </a:r>
            <a:r>
              <a:rPr lang="sv-SE" dirty="0">
                <a:solidFill>
                  <a:schemeClr val="accent6">
                    <a:lumMod val="75000"/>
                  </a:schemeClr>
                </a:solidFill>
                <a:cs typeface="Arial" panose="020B0604020202020204" pitchFamily="34" charset="0"/>
              </a:rPr>
              <a:t> </a:t>
            </a:r>
            <a:endParaRPr lang="sv-SE" dirty="0" smtClean="0">
              <a:solidFill>
                <a:schemeClr val="accent6">
                  <a:lumMod val="75000"/>
                </a:schemeClr>
              </a:solidFill>
              <a:cs typeface="Arial" panose="020B0604020202020204" pitchFamily="34" charset="0"/>
            </a:endParaRPr>
          </a:p>
          <a:p>
            <a:pPr marL="0" indent="0">
              <a:buNone/>
            </a:pPr>
            <a:r>
              <a:rPr lang="sv-SE" dirty="0">
                <a:cs typeface="Arial" panose="020B0604020202020204" pitchFamily="34" charset="0"/>
              </a:rPr>
              <a:t>Det behöver alltså inte vara ett personnummer eller ett namn utan kan vara bilder på personer eller en kombination av indirekta </a:t>
            </a:r>
            <a:r>
              <a:rPr lang="sv-SE" dirty="0" smtClean="0">
                <a:cs typeface="Arial" panose="020B0604020202020204" pitchFamily="34" charset="0"/>
              </a:rPr>
              <a:t>uppgifter. </a:t>
            </a:r>
            <a:endParaRPr lang="sv-SE" dirty="0" smtClean="0">
              <a:solidFill>
                <a:schemeClr val="accent6">
                  <a:lumMod val="75000"/>
                </a:schemeClr>
              </a:solidFill>
              <a:cs typeface="Arial" panose="020B0604020202020204" pitchFamily="34" charset="0"/>
            </a:endParaRPr>
          </a:p>
        </p:txBody>
      </p:sp>
      <p:sp>
        <p:nvSpPr>
          <p:cNvPr id="6" name="textruta 5"/>
          <p:cNvSpPr txBox="1"/>
          <p:nvPr/>
        </p:nvSpPr>
        <p:spPr>
          <a:xfrm>
            <a:off x="968415" y="4085471"/>
            <a:ext cx="4464496" cy="830997"/>
          </a:xfrm>
          <a:prstGeom prst="rect">
            <a:avLst/>
          </a:prstGeom>
          <a:noFill/>
          <a:ln w="28575">
            <a:solidFill>
              <a:schemeClr val="accent6">
                <a:lumMod val="75000"/>
              </a:schemeClr>
            </a:solidFill>
          </a:ln>
        </p:spPr>
        <p:txBody>
          <a:bodyPr wrap="square" rtlCol="0">
            <a:spAutoFit/>
          </a:bodyPr>
          <a:lstStyle/>
          <a:p>
            <a:r>
              <a:rPr lang="sv-SE" sz="1200" dirty="0" smtClean="0">
                <a:solidFill>
                  <a:schemeClr val="accent6">
                    <a:lumMod val="75000"/>
                  </a:schemeClr>
                </a:solidFill>
                <a:latin typeface="Arial" panose="020B0604020202020204" pitchFamily="34" charset="0"/>
                <a:cs typeface="Arial" panose="020B0604020202020204" pitchFamily="34" charset="0"/>
              </a:rPr>
              <a:t>Exempel:</a:t>
            </a:r>
          </a:p>
          <a:p>
            <a:r>
              <a:rPr lang="sv-SE" sz="1200" dirty="0" smtClean="0">
                <a:latin typeface="Arial" panose="020B0604020202020204" pitchFamily="34" charset="0"/>
                <a:cs typeface="Arial" panose="020B0604020202020204" pitchFamily="34" charset="0"/>
              </a:rPr>
              <a:t>födelsedatum</a:t>
            </a:r>
            <a:r>
              <a:rPr lang="sv-SE" sz="1200" dirty="0">
                <a:latin typeface="Arial" panose="020B0604020202020204" pitchFamily="34" charset="0"/>
                <a:cs typeface="Arial" panose="020B0604020202020204" pitchFamily="34" charset="0"/>
              </a:rPr>
              <a:t>, klass, adress, IP-adress, mobilnummer, anställningsnummer, användar-ID, patient-ID, ärendenummer eller diarienummer, initialer …</a:t>
            </a:r>
          </a:p>
        </p:txBody>
      </p:sp>
    </p:spTree>
    <p:extLst>
      <p:ext uri="{BB962C8B-B14F-4D97-AF65-F5344CB8AC3E}">
        <p14:creationId xmlns:p14="http://schemas.microsoft.com/office/powerpoint/2010/main" val="20916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5"/>
          </p:nvPr>
        </p:nvSpPr>
        <p:spPr>
          <a:xfrm>
            <a:off x="840356" y="1024030"/>
            <a:ext cx="6323932" cy="610037"/>
          </a:xfrm>
        </p:spPr>
        <p:txBody>
          <a:bodyPr>
            <a:normAutofit/>
          </a:bodyPr>
          <a:lstStyle/>
          <a:p>
            <a:r>
              <a:rPr lang="sv-SE" dirty="0"/>
              <a:t>Vad är en personuppgiftsincident?</a:t>
            </a:r>
          </a:p>
          <a:p>
            <a:endParaRPr lang="sv-SE" dirty="0"/>
          </a:p>
        </p:txBody>
      </p:sp>
      <p:sp>
        <p:nvSpPr>
          <p:cNvPr id="5" name="Platshållare för text 4"/>
          <p:cNvSpPr>
            <a:spLocks noGrp="1"/>
          </p:cNvSpPr>
          <p:nvPr>
            <p:ph type="body" sz="quarter" idx="16"/>
          </p:nvPr>
        </p:nvSpPr>
        <p:spPr>
          <a:xfrm>
            <a:off x="849313" y="2031414"/>
            <a:ext cx="5148751" cy="1685618"/>
          </a:xfrm>
        </p:spPr>
        <p:txBody>
          <a:bodyPr>
            <a:normAutofit lnSpcReduction="10000"/>
          </a:bodyPr>
          <a:lstStyle/>
          <a:p>
            <a:pPr marL="0" indent="0">
              <a:buNone/>
            </a:pPr>
            <a:r>
              <a:rPr lang="sv-SE" dirty="0" smtClean="0">
                <a:solidFill>
                  <a:schemeClr val="accent6">
                    <a:lumMod val="75000"/>
                  </a:schemeClr>
                </a:solidFill>
              </a:rPr>
              <a:t>En </a:t>
            </a:r>
            <a:r>
              <a:rPr lang="sv-SE" dirty="0">
                <a:solidFill>
                  <a:schemeClr val="accent6">
                    <a:lumMod val="75000"/>
                  </a:schemeClr>
                </a:solidFill>
              </a:rPr>
              <a:t>säkerhetsincident som berör personuppgifter.</a:t>
            </a:r>
          </a:p>
          <a:p>
            <a:pPr marL="0" indent="0">
              <a:buNone/>
            </a:pPr>
            <a:r>
              <a:rPr lang="sv-SE" dirty="0">
                <a:solidFill>
                  <a:schemeClr val="tx1">
                    <a:lumMod val="50000"/>
                    <a:lumOff val="50000"/>
                  </a:schemeClr>
                </a:solidFill>
              </a:rPr>
              <a:t>Det kan vara en händelse som leder till oavsiktlig eller olaglig förstöring, förlust eller ändring av personuppgifter. Det kan också vara en händelse som leder till obehörigt röjande av eller obehörig åtkomst till personuppgifter. </a:t>
            </a:r>
            <a:endParaRPr lang="sv-SE" dirty="0"/>
          </a:p>
        </p:txBody>
      </p:sp>
      <p:sp>
        <p:nvSpPr>
          <p:cNvPr id="6" name="Platshållare för text 5"/>
          <p:cNvSpPr>
            <a:spLocks noGrp="1"/>
          </p:cNvSpPr>
          <p:nvPr>
            <p:ph type="body" sz="quarter" idx="17"/>
          </p:nvPr>
        </p:nvSpPr>
        <p:spPr>
          <a:xfrm>
            <a:off x="827584" y="3933056"/>
            <a:ext cx="5157219" cy="1516119"/>
          </a:xfrm>
          <a:ln w="28575">
            <a:solidFill>
              <a:schemeClr val="accent6">
                <a:lumMod val="75000"/>
              </a:schemeClr>
            </a:solidFill>
          </a:ln>
        </p:spPr>
        <p:txBody>
          <a:bodyPr>
            <a:normAutofit lnSpcReduction="10000"/>
          </a:bodyPr>
          <a:lstStyle/>
          <a:p>
            <a:r>
              <a:rPr lang="sv-SE" dirty="0" smtClean="0">
                <a:solidFill>
                  <a:schemeClr val="accent6">
                    <a:lumMod val="75000"/>
                  </a:schemeClr>
                </a:solidFill>
              </a:rPr>
              <a:t>Exempel</a:t>
            </a:r>
            <a:r>
              <a:rPr lang="sv-SE" dirty="0" smtClean="0"/>
              <a:t> </a:t>
            </a:r>
            <a:r>
              <a:rPr lang="sv-SE" dirty="0"/>
              <a:t>:</a:t>
            </a:r>
            <a:endParaRPr lang="sv-SE" dirty="0">
              <a:cs typeface="Arial" panose="020B0604020202020204" pitchFamily="34" charset="0"/>
            </a:endParaRPr>
          </a:p>
          <a:p>
            <a:pPr>
              <a:buFont typeface="Arial" panose="020B0604020202020204" pitchFamily="34" charset="0"/>
              <a:buChar char="•"/>
            </a:pPr>
            <a:r>
              <a:rPr lang="sv-SE" dirty="0" smtClean="0"/>
              <a:t> hackerattack</a:t>
            </a:r>
            <a:endParaRPr lang="sv-SE" dirty="0"/>
          </a:p>
          <a:p>
            <a:pPr>
              <a:buFont typeface="Arial" panose="020B0604020202020204" pitchFamily="34" charset="0"/>
              <a:buChar char="•"/>
            </a:pPr>
            <a:r>
              <a:rPr lang="sv-SE" dirty="0" smtClean="0"/>
              <a:t> anställd </a:t>
            </a:r>
            <a:r>
              <a:rPr lang="sv-SE" dirty="0"/>
              <a:t>råkar radera journalanteckningar</a:t>
            </a:r>
          </a:p>
          <a:p>
            <a:pPr>
              <a:buFont typeface="Arial" panose="020B0604020202020204" pitchFamily="34" charset="0"/>
              <a:buChar char="•"/>
            </a:pPr>
            <a:r>
              <a:rPr lang="sv-SE" dirty="0" smtClean="0"/>
              <a:t> e-post </a:t>
            </a:r>
            <a:r>
              <a:rPr lang="sv-SE" dirty="0"/>
              <a:t>med elevers personnummer skickas till fel adressat</a:t>
            </a:r>
          </a:p>
          <a:p>
            <a:pPr>
              <a:buFont typeface="Arial" panose="020B0604020202020204" pitchFamily="34" charset="0"/>
              <a:buChar char="•"/>
            </a:pPr>
            <a:r>
              <a:rPr lang="sv-SE" dirty="0" smtClean="0"/>
              <a:t> jobbansökningar </a:t>
            </a:r>
            <a:r>
              <a:rPr lang="sv-SE" dirty="0"/>
              <a:t>skrivs ut och glöms kvar i </a:t>
            </a:r>
            <a:r>
              <a:rPr lang="sv-SE" dirty="0" smtClean="0"/>
              <a:t>skrivaren</a:t>
            </a:r>
            <a:endParaRPr lang="sv-SE" dirty="0"/>
          </a:p>
          <a:p>
            <a:r>
              <a:rPr lang="sv-SE" dirty="0" smtClean="0">
                <a:solidFill>
                  <a:schemeClr val="accent6">
                    <a:lumMod val="75000"/>
                  </a:schemeClr>
                </a:solidFill>
              </a:rPr>
              <a:t>Observera</a:t>
            </a:r>
            <a:r>
              <a:rPr lang="sv-SE" dirty="0" smtClean="0"/>
              <a:t>: Personuppgifterna </a:t>
            </a:r>
            <a:r>
              <a:rPr lang="sv-SE" dirty="0"/>
              <a:t>behöver inte vara </a:t>
            </a:r>
            <a:r>
              <a:rPr lang="sv-SE" dirty="0" smtClean="0"/>
              <a:t>sekretessbelagda </a:t>
            </a:r>
            <a:r>
              <a:rPr lang="sv-SE" dirty="0"/>
              <a:t>eller känsliga </a:t>
            </a:r>
            <a:r>
              <a:rPr lang="sv-SE" dirty="0" smtClean="0"/>
              <a:t>för </a:t>
            </a:r>
            <a:r>
              <a:rPr lang="sv-SE" dirty="0"/>
              <a:t>att det ska räknas som en </a:t>
            </a:r>
            <a:r>
              <a:rPr lang="sv-SE" dirty="0" smtClean="0"/>
              <a:t>personuppgiftsincident.</a:t>
            </a:r>
            <a:endParaRPr lang="sv-SE" dirty="0"/>
          </a:p>
          <a:p>
            <a:endParaRPr lang="sv-SE" dirty="0"/>
          </a:p>
        </p:txBody>
      </p:sp>
    </p:spTree>
    <p:extLst>
      <p:ext uri="{BB962C8B-B14F-4D97-AF65-F5344CB8AC3E}">
        <p14:creationId xmlns:p14="http://schemas.microsoft.com/office/powerpoint/2010/main" val="122924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5"/>
          </p:nvPr>
        </p:nvSpPr>
        <p:spPr/>
        <p:txBody>
          <a:bodyPr/>
          <a:lstStyle/>
          <a:p>
            <a:r>
              <a:rPr lang="sv-SE" dirty="0" smtClean="0"/>
              <a:t>Vem ansvarar? </a:t>
            </a:r>
            <a:endParaRPr lang="sv-SE" dirty="0"/>
          </a:p>
        </p:txBody>
      </p:sp>
      <p:sp>
        <p:nvSpPr>
          <p:cNvPr id="7" name="Platshållare för text 6"/>
          <p:cNvSpPr>
            <a:spLocks noGrp="1"/>
          </p:cNvSpPr>
          <p:nvPr>
            <p:ph type="body" sz="quarter" idx="16"/>
          </p:nvPr>
        </p:nvSpPr>
        <p:spPr>
          <a:xfrm>
            <a:off x="849313" y="2031414"/>
            <a:ext cx="5148751" cy="2693730"/>
          </a:xfrm>
        </p:spPr>
        <p:txBody>
          <a:bodyPr>
            <a:normAutofit lnSpcReduction="10000"/>
          </a:bodyPr>
          <a:lstStyle/>
          <a:p>
            <a:pPr marL="0" indent="0">
              <a:buNone/>
            </a:pPr>
            <a:r>
              <a:rPr lang="sv-SE" dirty="0" smtClean="0">
                <a:solidFill>
                  <a:schemeClr val="accent6">
                    <a:lumMod val="75000"/>
                  </a:schemeClr>
                </a:solidFill>
              </a:rPr>
              <a:t>Förvaltningscheferna har </a:t>
            </a:r>
            <a:r>
              <a:rPr lang="sv-SE" dirty="0">
                <a:solidFill>
                  <a:schemeClr val="accent6">
                    <a:lumMod val="75000"/>
                  </a:schemeClr>
                </a:solidFill>
              </a:rPr>
              <a:t>det övergripande ansvaret för </a:t>
            </a:r>
            <a:r>
              <a:rPr lang="sv-SE" dirty="0" smtClean="0">
                <a:solidFill>
                  <a:schemeClr val="accent6">
                    <a:lumMod val="75000"/>
                  </a:schemeClr>
                </a:solidFill>
              </a:rPr>
              <a:t>att se till </a:t>
            </a:r>
            <a:r>
              <a:rPr lang="sv-SE" dirty="0" smtClean="0">
                <a:solidFill>
                  <a:schemeClr val="accent6">
                    <a:lumMod val="75000"/>
                  </a:schemeClr>
                </a:solidFill>
              </a:rPr>
              <a:t>att personuppgiftsincidenter </a:t>
            </a:r>
            <a:r>
              <a:rPr lang="sv-SE" dirty="0" smtClean="0">
                <a:solidFill>
                  <a:schemeClr val="accent6">
                    <a:lumMod val="75000"/>
                  </a:schemeClr>
                </a:solidFill>
              </a:rPr>
              <a:t>hanteras i </a:t>
            </a:r>
            <a:r>
              <a:rPr lang="sv-SE" dirty="0">
                <a:solidFill>
                  <a:schemeClr val="accent6">
                    <a:lumMod val="75000"/>
                  </a:schemeClr>
                </a:solidFill>
              </a:rPr>
              <a:t>enlighet med Dataskyddsförordningen. </a:t>
            </a:r>
            <a:endParaRPr lang="sv-SE" dirty="0" smtClean="0">
              <a:solidFill>
                <a:schemeClr val="accent6">
                  <a:lumMod val="75000"/>
                </a:schemeClr>
              </a:solidFill>
            </a:endParaRPr>
          </a:p>
          <a:p>
            <a:pPr marL="0" indent="0">
              <a:buNone/>
            </a:pPr>
            <a:r>
              <a:rPr lang="sv-SE" dirty="0"/>
              <a:t>A</a:t>
            </a:r>
            <a:r>
              <a:rPr lang="sv-SE" dirty="0" smtClean="0"/>
              <a:t>lla </a:t>
            </a:r>
            <a:r>
              <a:rPr lang="sv-SE" dirty="0" smtClean="0"/>
              <a:t>anställda </a:t>
            </a:r>
            <a:r>
              <a:rPr lang="sv-SE" dirty="0">
                <a:solidFill>
                  <a:schemeClr val="bg1">
                    <a:lumMod val="50000"/>
                  </a:schemeClr>
                </a:solidFill>
              </a:rPr>
              <a:t>i Östhammars kommun </a:t>
            </a:r>
            <a:r>
              <a:rPr lang="sv-SE" dirty="0" smtClean="0"/>
              <a:t>har dock en </a:t>
            </a:r>
            <a:r>
              <a:rPr lang="sv-SE" dirty="0"/>
              <a:t>skyldighet att vara uppmärksamma på personuppgiftsincidenter inom den egna verksamheten och rapportera iakttagelser till förvaltningschefen, IT-avdelningen eller kommunens </a:t>
            </a:r>
            <a:r>
              <a:rPr lang="sv-SE" dirty="0" err="1"/>
              <a:t>dataskyddsombud</a:t>
            </a:r>
            <a:r>
              <a:rPr lang="sv-SE" dirty="0"/>
              <a:t>. </a:t>
            </a:r>
          </a:p>
          <a:p>
            <a:pPr marL="0" indent="0">
              <a:buNone/>
            </a:pPr>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882687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5"/>
          </p:nvPr>
        </p:nvSpPr>
        <p:spPr>
          <a:xfrm>
            <a:off x="899592" y="908720"/>
            <a:ext cx="5963892" cy="792088"/>
          </a:xfrm>
        </p:spPr>
        <p:txBody>
          <a:bodyPr>
            <a:noAutofit/>
          </a:bodyPr>
          <a:lstStyle/>
          <a:p>
            <a:r>
              <a:rPr lang="sv-SE" dirty="0" smtClean="0"/>
              <a:t>Hur ska vi göra? </a:t>
            </a:r>
            <a:endParaRPr lang="sv-SE" dirty="0"/>
          </a:p>
        </p:txBody>
      </p:sp>
      <p:sp>
        <p:nvSpPr>
          <p:cNvPr id="7" name="Platshållare för text 6"/>
          <p:cNvSpPr>
            <a:spLocks noGrp="1"/>
          </p:cNvSpPr>
          <p:nvPr>
            <p:ph type="body" sz="quarter" idx="16"/>
          </p:nvPr>
        </p:nvSpPr>
        <p:spPr>
          <a:xfrm>
            <a:off x="827584" y="1844824"/>
            <a:ext cx="3672408" cy="3485818"/>
          </a:xfrm>
          <a:ln w="28575">
            <a:noFill/>
          </a:ln>
        </p:spPr>
        <p:txBody>
          <a:bodyPr>
            <a:normAutofit/>
          </a:bodyPr>
          <a:lstStyle/>
          <a:p>
            <a:pPr marL="0" indent="0">
              <a:buNone/>
            </a:pPr>
            <a:r>
              <a:rPr lang="sv-SE" dirty="0" smtClean="0">
                <a:solidFill>
                  <a:schemeClr val="accent6">
                    <a:lumMod val="75000"/>
                  </a:schemeClr>
                </a:solidFill>
              </a:rPr>
              <a:t>Rapportera</a:t>
            </a:r>
            <a:r>
              <a:rPr lang="sv-SE" dirty="0">
                <a:solidFill>
                  <a:schemeClr val="accent6">
                    <a:lumMod val="75000"/>
                  </a:schemeClr>
                </a:solidFill>
              </a:rPr>
              <a:t> </a:t>
            </a:r>
            <a:r>
              <a:rPr lang="sv-SE" dirty="0" smtClean="0">
                <a:solidFill>
                  <a:schemeClr val="accent6">
                    <a:lumMod val="75000"/>
                  </a:schemeClr>
                </a:solidFill>
              </a:rPr>
              <a:t>genast!</a:t>
            </a:r>
          </a:p>
          <a:p>
            <a:pPr marL="0" indent="0">
              <a:buNone/>
            </a:pPr>
            <a:r>
              <a:rPr lang="sv-SE" dirty="0" smtClean="0">
                <a:solidFill>
                  <a:schemeClr val="bg1">
                    <a:lumMod val="50000"/>
                  </a:schemeClr>
                </a:solidFill>
              </a:rPr>
              <a:t>Vi ska skyndsamt rapportera de personuppgiftsincidenter </a:t>
            </a:r>
            <a:r>
              <a:rPr lang="sv-SE" dirty="0">
                <a:solidFill>
                  <a:schemeClr val="bg1">
                    <a:lumMod val="50000"/>
                  </a:schemeClr>
                </a:solidFill>
              </a:rPr>
              <a:t>som </a:t>
            </a:r>
            <a:r>
              <a:rPr lang="sv-SE" dirty="0" smtClean="0">
                <a:solidFill>
                  <a:schemeClr val="bg1">
                    <a:lumMod val="50000"/>
                  </a:schemeClr>
                </a:solidFill>
              </a:rPr>
              <a:t>vi </a:t>
            </a:r>
            <a:r>
              <a:rPr lang="sv-SE" dirty="0" smtClean="0"/>
              <a:t>upptäcker i förvaltningar och verksamheter </a:t>
            </a:r>
          </a:p>
          <a:p>
            <a:pPr>
              <a:buFont typeface="Arial" panose="020B0604020202020204" pitchFamily="34" charset="0"/>
              <a:buChar char="•"/>
            </a:pPr>
            <a:r>
              <a:rPr lang="sv-SE" dirty="0" smtClean="0"/>
              <a:t>till respektive förvaltningschef </a:t>
            </a:r>
          </a:p>
          <a:p>
            <a:pPr>
              <a:buFont typeface="Arial" panose="020B0604020202020204" pitchFamily="34" charset="0"/>
              <a:buChar char="•"/>
            </a:pPr>
            <a:r>
              <a:rPr lang="sv-SE" dirty="0" smtClean="0"/>
              <a:t>eller </a:t>
            </a:r>
            <a:r>
              <a:rPr lang="sv-SE" dirty="0"/>
              <a:t>till </a:t>
            </a:r>
            <a:r>
              <a:rPr lang="sv-SE" dirty="0" smtClean="0"/>
              <a:t>kommunens </a:t>
            </a:r>
            <a:r>
              <a:rPr lang="sv-SE" dirty="0" err="1" smtClean="0"/>
              <a:t>dataskyddsombud</a:t>
            </a:r>
            <a:r>
              <a:rPr lang="sv-SE" dirty="0" smtClean="0"/>
              <a:t> </a:t>
            </a:r>
            <a:endParaRPr lang="sv-SE" dirty="0"/>
          </a:p>
          <a:p>
            <a:endParaRPr lang="sv-SE" dirty="0"/>
          </a:p>
          <a:p>
            <a:pPr marL="0" indent="0">
              <a:buNone/>
            </a:pPr>
            <a:r>
              <a:rPr lang="sv-SE" dirty="0"/>
              <a:t>Om incidenten är IT-relaterad </a:t>
            </a:r>
            <a:r>
              <a:rPr lang="sv-SE" dirty="0" smtClean="0"/>
              <a:t>och akut kan vi kontakta IT-avdelningen direkt</a:t>
            </a:r>
            <a:r>
              <a:rPr lang="sv-SE" dirty="0"/>
              <a:t>. </a:t>
            </a:r>
          </a:p>
          <a:p>
            <a:pPr marL="0" indent="0">
              <a:buNone/>
            </a:pPr>
            <a:endParaRPr lang="sv-SE" dirty="0"/>
          </a:p>
        </p:txBody>
      </p:sp>
      <p:sp>
        <p:nvSpPr>
          <p:cNvPr id="8" name="Platshållare för text 7"/>
          <p:cNvSpPr>
            <a:spLocks noGrp="1"/>
          </p:cNvSpPr>
          <p:nvPr>
            <p:ph type="body" sz="quarter" idx="17"/>
          </p:nvPr>
        </p:nvSpPr>
        <p:spPr>
          <a:xfrm>
            <a:off x="4788023" y="1916832"/>
            <a:ext cx="3312369" cy="3312368"/>
          </a:xfrm>
          <a:ln w="28575">
            <a:solidFill>
              <a:schemeClr val="accent6">
                <a:lumMod val="75000"/>
              </a:schemeClr>
            </a:solidFill>
          </a:ln>
        </p:spPr>
        <p:txBody>
          <a:bodyPr>
            <a:normAutofit/>
          </a:bodyPr>
          <a:lstStyle/>
          <a:p>
            <a:r>
              <a:rPr lang="sv-SE" dirty="0">
                <a:solidFill>
                  <a:schemeClr val="accent6">
                    <a:lumMod val="75000"/>
                  </a:schemeClr>
                </a:solidFill>
              </a:rPr>
              <a:t>Allvarligare personuppgiftsincidenter</a:t>
            </a:r>
          </a:p>
          <a:p>
            <a:pPr marL="285750" indent="-285750">
              <a:buFont typeface="Arial" panose="020B0604020202020204" pitchFamily="34" charset="0"/>
              <a:buChar char="•"/>
            </a:pPr>
            <a:r>
              <a:rPr lang="sv-SE" dirty="0"/>
              <a:t>ska sedan rapporteras </a:t>
            </a:r>
            <a:r>
              <a:rPr lang="sv-SE" dirty="0" smtClean="0"/>
              <a:t>vidare till Datainspektionen, inte </a:t>
            </a:r>
            <a:r>
              <a:rPr lang="sv-SE" dirty="0"/>
              <a:t>senare än 72 timmar </a:t>
            </a:r>
            <a:r>
              <a:rPr lang="sv-SE" dirty="0" smtClean="0"/>
              <a:t>efter upptäckt.</a:t>
            </a:r>
            <a:endParaRPr lang="sv-SE" dirty="0"/>
          </a:p>
          <a:p>
            <a:endParaRPr lang="sv-SE" dirty="0"/>
          </a:p>
          <a:p>
            <a:r>
              <a:rPr lang="sv-SE" dirty="0">
                <a:solidFill>
                  <a:schemeClr val="accent6">
                    <a:lumMod val="75000"/>
                  </a:schemeClr>
                </a:solidFill>
              </a:rPr>
              <a:t>Mindre allvarliga personuppgiftsincidenter</a:t>
            </a:r>
          </a:p>
          <a:p>
            <a:pPr marL="285750" indent="-285750">
              <a:buFont typeface="Arial" panose="020B0604020202020204" pitchFamily="34" charset="0"/>
              <a:buChar char="•"/>
            </a:pPr>
            <a:r>
              <a:rPr lang="sv-SE" dirty="0"/>
              <a:t>ska inte rapporteras till Datainspektionen, men </a:t>
            </a:r>
            <a:r>
              <a:rPr lang="sv-SE" dirty="0" smtClean="0"/>
              <a:t>dokumenteras hos kommunens </a:t>
            </a:r>
            <a:r>
              <a:rPr lang="sv-SE" dirty="0" err="1" smtClean="0"/>
              <a:t>dataskyddsombud</a:t>
            </a:r>
            <a:endParaRPr lang="sv-SE" dirty="0"/>
          </a:p>
          <a:p>
            <a:endParaRPr lang="sv-SE" dirty="0"/>
          </a:p>
          <a:p>
            <a:r>
              <a:rPr lang="sv-SE" dirty="0" smtClean="0"/>
              <a:t>Förvaltningscheferna beslutar </a:t>
            </a:r>
            <a:r>
              <a:rPr lang="sv-SE" dirty="0"/>
              <a:t>om vilka </a:t>
            </a:r>
            <a:r>
              <a:rPr lang="sv-SE" dirty="0" smtClean="0"/>
              <a:t>personuppgiftsincidenter </a:t>
            </a:r>
            <a:r>
              <a:rPr lang="sv-SE" dirty="0"/>
              <a:t>som ska anses som mer eller mindre allvarliga efter samråd med kommunens </a:t>
            </a:r>
            <a:r>
              <a:rPr lang="sv-SE" dirty="0" err="1"/>
              <a:t>dataskyddsombud</a:t>
            </a:r>
            <a:r>
              <a:rPr lang="sv-SE" dirty="0" smtClean="0"/>
              <a:t>. Förvaltningscheferna sköter också rapporteringen till Datainspektionen. </a:t>
            </a:r>
            <a:endParaRPr lang="sv-SE" dirty="0"/>
          </a:p>
        </p:txBody>
      </p:sp>
    </p:spTree>
    <p:extLst>
      <p:ext uri="{BB962C8B-B14F-4D97-AF65-F5344CB8AC3E}">
        <p14:creationId xmlns:p14="http://schemas.microsoft.com/office/powerpoint/2010/main" val="342444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853073" y="1844824"/>
            <a:ext cx="2181974" cy="3139321"/>
          </a:xfrm>
          <a:prstGeom prst="rect">
            <a:avLst/>
          </a:prstGeom>
          <a:noFill/>
        </p:spPr>
        <p:txBody>
          <a:bodyPr wrap="square" rtlCol="0">
            <a:spAutoFit/>
          </a:bodyPr>
          <a:lstStyle/>
          <a:p>
            <a:r>
              <a:rPr lang="sv-SE" dirty="0"/>
              <a:t>Utförlig </a:t>
            </a:r>
            <a:r>
              <a:rPr lang="sv-SE" dirty="0">
                <a:solidFill>
                  <a:schemeClr val="accent6">
                    <a:lumMod val="75000"/>
                  </a:schemeClr>
                </a:solidFill>
              </a:rPr>
              <a:t>information</a:t>
            </a:r>
            <a:r>
              <a:rPr lang="sv-SE" dirty="0"/>
              <a:t> </a:t>
            </a:r>
            <a:r>
              <a:rPr lang="sv-SE" dirty="0" smtClean="0"/>
              <a:t>om GDPR och data-skyddsarbetet i Östhammars kommun finns </a:t>
            </a:r>
            <a:r>
              <a:rPr lang="sv-SE" dirty="0"/>
              <a:t>på </a:t>
            </a:r>
            <a:r>
              <a:rPr lang="sv-SE" dirty="0" smtClean="0"/>
              <a:t>intranätet. Här finns också fullständiga </a:t>
            </a:r>
            <a:r>
              <a:rPr lang="sv-SE" dirty="0">
                <a:solidFill>
                  <a:schemeClr val="accent6">
                    <a:lumMod val="75000"/>
                  </a:schemeClr>
                </a:solidFill>
              </a:rPr>
              <a:t>kontaktuppgifter</a:t>
            </a:r>
            <a:r>
              <a:rPr lang="sv-SE" dirty="0"/>
              <a:t> </a:t>
            </a:r>
            <a:r>
              <a:rPr lang="sv-SE" dirty="0" smtClean="0"/>
              <a:t>till lokala kunskapare, registeransvariga och </a:t>
            </a:r>
            <a:r>
              <a:rPr lang="sv-SE" dirty="0" err="1" smtClean="0"/>
              <a:t>dataskyddsombud</a:t>
            </a:r>
            <a:r>
              <a:rPr lang="sv-SE" dirty="0" smtClean="0"/>
              <a:t>.</a:t>
            </a:r>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915" y="1844824"/>
            <a:ext cx="4215182" cy="3410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ruta 2"/>
          <p:cNvSpPr txBox="1"/>
          <p:nvPr/>
        </p:nvSpPr>
        <p:spPr>
          <a:xfrm>
            <a:off x="1086915" y="764704"/>
            <a:ext cx="3767045" cy="584775"/>
          </a:xfrm>
          <a:prstGeom prst="rect">
            <a:avLst/>
          </a:prstGeom>
          <a:noFill/>
        </p:spPr>
        <p:txBody>
          <a:bodyPr wrap="square" rtlCol="0">
            <a:spAutoFit/>
          </a:bodyPr>
          <a:lstStyle/>
          <a:p>
            <a:r>
              <a:rPr lang="sv-SE" sz="3200" dirty="0" smtClean="0"/>
              <a:t>Mer information</a:t>
            </a:r>
            <a:endParaRPr lang="sv-SE" sz="3200" dirty="0"/>
          </a:p>
        </p:txBody>
      </p:sp>
    </p:spTree>
    <p:extLst>
      <p:ext uri="{BB962C8B-B14F-4D97-AF65-F5344CB8AC3E}">
        <p14:creationId xmlns:p14="http://schemas.microsoft.com/office/powerpoint/2010/main" val="1309208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429</Words>
  <Application>Microsoft Office PowerPoint</Application>
  <PresentationFormat>Bildspel på skärmen (4:3)</PresentationFormat>
  <Paragraphs>44</Paragraphs>
  <Slides>6</Slides>
  <Notes>0</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Office-tema</vt:lpstr>
      <vt:lpstr>PowerPoint-presentation</vt:lpstr>
      <vt:lpstr>PowerPoint-presentation</vt:lpstr>
      <vt:lpstr>PowerPoint-presentation</vt:lpstr>
      <vt:lpstr>PowerPoint-presentation</vt:lpstr>
      <vt:lpstr>PowerPoint-presentation</vt:lpstr>
      <vt:lpstr>PowerPoint-presentation</vt:lpstr>
    </vt:vector>
  </TitlesOfParts>
  <Company>Östhammars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Widenberg, Johanna</dc:creator>
  <cp:lastModifiedBy>Widenberg, Johanna</cp:lastModifiedBy>
  <cp:revision>65</cp:revision>
  <dcterms:created xsi:type="dcterms:W3CDTF">2018-10-01T11:48:49Z</dcterms:created>
  <dcterms:modified xsi:type="dcterms:W3CDTF">2019-01-15T13:48:43Z</dcterms:modified>
</cp:coreProperties>
</file>