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73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82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20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3" y="2031414"/>
            <a:ext cx="514875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3744706"/>
            <a:ext cx="5157219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342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0"/>
            <a:ext cx="9144000" cy="13843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2466690" y="4457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2031414"/>
            <a:ext cx="7499800" cy="3229411"/>
          </a:xfrm>
          <a:prstGeom prst="rect">
            <a:avLst/>
          </a:prstGeom>
        </p:spPr>
        <p:txBody>
          <a:bodyPr vert="horz" numCol="2" spcCol="216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Arial 10 brödtext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6" y="1024030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6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52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04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3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21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73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27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6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7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55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97D3-5FDB-4C8E-8478-D238AE1F7C63}" type="datetimeFigureOut">
              <a:rPr lang="sv-SE" smtClean="0"/>
              <a:t>2019-01-15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6A73-0345-4A24-AD9E-7F32D96D8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1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67544" y="836712"/>
            <a:ext cx="8208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 smtClean="0"/>
              <a:t>Viktigt att veta om </a:t>
            </a:r>
          </a:p>
          <a:p>
            <a:pPr algn="ctr"/>
            <a:r>
              <a:rPr lang="sv-SE" sz="6000" dirty="0" smtClean="0">
                <a:solidFill>
                  <a:schemeClr val="accent6">
                    <a:lumMod val="75000"/>
                  </a:schemeClr>
                </a:solidFill>
              </a:rPr>
              <a:t>GDPR och dataskyddsarbete</a:t>
            </a:r>
          </a:p>
          <a:p>
            <a:pPr algn="ctr"/>
            <a:r>
              <a:rPr lang="sv-SE" sz="6000" dirty="0"/>
              <a:t>i</a:t>
            </a:r>
            <a:r>
              <a:rPr lang="sv-SE" sz="6000" dirty="0" smtClean="0"/>
              <a:t> Östhammars kommun</a:t>
            </a:r>
            <a:endParaRPr lang="sv-SE" sz="1400" dirty="0" smtClean="0"/>
          </a:p>
          <a:p>
            <a:pPr algn="ctr"/>
            <a:endParaRPr lang="sv-SE" sz="1400" dirty="0" smtClean="0"/>
          </a:p>
          <a:p>
            <a:pPr algn="ctr"/>
            <a:endParaRPr lang="sv-SE" sz="1400" dirty="0" smtClean="0"/>
          </a:p>
          <a:p>
            <a:pPr algn="ctr"/>
            <a:r>
              <a:rPr lang="sv-SE" sz="1400" dirty="0" smtClean="0"/>
              <a:t>Informationsunderlag från dataskyddsombudet </a:t>
            </a:r>
          </a:p>
        </p:txBody>
      </p:sp>
    </p:spTree>
    <p:extLst>
      <p:ext uri="{BB962C8B-B14F-4D97-AF65-F5344CB8AC3E}">
        <p14:creationId xmlns:p14="http://schemas.microsoft.com/office/powerpoint/2010/main" val="8533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39867" y="300130"/>
            <a:ext cx="7499800" cy="610037"/>
          </a:xfrm>
        </p:spPr>
        <p:txBody>
          <a:bodyPr/>
          <a:lstStyle/>
          <a:p>
            <a:r>
              <a:rPr lang="sv-SE" dirty="0"/>
              <a:t>Kommunens organisation för GDPR</a:t>
            </a:r>
          </a:p>
          <a:p>
            <a:endParaRPr lang="sv-SE" dirty="0"/>
          </a:p>
        </p:txBody>
      </p:sp>
      <p:cxnSp>
        <p:nvCxnSpPr>
          <p:cNvPr id="5" name="Rak 4"/>
          <p:cNvCxnSpPr>
            <a:stCxn id="26" idx="4"/>
            <a:endCxn id="35" idx="0"/>
          </p:cNvCxnSpPr>
          <p:nvPr/>
        </p:nvCxnSpPr>
        <p:spPr>
          <a:xfrm>
            <a:off x="2000416" y="3844673"/>
            <a:ext cx="655936" cy="117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med rundade hörn 5"/>
          <p:cNvSpPr/>
          <p:nvPr/>
        </p:nvSpPr>
        <p:spPr>
          <a:xfrm>
            <a:off x="4427984" y="1736812"/>
            <a:ext cx="223224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Kommunstyrelsen</a:t>
            </a:r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807973" y="1736812"/>
            <a:ext cx="1512168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DSO</a:t>
            </a:r>
            <a:endParaRPr lang="sv-SE" dirty="0"/>
          </a:p>
        </p:txBody>
      </p:sp>
      <p:sp>
        <p:nvSpPr>
          <p:cNvPr id="8" name="Rektangel med rundade hörn 7"/>
          <p:cNvSpPr/>
          <p:nvPr/>
        </p:nvSpPr>
        <p:spPr>
          <a:xfrm>
            <a:off x="2259840" y="1052736"/>
            <a:ext cx="1980220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Datainspektionen</a:t>
            </a:r>
            <a:endParaRPr lang="sv-SE" dirty="0"/>
          </a:p>
        </p:txBody>
      </p:sp>
      <p:cxnSp>
        <p:nvCxnSpPr>
          <p:cNvPr id="9" name="Rak 8"/>
          <p:cNvCxnSpPr>
            <a:stCxn id="24" idx="4"/>
            <a:endCxn id="31" idx="0"/>
          </p:cNvCxnSpPr>
          <p:nvPr/>
        </p:nvCxnSpPr>
        <p:spPr>
          <a:xfrm>
            <a:off x="6862637" y="3844671"/>
            <a:ext cx="793989" cy="356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>
            <a:stCxn id="24" idx="4"/>
            <a:endCxn id="32" idx="0"/>
          </p:cNvCxnSpPr>
          <p:nvPr/>
        </p:nvCxnSpPr>
        <p:spPr>
          <a:xfrm>
            <a:off x="6862637" y="3844671"/>
            <a:ext cx="524321" cy="1179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stCxn id="24" idx="4"/>
            <a:endCxn id="30" idx="0"/>
          </p:cNvCxnSpPr>
          <p:nvPr/>
        </p:nvCxnSpPr>
        <p:spPr>
          <a:xfrm flipH="1">
            <a:off x="6135910" y="3844671"/>
            <a:ext cx="726727" cy="356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>
            <a:stCxn id="25" idx="4"/>
            <a:endCxn id="27" idx="0"/>
          </p:cNvCxnSpPr>
          <p:nvPr/>
        </p:nvCxnSpPr>
        <p:spPr>
          <a:xfrm>
            <a:off x="4427984" y="3844672"/>
            <a:ext cx="144016" cy="356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>
            <a:stCxn id="25" idx="4"/>
            <a:endCxn id="33" idx="0"/>
          </p:cNvCxnSpPr>
          <p:nvPr/>
        </p:nvCxnSpPr>
        <p:spPr>
          <a:xfrm>
            <a:off x="4427984" y="3844672"/>
            <a:ext cx="1389747" cy="1179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>
            <a:stCxn id="25" idx="4"/>
            <a:endCxn id="34" idx="0"/>
          </p:cNvCxnSpPr>
          <p:nvPr/>
        </p:nvCxnSpPr>
        <p:spPr>
          <a:xfrm flipH="1">
            <a:off x="4240060" y="3844672"/>
            <a:ext cx="187924" cy="117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>
            <a:stCxn id="26" idx="4"/>
            <a:endCxn id="28" idx="0"/>
          </p:cNvCxnSpPr>
          <p:nvPr/>
        </p:nvCxnSpPr>
        <p:spPr>
          <a:xfrm>
            <a:off x="2000416" y="3844673"/>
            <a:ext cx="986150" cy="356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>
            <a:stCxn id="26" idx="4"/>
            <a:endCxn id="36" idx="0"/>
          </p:cNvCxnSpPr>
          <p:nvPr/>
        </p:nvCxnSpPr>
        <p:spPr>
          <a:xfrm flipH="1">
            <a:off x="1108970" y="3844673"/>
            <a:ext cx="891446" cy="117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>
            <a:stCxn id="26" idx="4"/>
            <a:endCxn id="29" idx="0"/>
          </p:cNvCxnSpPr>
          <p:nvPr/>
        </p:nvCxnSpPr>
        <p:spPr>
          <a:xfrm flipH="1">
            <a:off x="1438411" y="3844673"/>
            <a:ext cx="562005" cy="356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1835696" y="2600908"/>
            <a:ext cx="329441" cy="913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>
            <a:stCxn id="7" idx="5"/>
          </p:cNvCxnSpPr>
          <p:nvPr/>
        </p:nvCxnSpPr>
        <p:spPr>
          <a:xfrm>
            <a:off x="2098689" y="2474364"/>
            <a:ext cx="1811386" cy="1164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2259840" y="2348880"/>
            <a:ext cx="3824328" cy="1290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H="1">
            <a:off x="2165137" y="1484784"/>
            <a:ext cx="335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>
            <a:stCxn id="7" idx="6"/>
            <a:endCxn id="6" idx="1"/>
          </p:cNvCxnSpPr>
          <p:nvPr/>
        </p:nvCxnSpPr>
        <p:spPr>
          <a:xfrm>
            <a:off x="2320141" y="2168860"/>
            <a:ext cx="2107843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 23"/>
          <p:cNvSpPr/>
          <p:nvPr/>
        </p:nvSpPr>
        <p:spPr>
          <a:xfrm>
            <a:off x="5817731" y="2993900"/>
            <a:ext cx="2089811" cy="85077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Lokal kunskapare Barn- och utbildningsnämnden</a:t>
            </a:r>
            <a:endParaRPr lang="sv-SE" sz="1200" dirty="0"/>
          </a:p>
        </p:txBody>
      </p:sp>
      <p:sp>
        <p:nvSpPr>
          <p:cNvPr id="25" name="Ellips 24"/>
          <p:cNvSpPr/>
          <p:nvPr/>
        </p:nvSpPr>
        <p:spPr>
          <a:xfrm>
            <a:off x="3383078" y="2993901"/>
            <a:ext cx="2089811" cy="85077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/>
              <a:t>Lokal kunskapare </a:t>
            </a:r>
            <a:r>
              <a:rPr lang="sv-SE" sz="1200" dirty="0" smtClean="0"/>
              <a:t>Socialnämnden</a:t>
            </a:r>
            <a:endParaRPr lang="sv-SE" sz="1200" dirty="0"/>
          </a:p>
        </p:txBody>
      </p:sp>
      <p:sp>
        <p:nvSpPr>
          <p:cNvPr id="26" name="Ellips 25"/>
          <p:cNvSpPr/>
          <p:nvPr/>
        </p:nvSpPr>
        <p:spPr>
          <a:xfrm>
            <a:off x="955510" y="2993902"/>
            <a:ext cx="2089811" cy="85077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/>
              <a:t>Lokal kunskapare </a:t>
            </a:r>
            <a:r>
              <a:rPr lang="sv-SE" sz="1200" dirty="0" smtClean="0"/>
              <a:t>Kommunstyrelsen</a:t>
            </a:r>
            <a:endParaRPr lang="sv-SE" sz="1200" dirty="0"/>
          </a:p>
        </p:txBody>
      </p:sp>
      <p:sp>
        <p:nvSpPr>
          <p:cNvPr id="27" name="Rektangel med rundade hörn 26"/>
          <p:cNvSpPr/>
          <p:nvPr/>
        </p:nvSpPr>
        <p:spPr>
          <a:xfrm>
            <a:off x="3845274" y="4200951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Socialförvaltningen</a:t>
            </a:r>
            <a:endParaRPr lang="sv-SE" sz="1200" dirty="0"/>
          </a:p>
        </p:txBody>
      </p:sp>
      <p:sp>
        <p:nvSpPr>
          <p:cNvPr id="28" name="Rektangel med rundade hörn 27"/>
          <p:cNvSpPr/>
          <p:nvPr/>
        </p:nvSpPr>
        <p:spPr>
          <a:xfrm>
            <a:off x="2259840" y="4200951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Kommunlednings-förvaltningen</a:t>
            </a:r>
            <a:endParaRPr lang="sv-SE" sz="1200" dirty="0"/>
          </a:p>
        </p:txBody>
      </p:sp>
      <p:sp>
        <p:nvSpPr>
          <p:cNvPr id="29" name="Rektangel med rundade hörn 28"/>
          <p:cNvSpPr/>
          <p:nvPr/>
        </p:nvSpPr>
        <p:spPr>
          <a:xfrm>
            <a:off x="711685" y="4200951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Tekniska förvaltningen</a:t>
            </a:r>
            <a:endParaRPr lang="sv-SE" sz="1200" dirty="0"/>
          </a:p>
        </p:txBody>
      </p:sp>
      <p:sp>
        <p:nvSpPr>
          <p:cNvPr id="30" name="Rektangel med rundade hörn 29"/>
          <p:cNvSpPr/>
          <p:nvPr/>
        </p:nvSpPr>
        <p:spPr>
          <a:xfrm>
            <a:off x="5409184" y="4200951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Barn- och </a:t>
            </a:r>
            <a:r>
              <a:rPr lang="sv-SE" sz="1200" dirty="0" err="1" smtClean="0"/>
              <a:t>utbildningsförv</a:t>
            </a:r>
            <a:endParaRPr lang="sv-SE" sz="1200" dirty="0"/>
          </a:p>
        </p:txBody>
      </p:sp>
      <p:sp>
        <p:nvSpPr>
          <p:cNvPr id="31" name="Rektangel med rundade hörn 30"/>
          <p:cNvSpPr/>
          <p:nvPr/>
        </p:nvSpPr>
        <p:spPr>
          <a:xfrm>
            <a:off x="6929900" y="4200951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Barn- och </a:t>
            </a:r>
            <a:r>
              <a:rPr lang="sv-SE" sz="1200" dirty="0" err="1" smtClean="0"/>
              <a:t>utbildningsförv</a:t>
            </a:r>
            <a:endParaRPr lang="sv-SE" sz="1200" dirty="0"/>
          </a:p>
        </p:txBody>
      </p:sp>
      <p:sp>
        <p:nvSpPr>
          <p:cNvPr id="32" name="Rektangel med rundade hörn 31"/>
          <p:cNvSpPr/>
          <p:nvPr/>
        </p:nvSpPr>
        <p:spPr>
          <a:xfrm>
            <a:off x="6660232" y="5024289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Barn- och </a:t>
            </a:r>
            <a:r>
              <a:rPr lang="sv-SE" sz="1200" dirty="0" err="1" smtClean="0"/>
              <a:t>utbildningsförv</a:t>
            </a:r>
            <a:endParaRPr lang="sv-SE" sz="1200" dirty="0"/>
          </a:p>
        </p:txBody>
      </p:sp>
      <p:sp>
        <p:nvSpPr>
          <p:cNvPr id="33" name="Rektangel med rundade hörn 32"/>
          <p:cNvSpPr/>
          <p:nvPr/>
        </p:nvSpPr>
        <p:spPr>
          <a:xfrm>
            <a:off x="5091005" y="5024289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Socialförvaltningen</a:t>
            </a:r>
            <a:endParaRPr lang="sv-SE" sz="1200" dirty="0"/>
          </a:p>
        </p:txBody>
      </p:sp>
      <p:sp>
        <p:nvSpPr>
          <p:cNvPr id="34" name="Rektangel med rundade hörn 33"/>
          <p:cNvSpPr/>
          <p:nvPr/>
        </p:nvSpPr>
        <p:spPr>
          <a:xfrm>
            <a:off x="3513334" y="5023916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Socialförvaltningen</a:t>
            </a:r>
            <a:endParaRPr lang="sv-SE" sz="1200" dirty="0"/>
          </a:p>
        </p:txBody>
      </p:sp>
      <p:sp>
        <p:nvSpPr>
          <p:cNvPr id="35" name="Rektangel med rundade hörn 34"/>
          <p:cNvSpPr/>
          <p:nvPr/>
        </p:nvSpPr>
        <p:spPr>
          <a:xfrm>
            <a:off x="1929626" y="5023917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Kommunlednings-förvaltningen</a:t>
            </a:r>
            <a:endParaRPr lang="sv-SE" sz="1200" dirty="0"/>
          </a:p>
        </p:txBody>
      </p:sp>
      <p:sp>
        <p:nvSpPr>
          <p:cNvPr id="36" name="Rektangel med rundade hörn 35"/>
          <p:cNvSpPr/>
          <p:nvPr/>
        </p:nvSpPr>
        <p:spPr>
          <a:xfrm>
            <a:off x="382244" y="5023917"/>
            <a:ext cx="1453452" cy="638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Registeransvarig</a:t>
            </a:r>
          </a:p>
          <a:p>
            <a:pPr algn="ctr"/>
            <a:r>
              <a:rPr lang="sv-SE" sz="1200" dirty="0" smtClean="0"/>
              <a:t>Bygg- och Miljö förvaltningen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31605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5853073" y="1844824"/>
            <a:ext cx="2181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Utförlig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sv-SE" dirty="0"/>
              <a:t> </a:t>
            </a:r>
            <a:r>
              <a:rPr lang="sv-SE" dirty="0" smtClean="0"/>
              <a:t>om GDPR och </a:t>
            </a:r>
            <a:r>
              <a:rPr lang="sv-SE" dirty="0" smtClean="0"/>
              <a:t>data-skyddsarbetet </a:t>
            </a:r>
            <a:r>
              <a:rPr lang="sv-SE" dirty="0" smtClean="0"/>
              <a:t>i Östhammars kommun finns </a:t>
            </a:r>
            <a:r>
              <a:rPr lang="sv-SE" dirty="0"/>
              <a:t>på </a:t>
            </a:r>
            <a:r>
              <a:rPr lang="sv-SE" dirty="0" smtClean="0"/>
              <a:t>intranätet. Här finns också fullständiga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</a:rPr>
              <a:t>kontaktuppgifter</a:t>
            </a:r>
            <a:r>
              <a:rPr lang="sv-SE" dirty="0"/>
              <a:t> </a:t>
            </a:r>
            <a:r>
              <a:rPr lang="sv-SE" dirty="0" smtClean="0"/>
              <a:t>till </a:t>
            </a:r>
            <a:r>
              <a:rPr lang="sv-SE" dirty="0" smtClean="0"/>
              <a:t>lokala kunskapare, registeransvariga </a:t>
            </a:r>
            <a:r>
              <a:rPr lang="sv-SE" dirty="0" smtClean="0"/>
              <a:t>och </a:t>
            </a:r>
            <a:r>
              <a:rPr lang="sv-SE" dirty="0" err="1" smtClean="0"/>
              <a:t>dataskyddsombud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15" y="1844824"/>
            <a:ext cx="4215182" cy="341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086915" y="764704"/>
            <a:ext cx="3767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Mer information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8097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67544" y="119675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 smtClean="0"/>
              <a:t> </a:t>
            </a:r>
            <a:endParaRPr lang="sv-SE" sz="3600" dirty="0" smtClean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Varför arbeta med dataskydd?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6"/>
          </p:nvPr>
        </p:nvSpPr>
        <p:spPr>
          <a:xfrm>
            <a:off x="827584" y="1916832"/>
            <a:ext cx="6098951" cy="1901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Ny lag!</a:t>
            </a:r>
          </a:p>
          <a:p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Dataskyddsförordningen (GDPR) gäller </a:t>
            </a: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sedan 25 maj 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 i hela EU </a:t>
            </a:r>
          </a:p>
          <a:p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 nya lagen har ersatt Personuppgiftslagen  (PUL)</a:t>
            </a:r>
          </a:p>
          <a:p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 nya lagen innebär strängare regler för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personuppgiftsbehandling</a:t>
            </a:r>
            <a:r>
              <a:rPr lang="sv-S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och tydligare krav på systematiskt dataskyddsarbete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7"/>
          </p:nvPr>
        </p:nvSpPr>
        <p:spPr>
          <a:xfrm>
            <a:off x="971600" y="4005064"/>
            <a:ext cx="5256584" cy="1008112"/>
          </a:xfrm>
          <a:ln w="28575">
            <a:solidFill>
              <a:schemeClr val="accent6">
                <a:lumMod val="75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r>
              <a:rPr lang="sv-SE" dirty="0" smtClean="0"/>
              <a:t>Det är viktigt att alla anställda i Östhammars kommun följer lagen. Det </a:t>
            </a:r>
            <a:r>
              <a:rPr lang="sv-SE" dirty="0"/>
              <a:t>är viktigt för att värna om relationen till </a:t>
            </a:r>
            <a:r>
              <a:rPr lang="sv-SE" dirty="0" smtClean="0"/>
              <a:t>kommuninvånare och anställda, vars personuppgifter vi hanterar. Men </a:t>
            </a:r>
            <a:r>
              <a:rPr lang="sv-SE" dirty="0"/>
              <a:t>det är också viktigt för att undvika oönskade påföljder. En överträdelse av Dataskyddsförordningen kan leda till omfattande böter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4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Vad är en personuppgift?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49313" y="2031414"/>
            <a:ext cx="5148751" cy="1901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All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information som på något sätt kan identifiera en nu levande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fysisk 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person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sv-SE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sv-SE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cs typeface="Arial" panose="020B0604020202020204" pitchFamily="34" charset="0"/>
              </a:rPr>
              <a:t>Det behöver alltså inte vara ett personnummer eller ett namn utan kan vara bilder på personer eller en kombination av indirekta </a:t>
            </a:r>
            <a:r>
              <a:rPr lang="sv-SE" dirty="0" smtClean="0">
                <a:cs typeface="Arial" panose="020B0604020202020204" pitchFamily="34" charset="0"/>
              </a:rPr>
              <a:t>uppgifter. </a:t>
            </a:r>
            <a:endParaRPr lang="sv-SE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68415" y="4085471"/>
            <a:ext cx="4464496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Exempel:</a:t>
            </a:r>
          </a:p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födelsedatum</a:t>
            </a:r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, klass, adress, IP-adress, mobilnummer, anställningsnummer, användar-ID, patient-ID, ärendenummer eller diarienummer, initialer …</a:t>
            </a:r>
          </a:p>
        </p:txBody>
      </p:sp>
    </p:spTree>
    <p:extLst>
      <p:ext uri="{BB962C8B-B14F-4D97-AF65-F5344CB8AC3E}">
        <p14:creationId xmlns:p14="http://schemas.microsoft.com/office/powerpoint/2010/main" val="41897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40356" y="1024030"/>
            <a:ext cx="6827988" cy="610037"/>
          </a:xfrm>
        </p:spPr>
        <p:txBody>
          <a:bodyPr>
            <a:normAutofit fontScale="92500"/>
          </a:bodyPr>
          <a:lstStyle/>
          <a:p>
            <a:r>
              <a:rPr lang="sv-SE" dirty="0"/>
              <a:t>Vad är en </a:t>
            </a:r>
            <a:r>
              <a:rPr lang="sv-SE" dirty="0" smtClean="0"/>
              <a:t>personuppgiftsbehandling?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49313" y="2276872"/>
            <a:ext cx="5148751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Nästintill all hantering av personuppgifter innebär personuppgiftsbehandling. 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Insamling, registrering, organisering, strukturering, kategorisering, bearbetning, ändring, lagring, framtagning, läsning, spridning …</a:t>
            </a:r>
          </a:p>
        </p:txBody>
      </p:sp>
    </p:spTree>
    <p:extLst>
      <p:ext uri="{BB962C8B-B14F-4D97-AF65-F5344CB8AC3E}">
        <p14:creationId xmlns:p14="http://schemas.microsoft.com/office/powerpoint/2010/main" val="2416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40356" y="1024030"/>
            <a:ext cx="7476060" cy="1036818"/>
          </a:xfrm>
        </p:spPr>
        <p:txBody>
          <a:bodyPr>
            <a:normAutofit/>
          </a:bodyPr>
          <a:lstStyle/>
          <a:p>
            <a:r>
              <a:rPr lang="sv-SE" dirty="0" smtClean="0"/>
              <a:t>Viktiga principer i GDPR – I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49313" y="2276872"/>
            <a:ext cx="5148751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Konfidentialitet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och behörighet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Endast den personal som behöver vissa personuppgifter för sin verksamhet, ska ha tillgång till dem. Personuppgifter får inte ligga öppet i gemensamma mallar eller på hemsidor. Detta gäller även om inte personuppgifterna är känsliga eller sekretessbelagda.</a:t>
            </a:r>
          </a:p>
        </p:txBody>
      </p:sp>
    </p:spTree>
    <p:extLst>
      <p:ext uri="{BB962C8B-B14F-4D97-AF65-F5344CB8AC3E}">
        <p14:creationId xmlns:p14="http://schemas.microsoft.com/office/powerpoint/2010/main" val="22169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840356" y="1024030"/>
            <a:ext cx="5675860" cy="610037"/>
          </a:xfrm>
        </p:spPr>
        <p:txBody>
          <a:bodyPr>
            <a:normAutofit/>
          </a:bodyPr>
          <a:lstStyle/>
          <a:p>
            <a:r>
              <a:rPr lang="sv-SE" dirty="0" smtClean="0"/>
              <a:t>Viktiga principer i GDPR – II 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Ändamålsenlighet, rättslig grund och uppgiftsminimering</a:t>
            </a:r>
          </a:p>
          <a:p>
            <a:pPr marL="0" indent="0">
              <a:buNone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Varje personuppgiftsbehandling måste ha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ett tydligt ändamål och detta ändamål måste ha en rättslig grund. Endast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 personuppgifter som behövs för en viss behandling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ska användas. </a:t>
            </a:r>
            <a:endParaRPr lang="sv-SE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839867" y="3744707"/>
            <a:ext cx="5892373" cy="1340478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v-SE" dirty="0" smtClean="0"/>
              <a:t>Så få uppgifter som möjligt ska nyttjas för den åsyftade behandlingen. Vi ska därför </a:t>
            </a:r>
            <a:r>
              <a:rPr lang="sv-SE" dirty="0"/>
              <a:t>u</a:t>
            </a:r>
            <a:r>
              <a:rPr lang="sv-SE" dirty="0" smtClean="0"/>
              <a:t>ndvika att slentrianmässigt samla in fullständiga namn, personnummer,  adressuppgifter och andra uppgifter bara för att de är ”bra att ha”. </a:t>
            </a:r>
          </a:p>
          <a:p>
            <a:r>
              <a:rPr lang="sv-SE" dirty="0" smtClean="0"/>
              <a:t>Varje behandling måste finna rättslig grund i artikel 6 i Dataskyddsförordningen, och alltså grunda sig på något av följande: samtycke, avtal, rättslig förpliktelse, skydda intressen för den registrerade, allmänt intresse eller myndighetsutövning.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812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>
          <a:xfrm>
            <a:off x="840356" y="1024030"/>
            <a:ext cx="5531844" cy="610037"/>
          </a:xfrm>
        </p:spPr>
        <p:txBody>
          <a:bodyPr>
            <a:normAutofit/>
          </a:bodyPr>
          <a:lstStyle/>
          <a:p>
            <a:r>
              <a:rPr lang="sv-SE" dirty="0" smtClean="0"/>
              <a:t>Viktiga principer i GDPR – III 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De registrerades rättigheter</a:t>
            </a:r>
            <a:endParaRPr lang="sv-SE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 registrerade (alltså de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kommuninvånare och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anställda, vars personuppgifter vi hanterar) har rätt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att få information om och ge synpunkter på behandlingen av sina personuppgifter. </a:t>
            </a:r>
            <a:endParaRPr lang="sv-SE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827584" y="3789040"/>
            <a:ext cx="5157219" cy="1296144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v-SE" dirty="0">
                <a:cs typeface="Arial" panose="020B0604020202020204" pitchFamily="34" charset="0"/>
              </a:rPr>
              <a:t>De </a:t>
            </a:r>
            <a:r>
              <a:rPr lang="sv-SE" dirty="0" smtClean="0">
                <a:cs typeface="Arial" panose="020B0604020202020204" pitchFamily="34" charset="0"/>
              </a:rPr>
              <a:t>registrerades ska informeras när vi </a:t>
            </a:r>
            <a:r>
              <a:rPr lang="sv-SE" dirty="0">
                <a:cs typeface="Arial" panose="020B0604020202020204" pitchFamily="34" charset="0"/>
              </a:rPr>
              <a:t>samlar in deras uppgifter </a:t>
            </a:r>
            <a:r>
              <a:rPr lang="sv-SE" dirty="0" smtClean="0">
                <a:cs typeface="Arial" panose="020B0604020202020204" pitchFamily="34" charset="0"/>
              </a:rPr>
              <a:t>(t.ex. ber </a:t>
            </a:r>
            <a:r>
              <a:rPr lang="sv-SE" dirty="0">
                <a:cs typeface="Arial" panose="020B0604020202020204" pitchFamily="34" charset="0"/>
              </a:rPr>
              <a:t>dem fylla i webbformulär eller pappersblanketter</a:t>
            </a:r>
            <a:r>
              <a:rPr lang="sv-SE" dirty="0" smtClean="0">
                <a:cs typeface="Arial" panose="020B0604020202020204" pitchFamily="34" charset="0"/>
              </a:rPr>
              <a:t>).</a:t>
            </a:r>
            <a:endParaRPr lang="sv-SE" dirty="0">
              <a:cs typeface="Arial" panose="020B0604020202020204" pitchFamily="34" charset="0"/>
            </a:endParaRPr>
          </a:p>
          <a:p>
            <a:r>
              <a:rPr lang="sv-SE" dirty="0">
                <a:cs typeface="Arial" panose="020B0604020202020204" pitchFamily="34" charset="0"/>
              </a:rPr>
              <a:t>De har också rätt att begära ett registerutdrag med en sammanställning över de uppgifter om dem som kommunen </a:t>
            </a:r>
            <a:r>
              <a:rPr lang="sv-SE" dirty="0" smtClean="0">
                <a:cs typeface="Arial" panose="020B0604020202020204" pitchFamily="34" charset="0"/>
              </a:rPr>
              <a:t>hanterar.</a:t>
            </a:r>
          </a:p>
          <a:p>
            <a:r>
              <a:rPr lang="sv-SE" dirty="0" smtClean="0">
                <a:cs typeface="Arial" panose="020B0604020202020204" pitchFamily="34" charset="0"/>
              </a:rPr>
              <a:t>De har också rätt att begära att felaktiga uppgifter korrigeras, och i vissa fall raderas. </a:t>
            </a:r>
            <a:endParaRPr lang="sv-SE" dirty="0"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303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40356" y="1024030"/>
            <a:ext cx="5531844" cy="610037"/>
          </a:xfrm>
        </p:spPr>
        <p:txBody>
          <a:bodyPr>
            <a:normAutofit/>
          </a:bodyPr>
          <a:lstStyle/>
          <a:p>
            <a:r>
              <a:rPr lang="sv-SE" dirty="0" smtClean="0"/>
              <a:t>Viktiga principer i GDPR – IV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827584" y="1988840"/>
            <a:ext cx="5148751" cy="1685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Informationssäkerheten är viktig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Personuppgifter ska samlas in, behandlas och förvaras på ett sätt som inte riskerar de registrerades rätt till integritet. Personuppgifter ska skyddas från förstöring, förvanskning och obehörig insyn.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7"/>
          </p:nvPr>
        </p:nvSpPr>
        <p:spPr>
          <a:xfrm>
            <a:off x="827584" y="3861048"/>
            <a:ext cx="5157219" cy="1543793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sv-SE" dirty="0" smtClean="0"/>
              <a:t>Skyddsnivåerna bör vara lämpliga i förhållande till personuppgifternas vikt och känslighet.</a:t>
            </a:r>
          </a:p>
          <a:p>
            <a:r>
              <a:rPr lang="sv-SE" dirty="0" smtClean="0"/>
              <a:t>Om en säkerhetsincident inträffar som påverkar integriteten eller tillgängligheten till personuppgifterna, bör detta betraktas som en personuppgiftsincident.</a:t>
            </a:r>
          </a:p>
          <a:p>
            <a:r>
              <a:rPr lang="sv-SE" dirty="0" smtClean="0"/>
              <a:t>Personuppgiftsincidenter måste enligt Dataskyddsförordningen/GDPR hanteras, rapporteras och dokumenteras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skyndsamt</a:t>
            </a:r>
            <a:r>
              <a:rPr lang="sv-SE" dirty="0" smtClean="0"/>
              <a:t> och på särskilda sätt.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12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840356" y="1024030"/>
            <a:ext cx="7476060" cy="1036818"/>
          </a:xfrm>
        </p:spPr>
        <p:txBody>
          <a:bodyPr>
            <a:normAutofit/>
          </a:bodyPr>
          <a:lstStyle/>
          <a:p>
            <a:r>
              <a:rPr lang="sv-SE" dirty="0" smtClean="0"/>
              <a:t>Roller och ansvar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755576" y="1844824"/>
            <a:ext cx="6480720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Personuppgiftsansvariga</a:t>
            </a:r>
          </a:p>
          <a:p>
            <a:pPr marL="0" indent="0">
              <a:buNone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Nämnderna är juridiskt ansvariga för att Dataskyddsförordningen/GDPR efterlevs i Östhammars kommun.</a:t>
            </a:r>
          </a:p>
          <a:p>
            <a:pPr marL="0" indent="0">
              <a:buNone/>
            </a:pPr>
            <a:endParaRPr lang="sv-SE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GDPR-funktionärer</a:t>
            </a:r>
          </a:p>
          <a:p>
            <a:pPr marL="0" indent="0">
              <a:buNone/>
            </a:pPr>
            <a:r>
              <a:rPr lang="sv-SE" dirty="0"/>
              <a:t>I </a:t>
            </a:r>
            <a:r>
              <a:rPr lang="sv-SE" dirty="0" smtClean="0"/>
              <a:t>kommunen </a:t>
            </a:r>
            <a:r>
              <a:rPr lang="sv-SE" dirty="0"/>
              <a:t>finns en GDPR-organisation bestående av registeransvariga, lokala kunskapare och </a:t>
            </a:r>
            <a:r>
              <a:rPr lang="sv-SE" dirty="0" err="1" smtClean="0"/>
              <a:t>dataskyddsombud</a:t>
            </a:r>
            <a:r>
              <a:rPr lang="sv-SE" dirty="0" smtClean="0"/>
              <a:t> (DSO). </a:t>
            </a:r>
            <a:r>
              <a:rPr lang="sv-SE" dirty="0"/>
              <a:t>Dessa utgör kommunens GDPR-funktionärer och har till uppgift att stödja </a:t>
            </a:r>
            <a:r>
              <a:rPr lang="sv-SE" dirty="0" smtClean="0"/>
              <a:t>nämnderna och förvaltningarna </a:t>
            </a:r>
            <a:r>
              <a:rPr lang="sv-SE" dirty="0"/>
              <a:t>i arbetet för bättre dataskydd. </a:t>
            </a:r>
            <a:r>
              <a:rPr lang="sv-SE" dirty="0" smtClean="0"/>
              <a:t>Kontaktuppgifter finns på intranätet.</a:t>
            </a:r>
            <a:endParaRPr lang="sv-SE" dirty="0"/>
          </a:p>
          <a:p>
            <a:pPr marL="0" indent="0">
              <a:buNone/>
            </a:pPr>
            <a:endParaRPr lang="sv-SE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691</Words>
  <Application>Microsoft Office PowerPoint</Application>
  <PresentationFormat>Bildspel på skärmen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Widenberg, Johanna</dc:creator>
  <cp:lastModifiedBy>Widenberg, Johanna</cp:lastModifiedBy>
  <cp:revision>35</cp:revision>
  <dcterms:created xsi:type="dcterms:W3CDTF">2018-10-05T08:44:44Z</dcterms:created>
  <dcterms:modified xsi:type="dcterms:W3CDTF">2019-01-15T13:43:44Z</dcterms:modified>
</cp:coreProperties>
</file>