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57" r:id="rId3"/>
    <p:sldId id="259" r:id="rId4"/>
    <p:sldId id="260" r:id="rId5"/>
    <p:sldId id="261" r:id="rId6"/>
    <p:sldId id="26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209" autoAdjust="0"/>
  </p:normalViewPr>
  <p:slideViewPr>
    <p:cSldViewPr snapToGrid="0">
      <p:cViewPr varScale="1">
        <p:scale>
          <a:sx n="95" d="100"/>
          <a:sy n="95"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67AEF-137A-4A40-874F-3876D1678AD9}" type="datetimeFigureOut">
              <a:rPr lang="sv-SE" smtClean="0"/>
              <a:t>2022-09-26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38021-79C3-4D09-9BDD-F61CD88A1ECE}" type="slidenum">
              <a:rPr lang="sv-SE" smtClean="0"/>
              <a:t>‹#›</a:t>
            </a:fld>
            <a:endParaRPr lang="sv-SE"/>
          </a:p>
        </p:txBody>
      </p:sp>
    </p:spTree>
    <p:extLst>
      <p:ext uri="{BB962C8B-B14F-4D97-AF65-F5344CB8AC3E}">
        <p14:creationId xmlns:p14="http://schemas.microsoft.com/office/powerpoint/2010/main" val="236652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smtClean="0">
                <a:solidFill>
                  <a:schemeClr val="tx1"/>
                </a:solidFill>
                <a:effectLst/>
                <a:latin typeface="+mn-lt"/>
                <a:ea typeface="+mn-ea"/>
                <a:cs typeface="+mn-cs"/>
              </a:rPr>
              <a:t>Hur lever vi upp till våra värderingar i vardagen?</a:t>
            </a:r>
          </a:p>
          <a:p>
            <a:r>
              <a:rPr lang="sv-SE" sz="1200" b="1" i="0" kern="1200" dirty="0" smtClean="0">
                <a:solidFill>
                  <a:schemeClr val="tx1"/>
                </a:solidFill>
                <a:effectLst/>
                <a:latin typeface="+mn-lt"/>
                <a:ea typeface="+mn-ea"/>
                <a:cs typeface="+mn-cs"/>
              </a:rPr>
              <a:t>Öppenhet</a:t>
            </a:r>
            <a:r>
              <a:rPr lang="sv-SE" sz="1200" b="0" i="0" kern="1200" dirty="0" smtClean="0">
                <a:solidFill>
                  <a:schemeClr val="tx1"/>
                </a:solidFill>
                <a:effectLst/>
                <a:latin typeface="+mn-lt"/>
                <a:ea typeface="+mn-ea"/>
                <a:cs typeface="+mn-cs"/>
              </a:rPr>
              <a:t> innebär att vi har en förmåga </a:t>
            </a:r>
            <a:r>
              <a:rPr lang="sv-SE" sz="1200" b="0" i="0" kern="1200" dirty="0" err="1" smtClean="0">
                <a:solidFill>
                  <a:schemeClr val="tx1"/>
                </a:solidFill>
                <a:effectLst/>
                <a:latin typeface="+mn-lt"/>
                <a:ea typeface="+mn-ea"/>
                <a:cs typeface="+mn-cs"/>
              </a:rPr>
              <a:t>förmåga</a:t>
            </a:r>
            <a:r>
              <a:rPr lang="sv-SE" sz="1200" b="0" i="0" kern="1200" dirty="0" smtClean="0">
                <a:solidFill>
                  <a:schemeClr val="tx1"/>
                </a:solidFill>
                <a:effectLst/>
                <a:latin typeface="+mn-lt"/>
                <a:ea typeface="+mn-ea"/>
                <a:cs typeface="+mn-cs"/>
              </a:rPr>
              <a:t> att vara nyfikna, lyssnade, inbjudande till såväl kunder, medarbetare och förtroendevalda. Vår öppenhet blir avgörande för vår legitimitet i framtiden. Här speglar vi demokrati, inflytande och bejakar våra olikheter. </a:t>
            </a:r>
          </a:p>
          <a:p>
            <a:r>
              <a:rPr lang="sv-SE" sz="1200" b="1" i="0" kern="1200" dirty="0" smtClean="0">
                <a:solidFill>
                  <a:schemeClr val="tx1"/>
                </a:solidFill>
                <a:effectLst/>
                <a:latin typeface="+mn-lt"/>
                <a:ea typeface="+mn-ea"/>
                <a:cs typeface="+mn-cs"/>
              </a:rPr>
              <a:t>Engagemang</a:t>
            </a:r>
            <a:r>
              <a:rPr lang="sv-SE" sz="1200" b="0" i="0" kern="1200" dirty="0" smtClean="0">
                <a:solidFill>
                  <a:schemeClr val="tx1"/>
                </a:solidFill>
                <a:effectLst/>
                <a:latin typeface="+mn-lt"/>
                <a:ea typeface="+mn-ea"/>
                <a:cs typeface="+mn-cs"/>
              </a:rPr>
              <a:t> handlar om ärlighet, att bry sig och vara angelägen om både medarbetare och medborgare. Att vilja allas väl och göra allt, kanske även det lilla extra. </a:t>
            </a:r>
          </a:p>
          <a:p>
            <a:r>
              <a:rPr lang="sv-SE" sz="1200" b="1" i="0" kern="1200" dirty="0" smtClean="0">
                <a:solidFill>
                  <a:schemeClr val="tx1"/>
                </a:solidFill>
                <a:effectLst/>
                <a:latin typeface="+mn-lt"/>
                <a:ea typeface="+mn-ea"/>
                <a:cs typeface="+mn-cs"/>
              </a:rPr>
              <a:t>Ansvar</a:t>
            </a:r>
            <a:r>
              <a:rPr lang="sv-SE" sz="1200" b="0" i="0" kern="1200" dirty="0" smtClean="0">
                <a:solidFill>
                  <a:schemeClr val="tx1"/>
                </a:solidFill>
                <a:effectLst/>
                <a:latin typeface="+mn-lt"/>
                <a:ea typeface="+mn-ea"/>
                <a:cs typeface="+mn-cs"/>
              </a:rPr>
              <a:t> handlar om att ta ansvar för sina handlingar, rätt från mig, rätt från början, medge fel och avvikelser, göra om och göra rätt. För detta krävs både mod och trygghet. </a:t>
            </a:r>
          </a:p>
          <a:p>
            <a:r>
              <a:rPr lang="sv-SE" sz="1200" b="1" i="0" kern="1200" dirty="0" smtClean="0">
                <a:solidFill>
                  <a:schemeClr val="tx1"/>
                </a:solidFill>
                <a:effectLst/>
                <a:latin typeface="+mn-lt"/>
                <a:ea typeface="+mn-ea"/>
                <a:cs typeface="+mn-cs"/>
              </a:rPr>
              <a:t>Tillsammans</a:t>
            </a:r>
            <a:r>
              <a:rPr lang="sv-SE" sz="1200" b="0" i="0" kern="1200" dirty="0" smtClean="0">
                <a:solidFill>
                  <a:schemeClr val="tx1"/>
                </a:solidFill>
                <a:effectLst/>
                <a:latin typeface="+mn-lt"/>
                <a:ea typeface="+mn-ea"/>
                <a:cs typeface="+mn-cs"/>
              </a:rPr>
              <a:t>, framtidens värdering. Ju svårare utmaningen blir, desto större vinst att jobba tillsammans. Vår framgång kommer att styras av förmågan att arbeta tillsammans mellan kollegor, mellan enheter, mellan förvaltningar men även tillsammans med andra myndigheter, den civila sektorn och det privata näringslivet. Våra kunder ska inte behöva orientera i huvudmannadjungeln. Hur vi organiserar oss ska inte begränsa dem och mellanrummen mellan enheter och myndigheter måste täppas till. </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B2EF99-9A45-40FA-B2B6-1114B6FA2D2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097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3377493"/>
            <a:ext cx="12192000" cy="465139"/>
          </a:xfrm>
          <a:prstGeom prst="rect">
            <a:avLst/>
          </a:prstGeom>
        </p:spPr>
        <p:txBody>
          <a:bodyPr vert="horz"/>
          <a:lstStyle>
            <a:lvl1pPr marL="0" indent="0" algn="ctr">
              <a:buNone/>
              <a:defRPr sz="2133" spc="667"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2203650"/>
            <a:ext cx="12192000" cy="897577"/>
          </a:xfrm>
          <a:prstGeom prst="rect">
            <a:avLst/>
          </a:prstGeom>
        </p:spPr>
        <p:txBody>
          <a:bodyPr vert="horz"/>
          <a:lstStyle>
            <a:lvl1pPr marL="0" indent="0" algn="ctr">
              <a:buNone/>
              <a:defRPr sz="6933"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893" y="4842117"/>
            <a:ext cx="11591140" cy="2015884"/>
          </a:xfrm>
          <a:prstGeom prst="rect">
            <a:avLst/>
          </a:prstGeom>
        </p:spPr>
      </p:pic>
      <p:sp>
        <p:nvSpPr>
          <p:cNvPr id="2" name="Rektangel 1"/>
          <p:cNvSpPr/>
          <p:nvPr userDrawn="1"/>
        </p:nvSpPr>
        <p:spPr>
          <a:xfrm>
            <a:off x="0" y="6549648"/>
            <a:ext cx="12192000" cy="308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197519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3288921" y="445702"/>
            <a:ext cx="184731" cy="461665"/>
          </a:xfrm>
          <a:prstGeom prst="rect">
            <a:avLst/>
          </a:prstGeom>
          <a:noFill/>
        </p:spPr>
        <p:txBody>
          <a:bodyPr wrap="none" rtlCol="0">
            <a:spAutoFit/>
          </a:bodyPr>
          <a:lstStyle/>
          <a:p>
            <a:endParaRPr lang="sv-SE" sz="2400" dirty="0"/>
          </a:p>
        </p:txBody>
      </p:sp>
      <p:sp>
        <p:nvSpPr>
          <p:cNvPr id="8" name="textruta 7"/>
          <p:cNvSpPr txBox="1"/>
          <p:nvPr userDrawn="1"/>
        </p:nvSpPr>
        <p:spPr>
          <a:xfrm>
            <a:off x="3288921" y="445702"/>
            <a:ext cx="184731" cy="461665"/>
          </a:xfrm>
          <a:prstGeom prst="rect">
            <a:avLst/>
          </a:prstGeom>
          <a:noFill/>
        </p:spPr>
        <p:txBody>
          <a:bodyPr wrap="none" rtlCol="0">
            <a:spAutoFit/>
          </a:bodyPr>
          <a:lstStyle/>
          <a:p>
            <a:endParaRPr lang="sv-SE" sz="2400"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9"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715613" y="2097549"/>
            <a:ext cx="8581335" cy="2938753"/>
          </a:xfrm>
          <a:prstGeom prst="rect">
            <a:avLst/>
          </a:prstGeom>
        </p:spPr>
        <p:txBody>
          <a:bodyPr vert="horz"/>
          <a:lstStyle>
            <a:lvl1pPr marL="0" indent="0" algn="l">
              <a:buNone/>
              <a:defRPr sz="24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750824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3288921" y="445702"/>
            <a:ext cx="184731" cy="461665"/>
          </a:xfrm>
          <a:prstGeom prst="rect">
            <a:avLst/>
          </a:prstGeom>
          <a:noFill/>
        </p:spPr>
        <p:txBody>
          <a:bodyPr wrap="none" rtlCol="0">
            <a:spAutoFit/>
          </a:bodyPr>
          <a:lstStyle/>
          <a:p>
            <a:endParaRPr lang="sv-SE" sz="2400" dirty="0"/>
          </a:p>
        </p:txBody>
      </p:sp>
      <p:sp>
        <p:nvSpPr>
          <p:cNvPr id="8" name="textruta 7"/>
          <p:cNvSpPr txBox="1"/>
          <p:nvPr userDrawn="1"/>
        </p:nvSpPr>
        <p:spPr>
          <a:xfrm>
            <a:off x="3288921" y="445702"/>
            <a:ext cx="184731" cy="461665"/>
          </a:xfrm>
          <a:prstGeom prst="rect">
            <a:avLst/>
          </a:prstGeom>
          <a:noFill/>
        </p:spPr>
        <p:txBody>
          <a:bodyPr wrap="none" rtlCol="0">
            <a:spAutoFit/>
          </a:bodyPr>
          <a:lstStyle/>
          <a:p>
            <a:endParaRPr lang="sv-SE" sz="2400"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9"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694411" y="2097548"/>
            <a:ext cx="8602535" cy="2938752"/>
          </a:xfrm>
          <a:prstGeom prst="rect">
            <a:avLst/>
          </a:prstGeom>
        </p:spPr>
        <p:txBody>
          <a:bodyPr vert="horz"/>
          <a:lstStyle>
            <a:lvl1pPr>
              <a:lnSpc>
                <a:spcPct val="120000"/>
              </a:lnSpc>
              <a:buSzPct val="70000"/>
              <a:defRPr sz="24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23438429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305892" y="294968"/>
            <a:ext cx="11591139" cy="1825944"/>
          </a:xfrm>
          <a:prstGeom prst="rect">
            <a:avLst/>
          </a:prstGeom>
        </p:spPr>
        <p:txBody>
          <a:bodyPr vert="horz"/>
          <a:lstStyle>
            <a:lvl1pPr marL="0" indent="0" algn="ctr">
              <a:buNone/>
              <a:defRPr sz="2133"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2" y="2120913"/>
            <a:ext cx="11591139" cy="96617"/>
          </a:xfrm>
          <a:prstGeom prst="rect">
            <a:avLst/>
          </a:prstGeom>
        </p:spPr>
      </p:pic>
      <p:sp>
        <p:nvSpPr>
          <p:cNvPr id="12" name="Platshållare för text 8"/>
          <p:cNvSpPr>
            <a:spLocks noGrp="1"/>
          </p:cNvSpPr>
          <p:nvPr>
            <p:ph type="body" sz="quarter" idx="11" hasCustomPrompt="1"/>
          </p:nvPr>
        </p:nvSpPr>
        <p:spPr>
          <a:xfrm>
            <a:off x="0" y="3790357"/>
            <a:ext cx="12192000" cy="465139"/>
          </a:xfrm>
          <a:prstGeom prst="rect">
            <a:avLst/>
          </a:prstGeom>
        </p:spPr>
        <p:txBody>
          <a:bodyPr vert="horz"/>
          <a:lstStyle>
            <a:lvl1pPr marL="0" indent="0" algn="ctr">
              <a:buNone/>
              <a:defRPr sz="2133" spc="667"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2616514"/>
            <a:ext cx="12192000" cy="897577"/>
          </a:xfrm>
          <a:prstGeom prst="rect">
            <a:avLst/>
          </a:prstGeom>
        </p:spPr>
        <p:txBody>
          <a:bodyPr vert="horz"/>
          <a:lstStyle>
            <a:lvl1pPr marL="0" indent="0" algn="ctr">
              <a:buNone/>
              <a:defRPr sz="6933"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893" y="4842117"/>
            <a:ext cx="11591140" cy="2015884"/>
          </a:xfrm>
          <a:prstGeom prst="rect">
            <a:avLst/>
          </a:prstGeom>
        </p:spPr>
      </p:pic>
      <p:sp>
        <p:nvSpPr>
          <p:cNvPr id="15" name="Rektangel 14"/>
          <p:cNvSpPr/>
          <p:nvPr userDrawn="1"/>
        </p:nvSpPr>
        <p:spPr>
          <a:xfrm>
            <a:off x="0" y="6549648"/>
            <a:ext cx="12192000" cy="308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149253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12197655" cy="6858000"/>
          </a:xfrm>
          <a:prstGeom prst="rect">
            <a:avLst/>
          </a:prstGeom>
        </p:spPr>
      </p:pic>
      <p:sp>
        <p:nvSpPr>
          <p:cNvPr id="9" name="Platshållare för text 8"/>
          <p:cNvSpPr>
            <a:spLocks noGrp="1"/>
          </p:cNvSpPr>
          <p:nvPr>
            <p:ph type="body" sz="quarter" idx="12" hasCustomPrompt="1"/>
          </p:nvPr>
        </p:nvSpPr>
        <p:spPr>
          <a:xfrm>
            <a:off x="0" y="3377493"/>
            <a:ext cx="12192000" cy="465139"/>
          </a:xfrm>
          <a:prstGeom prst="rect">
            <a:avLst/>
          </a:prstGeom>
        </p:spPr>
        <p:txBody>
          <a:bodyPr vert="horz"/>
          <a:lstStyle>
            <a:lvl1pPr marL="0" indent="0" algn="ctr">
              <a:buNone/>
              <a:defRPr sz="2133" spc="667"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2203650"/>
            <a:ext cx="12192000" cy="897577"/>
          </a:xfrm>
          <a:prstGeom prst="rect">
            <a:avLst/>
          </a:prstGeom>
        </p:spPr>
        <p:txBody>
          <a:bodyPr vert="horz"/>
          <a:lstStyle>
            <a:lvl1pPr marL="0" indent="0" algn="ctr">
              <a:buNone/>
              <a:defRPr sz="6933"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39805599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12252039" cy="6888577"/>
          </a:xfrm>
          <a:prstGeom prst="rect">
            <a:avLst/>
          </a:prstGeom>
        </p:spPr>
      </p:pic>
      <p:sp>
        <p:nvSpPr>
          <p:cNvPr id="9" name="Platshållare för text 8"/>
          <p:cNvSpPr>
            <a:spLocks noGrp="1"/>
          </p:cNvSpPr>
          <p:nvPr>
            <p:ph type="body" sz="quarter" idx="11" hasCustomPrompt="1"/>
          </p:nvPr>
        </p:nvSpPr>
        <p:spPr>
          <a:xfrm>
            <a:off x="0" y="3377493"/>
            <a:ext cx="12192000" cy="465139"/>
          </a:xfrm>
          <a:prstGeom prst="rect">
            <a:avLst/>
          </a:prstGeom>
        </p:spPr>
        <p:txBody>
          <a:bodyPr vert="horz"/>
          <a:lstStyle>
            <a:lvl1pPr marL="0" indent="0" algn="ctr">
              <a:buNone/>
              <a:defRPr sz="2133" spc="667"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2203650"/>
            <a:ext cx="12192000" cy="897577"/>
          </a:xfrm>
          <a:prstGeom prst="rect">
            <a:avLst/>
          </a:prstGeom>
        </p:spPr>
        <p:txBody>
          <a:bodyPr vert="horz"/>
          <a:lstStyle>
            <a:lvl1pPr marL="0" indent="0" algn="ctr">
              <a:buNone/>
              <a:defRPr sz="6933"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2196397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6" name="Platshållare för text 5"/>
          <p:cNvSpPr>
            <a:spLocks noGrp="1"/>
          </p:cNvSpPr>
          <p:nvPr>
            <p:ph type="body" sz="quarter" idx="18" hasCustomPrompt="1"/>
          </p:nvPr>
        </p:nvSpPr>
        <p:spPr>
          <a:xfrm>
            <a:off x="716187" y="2097548"/>
            <a:ext cx="8580760" cy="2938752"/>
          </a:xfrm>
          <a:prstGeom prst="rect">
            <a:avLst/>
          </a:prstGeom>
        </p:spPr>
        <p:txBody>
          <a:bodyPr vert="horz"/>
          <a:lstStyle>
            <a:lvl1pPr>
              <a:lnSpc>
                <a:spcPct val="120000"/>
              </a:lnSpc>
              <a:buSzPct val="70000"/>
              <a:defRPr sz="24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31259815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11" name="Platshållare för text 10"/>
          <p:cNvSpPr>
            <a:spLocks noGrp="1"/>
          </p:cNvSpPr>
          <p:nvPr>
            <p:ph type="body" sz="quarter" idx="17" hasCustomPrompt="1"/>
          </p:nvPr>
        </p:nvSpPr>
        <p:spPr>
          <a:xfrm>
            <a:off x="715613" y="2097549"/>
            <a:ext cx="8581335" cy="2938753"/>
          </a:xfrm>
          <a:prstGeom prst="rect">
            <a:avLst/>
          </a:prstGeom>
        </p:spPr>
        <p:txBody>
          <a:bodyPr vert="horz"/>
          <a:lstStyle>
            <a:lvl1pPr marL="0" indent="0" algn="l">
              <a:buNone/>
              <a:defRPr sz="24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696135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10" name="Platshållare för bild 15"/>
          <p:cNvSpPr>
            <a:spLocks noGrp="1"/>
          </p:cNvSpPr>
          <p:nvPr>
            <p:ph type="pic" sz="quarter" idx="20"/>
          </p:nvPr>
        </p:nvSpPr>
        <p:spPr>
          <a:xfrm>
            <a:off x="7406968" y="772537"/>
            <a:ext cx="4053080" cy="4488289"/>
          </a:xfrm>
          <a:prstGeom prst="rect">
            <a:avLst/>
          </a:prstGeom>
        </p:spPr>
        <p:txBody>
          <a:bodyPr vert="horz"/>
          <a:lstStyle>
            <a:lvl1pPr marL="0" indent="0" algn="ctr">
              <a:buFontTx/>
              <a:buNone/>
              <a:defRPr sz="2133"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726536" y="603605"/>
            <a:ext cx="6351785"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694410" y="947150"/>
            <a:ext cx="6384815"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716187" y="1769809"/>
            <a:ext cx="6362133" cy="3491017"/>
          </a:xfrm>
          <a:prstGeom prst="rect">
            <a:avLst/>
          </a:prstGeom>
        </p:spPr>
        <p:txBody>
          <a:bodyPr vert="horz"/>
          <a:lstStyle>
            <a:lvl1pPr>
              <a:lnSpc>
                <a:spcPct val="120000"/>
              </a:lnSpc>
              <a:buSzPct val="70000"/>
              <a:defRPr sz="24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3716692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10" name="Platshållare för bild 15"/>
          <p:cNvSpPr>
            <a:spLocks noGrp="1"/>
          </p:cNvSpPr>
          <p:nvPr>
            <p:ph type="pic" sz="quarter" idx="20"/>
          </p:nvPr>
        </p:nvSpPr>
        <p:spPr>
          <a:xfrm>
            <a:off x="7406968" y="772537"/>
            <a:ext cx="4053080" cy="4488289"/>
          </a:xfrm>
          <a:prstGeom prst="rect">
            <a:avLst/>
          </a:prstGeom>
        </p:spPr>
        <p:txBody>
          <a:bodyPr vert="horz"/>
          <a:lstStyle>
            <a:lvl1pPr marL="0" indent="0" algn="ctr">
              <a:buFontTx/>
              <a:buNone/>
              <a:defRPr sz="2133"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726536" y="603605"/>
            <a:ext cx="6351785"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694410" y="947150"/>
            <a:ext cx="6384815"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715613" y="1769788"/>
            <a:ext cx="6362708" cy="3491037"/>
          </a:xfrm>
          <a:prstGeom prst="rect">
            <a:avLst/>
          </a:prstGeom>
        </p:spPr>
        <p:txBody>
          <a:bodyPr vert="horz"/>
          <a:lstStyle>
            <a:lvl1pPr marL="0" indent="0" algn="l">
              <a:buNone/>
              <a:defRPr sz="24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5853746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841205" y="2053850"/>
            <a:ext cx="10520516" cy="4481599"/>
          </a:xfrm>
          <a:prstGeom prst="rect">
            <a:avLst/>
          </a:prstGeom>
        </p:spPr>
        <p:txBody>
          <a:bodyPr vert="horz"/>
          <a:lstStyle>
            <a:lvl1pPr marL="0" indent="0" algn="ctr">
              <a:buFontTx/>
              <a:buNone/>
              <a:defRPr sz="2133"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sp>
        <p:nvSpPr>
          <p:cNvPr id="9" name="Platshållare för text 10"/>
          <p:cNvSpPr>
            <a:spLocks noGrp="1"/>
          </p:cNvSpPr>
          <p:nvPr>
            <p:ph type="body" sz="quarter" idx="16"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163805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192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1"/>
          </p:nvPr>
        </p:nvSpPr>
        <p:spPr/>
        <p:txBody>
          <a:bodyPr/>
          <a:lstStyle/>
          <a:p>
            <a:r>
              <a:rPr lang="sv-SE" dirty="0" smtClean="0"/>
              <a:t>Östhammars kommun</a:t>
            </a:r>
            <a:endParaRPr lang="sv-SE" dirty="0"/>
          </a:p>
        </p:txBody>
      </p:sp>
      <p:sp>
        <p:nvSpPr>
          <p:cNvPr id="4" name="Platshållare för text 3"/>
          <p:cNvSpPr>
            <a:spLocks noGrp="1"/>
          </p:cNvSpPr>
          <p:nvPr>
            <p:ph type="body" sz="quarter" idx="12"/>
          </p:nvPr>
        </p:nvSpPr>
        <p:spPr/>
        <p:txBody>
          <a:bodyPr/>
          <a:lstStyle/>
          <a:p>
            <a:r>
              <a:rPr lang="sv-SE" dirty="0" smtClean="0"/>
              <a:t>Värdegrund</a:t>
            </a:r>
            <a:endParaRPr lang="sv-SE" dirty="0"/>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09" y="271343"/>
            <a:ext cx="1643978" cy="1677302"/>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975" y="422220"/>
            <a:ext cx="2178286" cy="1537301"/>
          </a:xfrm>
          <a:prstGeom prst="rect">
            <a:avLst/>
          </a:prstGeom>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914" y="369155"/>
            <a:ext cx="1696051" cy="1666012"/>
          </a:xfrm>
          <a:prstGeom prst="rect">
            <a:avLst/>
          </a:prstGeom>
        </p:spPr>
      </p:pic>
      <p:pic>
        <p:nvPicPr>
          <p:cNvPr id="13" name="Bildobjekt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1378" y="346575"/>
            <a:ext cx="1679448" cy="1688592"/>
          </a:xfrm>
          <a:prstGeom prst="rect">
            <a:avLst/>
          </a:prstGeom>
        </p:spPr>
      </p:pic>
    </p:spTree>
    <p:extLst>
      <p:ext uri="{BB962C8B-B14F-4D97-AF65-F5344CB8AC3E}">
        <p14:creationId xmlns:p14="http://schemas.microsoft.com/office/powerpoint/2010/main" val="67567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r="19710"/>
          <a:stretch/>
        </p:blipFill>
        <p:spPr>
          <a:xfrm>
            <a:off x="286571" y="2313108"/>
            <a:ext cx="2881503" cy="3588875"/>
          </a:xfrm>
          <a:prstGeom prst="rect">
            <a:avLst/>
          </a:prstGeom>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840" y="2381423"/>
            <a:ext cx="3320709" cy="3320709"/>
          </a:xfrm>
          <a:prstGeom prst="rect">
            <a:avLst/>
          </a:prstGeom>
        </p:spPr>
      </p:pic>
      <p:sp>
        <p:nvSpPr>
          <p:cNvPr id="5" name="Platshållare för text 2"/>
          <p:cNvSpPr txBox="1">
            <a:spLocks/>
          </p:cNvSpPr>
          <p:nvPr/>
        </p:nvSpPr>
        <p:spPr>
          <a:xfrm>
            <a:off x="352663" y="529688"/>
            <a:ext cx="10508095" cy="610037"/>
          </a:xfrm>
          <a:prstGeom prst="rect">
            <a:avLst/>
          </a:prstGeom>
        </p:spPr>
        <p:txBody>
          <a:bodyPr vert="horz"/>
          <a:lstStyle>
            <a:lvl1pPr marL="0" indent="0" algn="l" defTabSz="457200" rtl="0" eaLnBrk="1" latinLnBrk="0" hangingPunct="1">
              <a:spcBef>
                <a:spcPct val="20000"/>
              </a:spcBef>
              <a:buFont typeface="Arial"/>
              <a:buNone/>
              <a:defRPr sz="34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defRPr/>
            </a:pPr>
            <a:r>
              <a:rPr lang="sv-SE" sz="4267" dirty="0">
                <a:solidFill>
                  <a:prstClr val="black"/>
                </a:solidFill>
              </a:rPr>
              <a:t>Vår värdegrund</a:t>
            </a:r>
            <a:endParaRPr lang="sv-SE" sz="4267" dirty="0">
              <a:solidFill>
                <a:prstClr val="black"/>
              </a:solidFill>
            </a:endParaRPr>
          </a:p>
        </p:txBody>
      </p:sp>
      <p:pic>
        <p:nvPicPr>
          <p:cNvPr id="8" name="Bildobjekt 7"/>
          <p:cNvPicPr>
            <a:picLocks noChangeAspect="1"/>
          </p:cNvPicPr>
          <p:nvPr/>
        </p:nvPicPr>
        <p:blipFill rotWithShape="1">
          <a:blip r:embed="rId5" cstate="print">
            <a:extLst>
              <a:ext uri="{28A0092B-C50C-407E-A947-70E740481C1C}">
                <a14:useLocalDpi xmlns:a14="http://schemas.microsoft.com/office/drawing/2010/main" val="0"/>
              </a:ext>
            </a:extLst>
          </a:blip>
          <a:srcRect l="13143" r="12517"/>
          <a:stretch/>
        </p:blipFill>
        <p:spPr>
          <a:xfrm>
            <a:off x="3352801" y="2586927"/>
            <a:ext cx="2401455" cy="3230380"/>
          </a:xfrm>
          <a:prstGeom prst="rect">
            <a:avLst/>
          </a:prstGeom>
        </p:spPr>
      </p:pic>
      <p:pic>
        <p:nvPicPr>
          <p:cNvPr id="6" name="Bildobjekt 5"/>
          <p:cNvPicPr>
            <a:picLocks noChangeAspect="1"/>
          </p:cNvPicPr>
          <p:nvPr/>
        </p:nvPicPr>
        <p:blipFill rotWithShape="1">
          <a:blip r:embed="rId6" cstate="print">
            <a:extLst>
              <a:ext uri="{28A0092B-C50C-407E-A947-70E740481C1C}">
                <a14:useLocalDpi xmlns:a14="http://schemas.microsoft.com/office/drawing/2010/main" val="0"/>
              </a:ext>
            </a:extLst>
          </a:blip>
          <a:srcRect l="21999" r="25665"/>
          <a:stretch/>
        </p:blipFill>
        <p:spPr>
          <a:xfrm>
            <a:off x="5938982" y="2337878"/>
            <a:ext cx="1921164" cy="3670821"/>
          </a:xfrm>
          <a:prstGeom prst="rect">
            <a:avLst/>
          </a:prstGeom>
        </p:spPr>
      </p:pic>
    </p:spTree>
    <p:extLst>
      <p:ext uri="{BB962C8B-B14F-4D97-AF65-F5344CB8AC3E}">
        <p14:creationId xmlns:p14="http://schemas.microsoft.com/office/powerpoint/2010/main" val="331229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t="642" b="1155"/>
          <a:stretch/>
        </p:blipFill>
        <p:spPr>
          <a:xfrm>
            <a:off x="7406968" y="663191"/>
            <a:ext cx="4053080" cy="4682532"/>
          </a:xfrm>
        </p:spPr>
      </p:pic>
      <p:sp>
        <p:nvSpPr>
          <p:cNvPr id="6" name="Platshållare för text 5"/>
          <p:cNvSpPr>
            <a:spLocks noGrp="1"/>
          </p:cNvSpPr>
          <p:nvPr>
            <p:ph type="body" sz="quarter" idx="15"/>
          </p:nvPr>
        </p:nvSpPr>
        <p:spPr/>
        <p:txBody>
          <a:bodyPr/>
          <a:lstStyle/>
          <a:p>
            <a:r>
              <a:rPr lang="sv-SE" dirty="0" smtClean="0"/>
              <a:t>Öppenhet</a:t>
            </a:r>
            <a:endParaRPr lang="sv-SE" dirty="0"/>
          </a:p>
        </p:txBody>
      </p:sp>
      <p:sp>
        <p:nvSpPr>
          <p:cNvPr id="7" name="Platshållare för text 6"/>
          <p:cNvSpPr>
            <a:spLocks noGrp="1"/>
          </p:cNvSpPr>
          <p:nvPr>
            <p:ph type="body" sz="quarter" idx="17"/>
          </p:nvPr>
        </p:nvSpPr>
        <p:spPr>
          <a:xfrm>
            <a:off x="716517" y="2061190"/>
            <a:ext cx="6362708" cy="3491037"/>
          </a:xfrm>
        </p:spPr>
        <p:txBody>
          <a:bodyPr/>
          <a:lstStyle/>
          <a:p>
            <a:pPr>
              <a:spcBef>
                <a:spcPts val="1200"/>
              </a:spcBef>
              <a:spcAft>
                <a:spcPts val="1200"/>
              </a:spcAft>
            </a:pPr>
            <a:r>
              <a:rPr lang="sv-SE" b="1" dirty="0"/>
              <a:t>Öppenhet</a:t>
            </a:r>
            <a:r>
              <a:rPr lang="sv-SE" dirty="0"/>
              <a:t> innebär att vi har en förmåga </a:t>
            </a:r>
            <a:r>
              <a:rPr lang="sv-SE" dirty="0" smtClean="0"/>
              <a:t>att </a:t>
            </a:r>
            <a:r>
              <a:rPr lang="sv-SE" dirty="0"/>
              <a:t>vara nyfikna, </a:t>
            </a:r>
            <a:r>
              <a:rPr lang="sv-SE" dirty="0" smtClean="0"/>
              <a:t>lyssnande</a:t>
            </a:r>
            <a:r>
              <a:rPr lang="sv-SE" dirty="0"/>
              <a:t>, inbjudande till såväl kunder, medarbetare och förtroendevalda. Vår öppenhet blir avgörande för vår legitimitet i framtiden. Här speglar vi demokrati, inflytande och bejakar våra olikheter. </a:t>
            </a:r>
          </a:p>
          <a:p>
            <a:endParaRPr lang="sv-SE" dirty="0"/>
          </a:p>
        </p:txBody>
      </p:sp>
    </p:spTree>
    <p:extLst>
      <p:ext uri="{BB962C8B-B14F-4D97-AF65-F5344CB8AC3E}">
        <p14:creationId xmlns:p14="http://schemas.microsoft.com/office/powerpoint/2010/main" val="200533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2003" r="2003"/>
          <a:stretch>
            <a:fillRect/>
          </a:stretch>
        </p:blipFill>
        <p:spPr/>
      </p:pic>
      <p:sp>
        <p:nvSpPr>
          <p:cNvPr id="7" name="Platshållare för text 6"/>
          <p:cNvSpPr>
            <a:spLocks noGrp="1"/>
          </p:cNvSpPr>
          <p:nvPr>
            <p:ph type="body" sz="quarter" idx="15"/>
          </p:nvPr>
        </p:nvSpPr>
        <p:spPr/>
        <p:txBody>
          <a:bodyPr/>
          <a:lstStyle/>
          <a:p>
            <a:r>
              <a:rPr lang="sv-SE" dirty="0" smtClean="0"/>
              <a:t>Engagemang</a:t>
            </a:r>
            <a:endParaRPr lang="sv-SE" dirty="0"/>
          </a:p>
        </p:txBody>
      </p:sp>
      <p:sp>
        <p:nvSpPr>
          <p:cNvPr id="8" name="Platshållare för text 7"/>
          <p:cNvSpPr>
            <a:spLocks noGrp="1"/>
          </p:cNvSpPr>
          <p:nvPr>
            <p:ph type="body" sz="quarter" idx="17"/>
          </p:nvPr>
        </p:nvSpPr>
        <p:spPr>
          <a:xfrm>
            <a:off x="726536" y="2101384"/>
            <a:ext cx="5895328" cy="3491037"/>
          </a:xfrm>
        </p:spPr>
        <p:txBody>
          <a:bodyPr/>
          <a:lstStyle/>
          <a:p>
            <a:r>
              <a:rPr lang="sv-SE" b="1" dirty="0"/>
              <a:t>Engagemang</a:t>
            </a:r>
            <a:r>
              <a:rPr lang="sv-SE" dirty="0"/>
              <a:t> handlar om ärlighet, att bry sig och vara angelägen om både medarbetare och medborgare. Att vilja allas väl och göra allt, kanske även det lilla extra.</a:t>
            </a:r>
            <a:endParaRPr lang="sv-SE" dirty="0"/>
          </a:p>
        </p:txBody>
      </p:sp>
    </p:spTree>
    <p:extLst>
      <p:ext uri="{BB962C8B-B14F-4D97-AF65-F5344CB8AC3E}">
        <p14:creationId xmlns:p14="http://schemas.microsoft.com/office/powerpoint/2010/main" val="75260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t="1930" b="1817"/>
          <a:stretch/>
        </p:blipFill>
        <p:spPr>
          <a:xfrm>
            <a:off x="7406968" y="447664"/>
            <a:ext cx="4053080" cy="4813161"/>
          </a:xfrm>
        </p:spPr>
      </p:pic>
      <p:sp>
        <p:nvSpPr>
          <p:cNvPr id="4" name="Platshållare för text 3"/>
          <p:cNvSpPr>
            <a:spLocks noGrp="1"/>
          </p:cNvSpPr>
          <p:nvPr>
            <p:ph type="body" sz="quarter" idx="15"/>
          </p:nvPr>
        </p:nvSpPr>
        <p:spPr/>
        <p:txBody>
          <a:bodyPr/>
          <a:lstStyle/>
          <a:p>
            <a:r>
              <a:rPr lang="sv-SE" dirty="0" smtClean="0"/>
              <a:t>Ansvar</a:t>
            </a:r>
            <a:endParaRPr lang="sv-SE" dirty="0"/>
          </a:p>
        </p:txBody>
      </p:sp>
      <p:sp>
        <p:nvSpPr>
          <p:cNvPr id="5" name="Platshållare för text 4"/>
          <p:cNvSpPr>
            <a:spLocks noGrp="1"/>
          </p:cNvSpPr>
          <p:nvPr>
            <p:ph type="body" sz="quarter" idx="17"/>
          </p:nvPr>
        </p:nvSpPr>
        <p:spPr>
          <a:xfrm>
            <a:off x="694410" y="2111431"/>
            <a:ext cx="5594752" cy="3491037"/>
          </a:xfrm>
        </p:spPr>
        <p:txBody>
          <a:bodyPr/>
          <a:lstStyle/>
          <a:p>
            <a:r>
              <a:rPr lang="sv-SE" b="1" dirty="0"/>
              <a:t>Ansvar</a:t>
            </a:r>
            <a:r>
              <a:rPr lang="sv-SE" dirty="0"/>
              <a:t> handlar om att ta ansvar för sina handlingar, rätt från mig, rätt från början, medge fel och avvikelser, göra om och göra rätt. För detta krävs både mod och </a:t>
            </a:r>
            <a:r>
              <a:rPr lang="sv-SE" dirty="0" smtClean="0"/>
              <a:t>trygghet.</a:t>
            </a:r>
            <a:endParaRPr lang="sv-SE" dirty="0"/>
          </a:p>
        </p:txBody>
      </p:sp>
    </p:spTree>
    <p:extLst>
      <p:ext uri="{BB962C8B-B14F-4D97-AF65-F5344CB8AC3E}">
        <p14:creationId xmlns:p14="http://schemas.microsoft.com/office/powerpoint/2010/main" val="236631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53" t="-1760" r="663"/>
          <a:stretch/>
        </p:blipFill>
        <p:spPr>
          <a:xfrm>
            <a:off x="7244861" y="888968"/>
            <a:ext cx="4749299" cy="4260501"/>
          </a:xfrm>
        </p:spPr>
      </p:pic>
      <p:sp>
        <p:nvSpPr>
          <p:cNvPr id="4" name="Platshållare för text 3"/>
          <p:cNvSpPr>
            <a:spLocks noGrp="1"/>
          </p:cNvSpPr>
          <p:nvPr>
            <p:ph type="body" sz="quarter" idx="15"/>
          </p:nvPr>
        </p:nvSpPr>
        <p:spPr>
          <a:xfrm>
            <a:off x="693506" y="414588"/>
            <a:ext cx="6384815" cy="610037"/>
          </a:xfrm>
        </p:spPr>
        <p:txBody>
          <a:bodyPr/>
          <a:lstStyle/>
          <a:p>
            <a:r>
              <a:rPr lang="sv-SE" dirty="0" smtClean="0"/>
              <a:t>Tillsammans</a:t>
            </a:r>
            <a:endParaRPr lang="sv-SE" dirty="0"/>
          </a:p>
        </p:txBody>
      </p:sp>
      <p:sp>
        <p:nvSpPr>
          <p:cNvPr id="5" name="Platshållare för text 4"/>
          <p:cNvSpPr>
            <a:spLocks noGrp="1"/>
          </p:cNvSpPr>
          <p:nvPr>
            <p:ph type="body" sz="quarter" idx="17"/>
          </p:nvPr>
        </p:nvSpPr>
        <p:spPr>
          <a:xfrm>
            <a:off x="693506" y="1434473"/>
            <a:ext cx="6362708" cy="3875770"/>
          </a:xfrm>
        </p:spPr>
        <p:txBody>
          <a:bodyPr/>
          <a:lstStyle/>
          <a:p>
            <a:r>
              <a:rPr lang="sv-SE" sz="2200" b="1" dirty="0"/>
              <a:t>Tillsammans</a:t>
            </a:r>
            <a:r>
              <a:rPr lang="sv-SE" sz="2200" dirty="0"/>
              <a:t>, framtidens värdering. Ju svårare utmaningen blir, desto större vinst att jobba tillsammans. Vår framgång kommer att styras av förmågan att arbeta tillsammans mellan kollegor, mellan enheter, mellan sektorer men även tillsammans med andra myndigheter, den civila sektorn och det privata näringslivet. </a:t>
            </a:r>
            <a:endParaRPr lang="sv-SE" sz="2200" dirty="0" smtClean="0"/>
          </a:p>
          <a:p>
            <a:pPr>
              <a:spcBef>
                <a:spcPts val="1200"/>
              </a:spcBef>
            </a:pPr>
            <a:r>
              <a:rPr lang="sv-SE" sz="2200" dirty="0" smtClean="0"/>
              <a:t>Våra </a:t>
            </a:r>
            <a:r>
              <a:rPr lang="sv-SE" sz="2200" dirty="0"/>
              <a:t>kunder ska inte behöva orientera i huvudmannadjungeln. Hur vi organiserar oss ska inte begränsa dem och mellanrummen mellan enheter och myndigheter måste täppas till</a:t>
            </a:r>
            <a:r>
              <a:rPr lang="sv-SE" sz="2200" dirty="0" smtClean="0"/>
              <a:t>.</a:t>
            </a:r>
            <a:endParaRPr lang="sv-SE" sz="2200" dirty="0"/>
          </a:p>
        </p:txBody>
      </p:sp>
    </p:spTree>
    <p:extLst>
      <p:ext uri="{BB962C8B-B14F-4D97-AF65-F5344CB8AC3E}">
        <p14:creationId xmlns:p14="http://schemas.microsoft.com/office/powerpoint/2010/main" val="770347"/>
      </p:ext>
    </p:extLst>
  </p:cSld>
  <p:clrMapOvr>
    <a:masterClrMapping/>
  </p:clrMapOvr>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408</Words>
  <Application>Microsoft Office PowerPoint</Application>
  <PresentationFormat>Bredbild</PresentationFormat>
  <Paragraphs>18</Paragraphs>
  <Slides>6</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Calibri</vt:lpstr>
      <vt:lpstr>Kapitel röd</vt:lpstr>
      <vt:lpstr>PowerPoint-presentation</vt:lpstr>
      <vt:lpstr>PowerPoint-presentation</vt:lpstr>
      <vt:lpstr>PowerPoint-presentation</vt:lpstr>
      <vt:lpstr>PowerPoint-presentation</vt:lpstr>
      <vt:lpstr>PowerPoint-presentation</vt:lpstr>
      <vt:lpstr>PowerPoint-presentation</vt:lpstr>
    </vt:vector>
  </TitlesOfParts>
  <Company>Östhammars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Söderlind, Elin</dc:creator>
  <cp:lastModifiedBy>Söderlind, Elin</cp:lastModifiedBy>
  <cp:revision>2</cp:revision>
  <dcterms:created xsi:type="dcterms:W3CDTF">2022-09-26T09:29:52Z</dcterms:created>
  <dcterms:modified xsi:type="dcterms:W3CDTF">2022-09-26T09:34:23Z</dcterms:modified>
</cp:coreProperties>
</file>