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6" r:id="rId1"/>
  </p:sldMasterIdLst>
  <p:sldIdLst>
    <p:sldId id="256" r:id="rId2"/>
    <p:sldId id="264" r:id="rId3"/>
    <p:sldId id="263" r:id="rId4"/>
    <p:sldId id="272" r:id="rId5"/>
    <p:sldId id="270" r:id="rId6"/>
  </p:sldIdLst>
  <p:sldSz cx="9144000" cy="5143500" type="screen16x9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6" autoAdjust="0"/>
    <p:restoredTop sz="94625" autoAdjust="0"/>
  </p:normalViewPr>
  <p:slideViewPr>
    <p:cSldViewPr snapToGrid="0" snapToObjects="1">
      <p:cViewPr varScale="1">
        <p:scale>
          <a:sx n="144" d="100"/>
          <a:sy n="144" d="100"/>
        </p:scale>
        <p:origin x="666" y="11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ej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text 8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2533120"/>
            <a:ext cx="9144000" cy="34885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600" spc="5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16PT</a:t>
            </a:r>
            <a:endParaRPr lang="sv-SE" dirty="0"/>
          </a:p>
        </p:txBody>
      </p:sp>
      <p:sp>
        <p:nvSpPr>
          <p:cNvPr id="12" name="Platshållare för text 10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652737"/>
            <a:ext cx="9144000" cy="67318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52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52pt</a:t>
            </a:r>
            <a:endParaRPr lang="sv-SE" dirty="0"/>
          </a:p>
        </p:txBody>
      </p:sp>
      <p:pic>
        <p:nvPicPr>
          <p:cNvPr id="7" name="Bildobjekt 6" descr="bård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19" y="201047"/>
            <a:ext cx="8693355" cy="136470"/>
          </a:xfrm>
          <a:prstGeom prst="rect">
            <a:avLst/>
          </a:prstGeom>
        </p:spPr>
      </p:pic>
      <p:pic>
        <p:nvPicPr>
          <p:cNvPr id="8" name="Bildobjekt 7" descr="ÖSTK_våg_stående_PPT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19" y="3631587"/>
            <a:ext cx="8693355" cy="1511913"/>
          </a:xfrm>
          <a:prstGeom prst="rect">
            <a:avLst/>
          </a:prstGeom>
        </p:spPr>
      </p:pic>
      <p:sp>
        <p:nvSpPr>
          <p:cNvPr id="2" name="Rektangel 1"/>
          <p:cNvSpPr/>
          <p:nvPr userDrawn="1"/>
        </p:nvSpPr>
        <p:spPr>
          <a:xfrm>
            <a:off x="0" y="4912235"/>
            <a:ext cx="9144000" cy="2312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16497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med bård + vå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 userDrawn="1"/>
        </p:nvSpPr>
        <p:spPr>
          <a:xfrm>
            <a:off x="2466690" y="33427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sp>
        <p:nvSpPr>
          <p:cNvPr id="8" name="textruta 7"/>
          <p:cNvSpPr txBox="1"/>
          <p:nvPr userDrawn="1"/>
        </p:nvSpPr>
        <p:spPr>
          <a:xfrm>
            <a:off x="2466690" y="33427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pic>
        <p:nvPicPr>
          <p:cNvPr id="7" name="Bildobjekt 6" descr="bård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19" y="201047"/>
            <a:ext cx="8693355" cy="136470"/>
          </a:xfrm>
          <a:prstGeom prst="rect">
            <a:avLst/>
          </a:prstGeom>
        </p:spPr>
      </p:pic>
      <p:pic>
        <p:nvPicPr>
          <p:cNvPr id="17" name="Bildobjekt 16" descr="ÖSTK_våg_liggande_PPT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3104"/>
            <a:ext cx="9144000" cy="1210171"/>
          </a:xfrm>
          <a:prstGeom prst="rect">
            <a:avLst/>
          </a:prstGeom>
        </p:spPr>
      </p:pic>
      <p:sp>
        <p:nvSpPr>
          <p:cNvPr id="9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544901" y="452704"/>
            <a:ext cx="6427809" cy="21402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1" spc="10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  <p:sp>
        <p:nvSpPr>
          <p:cNvPr id="10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520808" y="710362"/>
            <a:ext cx="6451902" cy="457528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34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sp>
        <p:nvSpPr>
          <p:cNvPr id="13" name="Platshållare för text 10"/>
          <p:cNvSpPr>
            <a:spLocks noGrp="1"/>
          </p:cNvSpPr>
          <p:nvPr>
            <p:ph type="body" sz="quarter" idx="17" hasCustomPrompt="1"/>
          </p:nvPr>
        </p:nvSpPr>
        <p:spPr>
          <a:xfrm>
            <a:off x="536709" y="1573161"/>
            <a:ext cx="6436001" cy="2204065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8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18pt brödtext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0324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med bård + vå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 userDrawn="1"/>
        </p:nvSpPr>
        <p:spPr>
          <a:xfrm>
            <a:off x="2466690" y="33427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sp>
        <p:nvSpPr>
          <p:cNvPr id="8" name="textruta 7"/>
          <p:cNvSpPr txBox="1"/>
          <p:nvPr userDrawn="1"/>
        </p:nvSpPr>
        <p:spPr>
          <a:xfrm>
            <a:off x="2466690" y="33427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pic>
        <p:nvPicPr>
          <p:cNvPr id="7" name="Bildobjekt 6" descr="bård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19" y="201047"/>
            <a:ext cx="8693355" cy="136470"/>
          </a:xfrm>
          <a:prstGeom prst="rect">
            <a:avLst/>
          </a:prstGeom>
        </p:spPr>
      </p:pic>
      <p:pic>
        <p:nvPicPr>
          <p:cNvPr id="17" name="Bildobjekt 16" descr="ÖSTK_våg_liggande_PPT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3104"/>
            <a:ext cx="9144000" cy="1210171"/>
          </a:xfrm>
          <a:prstGeom prst="rect">
            <a:avLst/>
          </a:prstGeom>
        </p:spPr>
      </p:pic>
      <p:sp>
        <p:nvSpPr>
          <p:cNvPr id="9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544901" y="452704"/>
            <a:ext cx="6427809" cy="21402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1" spc="10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  <p:sp>
        <p:nvSpPr>
          <p:cNvPr id="10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520808" y="710362"/>
            <a:ext cx="6451902" cy="457528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34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sp>
        <p:nvSpPr>
          <p:cNvPr id="11" name="Platshållare för text 5"/>
          <p:cNvSpPr>
            <a:spLocks noGrp="1"/>
          </p:cNvSpPr>
          <p:nvPr>
            <p:ph type="body" sz="quarter" idx="18" hasCustomPrompt="1"/>
          </p:nvPr>
        </p:nvSpPr>
        <p:spPr>
          <a:xfrm>
            <a:off x="520808" y="1573161"/>
            <a:ext cx="6451901" cy="2204064"/>
          </a:xfrm>
          <a:prstGeom prst="rect">
            <a:avLst/>
          </a:prstGeom>
        </p:spPr>
        <p:txBody>
          <a:bodyPr vert="horz"/>
          <a:lstStyle>
            <a:lvl1pPr>
              <a:lnSpc>
                <a:spcPct val="120000"/>
              </a:lnSpc>
              <a:buSzPct val="70000"/>
              <a:defRPr sz="18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sv-SE" dirty="0" smtClean="0"/>
              <a:t>Arial 18pt punktlista</a:t>
            </a:r>
          </a:p>
          <a:p>
            <a:pPr lvl="0"/>
            <a:r>
              <a:rPr lang="sv-SE" dirty="0" smtClean="0"/>
              <a:t>Arial 18pt punktlista</a:t>
            </a:r>
          </a:p>
          <a:p>
            <a:pPr lvl="0"/>
            <a:r>
              <a:rPr lang="sv-SE" dirty="0" smtClean="0"/>
              <a:t>Arial 18pt punktlista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35878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/>
          <p:cNvSpPr>
            <a:spLocks noGrp="1"/>
          </p:cNvSpPr>
          <p:nvPr>
            <p:ph type="pic" sz="quarter" idx="10"/>
          </p:nvPr>
        </p:nvSpPr>
        <p:spPr>
          <a:xfrm>
            <a:off x="229419" y="221226"/>
            <a:ext cx="8693354" cy="1369458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sv-SE" dirty="0"/>
          </a:p>
        </p:txBody>
      </p:sp>
      <p:pic>
        <p:nvPicPr>
          <p:cNvPr id="11" name="Bildobjekt 10" descr="bård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19" y="1590684"/>
            <a:ext cx="8693354" cy="72463"/>
          </a:xfrm>
          <a:prstGeom prst="rect">
            <a:avLst/>
          </a:prstGeom>
        </p:spPr>
      </p:pic>
      <p:sp>
        <p:nvSpPr>
          <p:cNvPr id="12" name="Platshållare för text 8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2842768"/>
            <a:ext cx="9144000" cy="34885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600" spc="5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16PT</a:t>
            </a:r>
            <a:endParaRPr lang="sv-SE" dirty="0"/>
          </a:p>
        </p:txBody>
      </p:sp>
      <p:sp>
        <p:nvSpPr>
          <p:cNvPr id="13" name="Platshållare för text 10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962385"/>
            <a:ext cx="9144000" cy="67318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52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52pt</a:t>
            </a:r>
            <a:endParaRPr lang="sv-SE" dirty="0"/>
          </a:p>
        </p:txBody>
      </p:sp>
      <p:pic>
        <p:nvPicPr>
          <p:cNvPr id="14" name="Bildobjekt 13" descr="ÖSTK_våg_stående_PPT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19" y="3631587"/>
            <a:ext cx="8693355" cy="1511913"/>
          </a:xfrm>
          <a:prstGeom prst="rect">
            <a:avLst/>
          </a:prstGeom>
        </p:spPr>
      </p:pic>
      <p:sp>
        <p:nvSpPr>
          <p:cNvPr id="15" name="Rektangel 14"/>
          <p:cNvSpPr/>
          <p:nvPr userDrawn="1"/>
        </p:nvSpPr>
        <p:spPr>
          <a:xfrm>
            <a:off x="0" y="4912235"/>
            <a:ext cx="9144000" cy="2312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27591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rö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9148241" cy="5143500"/>
          </a:xfrm>
          <a:prstGeom prst="rect">
            <a:avLst/>
          </a:prstGeom>
        </p:spPr>
      </p:pic>
      <p:sp>
        <p:nvSpPr>
          <p:cNvPr id="9" name="Platshållare för text 8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2533120"/>
            <a:ext cx="9144000" cy="34885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600" spc="50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16PT</a:t>
            </a:r>
            <a:endParaRPr lang="sv-SE" dirty="0"/>
          </a:p>
        </p:txBody>
      </p:sp>
      <p:sp>
        <p:nvSpPr>
          <p:cNvPr id="10" name="Platshållare för text 10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652737"/>
            <a:ext cx="9144000" cy="67318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520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52pt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79788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9189029" cy="5166433"/>
          </a:xfrm>
          <a:prstGeom prst="rect">
            <a:avLst/>
          </a:prstGeom>
        </p:spPr>
      </p:pic>
      <p:sp>
        <p:nvSpPr>
          <p:cNvPr id="9" name="Platshållare för text 8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2533120"/>
            <a:ext cx="9144000" cy="34885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600" spc="5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16PT</a:t>
            </a:r>
            <a:endParaRPr lang="sv-SE" dirty="0"/>
          </a:p>
        </p:txBody>
      </p:sp>
      <p:sp>
        <p:nvSpPr>
          <p:cNvPr id="10" name="Platshållare för text 10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652737"/>
            <a:ext cx="9144000" cy="67318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52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52pt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0194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med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544901" y="452704"/>
            <a:ext cx="6427809" cy="21402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1" spc="10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  <p:sp>
        <p:nvSpPr>
          <p:cNvPr id="12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520808" y="710362"/>
            <a:ext cx="6451902" cy="457528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34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pic>
        <p:nvPicPr>
          <p:cNvPr id="9" name="Bildobjekt 8" descr="ÖSTK_våg_liggande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3104"/>
            <a:ext cx="9144000" cy="1210171"/>
          </a:xfrm>
          <a:prstGeom prst="rect">
            <a:avLst/>
          </a:prstGeom>
        </p:spPr>
      </p:pic>
      <p:sp>
        <p:nvSpPr>
          <p:cNvPr id="6" name="Platshållare för text 5"/>
          <p:cNvSpPr>
            <a:spLocks noGrp="1"/>
          </p:cNvSpPr>
          <p:nvPr>
            <p:ph type="body" sz="quarter" idx="18" hasCustomPrompt="1"/>
          </p:nvPr>
        </p:nvSpPr>
        <p:spPr>
          <a:xfrm>
            <a:off x="537140" y="1573161"/>
            <a:ext cx="6435570" cy="2204064"/>
          </a:xfrm>
          <a:prstGeom prst="rect">
            <a:avLst/>
          </a:prstGeom>
        </p:spPr>
        <p:txBody>
          <a:bodyPr vert="horz"/>
          <a:lstStyle>
            <a:lvl1pPr>
              <a:lnSpc>
                <a:spcPct val="120000"/>
              </a:lnSpc>
              <a:buSzPct val="70000"/>
              <a:defRPr sz="18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sv-SE" dirty="0" smtClean="0"/>
              <a:t>Arial 18pt punktlista</a:t>
            </a:r>
          </a:p>
          <a:p>
            <a:pPr lvl="0"/>
            <a:r>
              <a:rPr lang="sv-SE" dirty="0" smtClean="0"/>
              <a:t>Arial 18pt punktlista</a:t>
            </a:r>
          </a:p>
          <a:p>
            <a:pPr lvl="0"/>
            <a:r>
              <a:rPr lang="sv-SE" dirty="0" smtClean="0"/>
              <a:t>Arial 18pt punktlista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00702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utan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544901" y="452704"/>
            <a:ext cx="6427809" cy="21402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1" spc="10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  <p:sp>
        <p:nvSpPr>
          <p:cNvPr id="12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520808" y="710362"/>
            <a:ext cx="6451902" cy="457528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34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pic>
        <p:nvPicPr>
          <p:cNvPr id="9" name="Bildobjekt 8" descr="ÖSTK_våg_liggande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3104"/>
            <a:ext cx="9144000" cy="1210171"/>
          </a:xfrm>
          <a:prstGeom prst="rect">
            <a:avLst/>
          </a:prstGeom>
        </p:spPr>
      </p:pic>
      <p:sp>
        <p:nvSpPr>
          <p:cNvPr id="11" name="Platshållare för text 10"/>
          <p:cNvSpPr>
            <a:spLocks noGrp="1"/>
          </p:cNvSpPr>
          <p:nvPr>
            <p:ph type="body" sz="quarter" idx="17" hasCustomPrompt="1"/>
          </p:nvPr>
        </p:nvSpPr>
        <p:spPr>
          <a:xfrm>
            <a:off x="536709" y="1573161"/>
            <a:ext cx="6436001" cy="2204065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8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18pt brödtext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80642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ÖSTK_våg_liggande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3104"/>
            <a:ext cx="9144000" cy="1210171"/>
          </a:xfrm>
          <a:prstGeom prst="rect">
            <a:avLst/>
          </a:prstGeom>
        </p:spPr>
      </p:pic>
      <p:sp>
        <p:nvSpPr>
          <p:cNvPr id="10" name="Platshållare för bild 15"/>
          <p:cNvSpPr>
            <a:spLocks noGrp="1"/>
          </p:cNvSpPr>
          <p:nvPr>
            <p:ph type="pic" sz="quarter" idx="20"/>
          </p:nvPr>
        </p:nvSpPr>
        <p:spPr>
          <a:xfrm>
            <a:off x="5555226" y="579402"/>
            <a:ext cx="3039810" cy="3366217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544901" y="452704"/>
            <a:ext cx="4763839" cy="21402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1" spc="10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  <p:sp>
        <p:nvSpPr>
          <p:cNvPr id="18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520807" y="710362"/>
            <a:ext cx="4788611" cy="457528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34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sp>
        <p:nvSpPr>
          <p:cNvPr id="20" name="Platshållare för text 5"/>
          <p:cNvSpPr>
            <a:spLocks noGrp="1"/>
          </p:cNvSpPr>
          <p:nvPr>
            <p:ph type="body" sz="quarter" idx="18" hasCustomPrompt="1"/>
          </p:nvPr>
        </p:nvSpPr>
        <p:spPr>
          <a:xfrm>
            <a:off x="537140" y="1327356"/>
            <a:ext cx="4771600" cy="2618263"/>
          </a:xfrm>
          <a:prstGeom prst="rect">
            <a:avLst/>
          </a:prstGeom>
        </p:spPr>
        <p:txBody>
          <a:bodyPr vert="horz"/>
          <a:lstStyle>
            <a:lvl1pPr>
              <a:lnSpc>
                <a:spcPct val="120000"/>
              </a:lnSpc>
              <a:buSzPct val="70000"/>
              <a:defRPr sz="18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sv-SE" dirty="0" smtClean="0"/>
              <a:t>Arial 18pt punktlista</a:t>
            </a:r>
          </a:p>
          <a:p>
            <a:pPr lvl="0"/>
            <a:r>
              <a:rPr lang="sv-SE" dirty="0" smtClean="0"/>
              <a:t>Arial 18pt punktlista</a:t>
            </a:r>
          </a:p>
          <a:p>
            <a:pPr lvl="0"/>
            <a:r>
              <a:rPr lang="sv-SE" dirty="0" smtClean="0"/>
              <a:t>Arial 18pt punktlista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69511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ÖSTK_våg_liggande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3104"/>
            <a:ext cx="9144000" cy="1210171"/>
          </a:xfrm>
          <a:prstGeom prst="rect">
            <a:avLst/>
          </a:prstGeom>
        </p:spPr>
      </p:pic>
      <p:sp>
        <p:nvSpPr>
          <p:cNvPr id="10" name="Platshållare för bild 15"/>
          <p:cNvSpPr>
            <a:spLocks noGrp="1"/>
          </p:cNvSpPr>
          <p:nvPr>
            <p:ph type="pic" sz="quarter" idx="20"/>
          </p:nvPr>
        </p:nvSpPr>
        <p:spPr>
          <a:xfrm>
            <a:off x="5555226" y="579402"/>
            <a:ext cx="3039810" cy="3366217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544901" y="452704"/>
            <a:ext cx="4763839" cy="21402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1" spc="10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  <p:sp>
        <p:nvSpPr>
          <p:cNvPr id="18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520807" y="710362"/>
            <a:ext cx="4788611" cy="457528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34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sp>
        <p:nvSpPr>
          <p:cNvPr id="7" name="Platshållare för text 10"/>
          <p:cNvSpPr>
            <a:spLocks noGrp="1"/>
          </p:cNvSpPr>
          <p:nvPr>
            <p:ph type="body" sz="quarter" idx="17" hasCustomPrompt="1"/>
          </p:nvPr>
        </p:nvSpPr>
        <p:spPr>
          <a:xfrm>
            <a:off x="536709" y="1327341"/>
            <a:ext cx="4772031" cy="2618278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8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18pt brödtext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36478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sida/bildsida med bå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15"/>
          <p:cNvSpPr>
            <a:spLocks noGrp="1"/>
          </p:cNvSpPr>
          <p:nvPr>
            <p:ph type="pic" sz="quarter" idx="15"/>
          </p:nvPr>
        </p:nvSpPr>
        <p:spPr>
          <a:xfrm>
            <a:off x="630903" y="1540387"/>
            <a:ext cx="7890387" cy="3361199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sv-SE" dirty="0"/>
          </a:p>
        </p:txBody>
      </p:sp>
      <p:pic>
        <p:nvPicPr>
          <p:cNvPr id="8" name="Bildobjekt 7" descr="bård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19" y="201047"/>
            <a:ext cx="8693355" cy="136470"/>
          </a:xfrm>
          <a:prstGeom prst="rect">
            <a:avLst/>
          </a:prstGeom>
        </p:spPr>
      </p:pic>
      <p:sp>
        <p:nvSpPr>
          <p:cNvPr id="9" name="Platshållare för text 10"/>
          <p:cNvSpPr>
            <a:spLocks noGrp="1"/>
          </p:cNvSpPr>
          <p:nvPr>
            <p:ph type="body" sz="quarter" idx="16" hasCustomPrompt="1"/>
          </p:nvPr>
        </p:nvSpPr>
        <p:spPr>
          <a:xfrm>
            <a:off x="520808" y="710362"/>
            <a:ext cx="6451902" cy="457528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34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544901" y="452704"/>
            <a:ext cx="6427809" cy="21402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1" spc="10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35672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0785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7" r:id="rId2"/>
    <p:sldLayoutId id="2147483657" r:id="rId3"/>
    <p:sldLayoutId id="2147483659" r:id="rId4"/>
    <p:sldLayoutId id="2147483668" r:id="rId5"/>
    <p:sldLayoutId id="2147483672" r:id="rId6"/>
    <p:sldLayoutId id="2147483669" r:id="rId7"/>
    <p:sldLayoutId id="2147483673" r:id="rId8"/>
    <p:sldLayoutId id="2147483671" r:id="rId9"/>
    <p:sldLayoutId id="2147483670" r:id="rId10"/>
    <p:sldLayoutId id="2147483674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ines.osthammar.se/dokument/blanketter/lo/mallar-for-lonekriterier-och-lonesamtal/" TargetMode="External"/><Relationship Id="rId2" Type="http://schemas.openxmlformats.org/officeDocument/2006/relationships/hyperlink" Target="https://www.suntarbetsliv.se/artiklar/fysisk-arbetsmiljo/de-har-utvecklingssamtalen-pa-gaende-fot/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ines.osthammar.se/dokument/blanketter/lo/anmala-bisyssla/" TargetMode="Externa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sz="quarter" idx="12"/>
          </p:nvPr>
        </p:nvSpPr>
        <p:spPr>
          <a:xfrm>
            <a:off x="1537252" y="1288303"/>
            <a:ext cx="5565913" cy="673183"/>
          </a:xfrm>
        </p:spPr>
        <p:txBody>
          <a:bodyPr/>
          <a:lstStyle/>
          <a:p>
            <a:r>
              <a:rPr lang="sv-SE" sz="3600" dirty="0" smtClean="0"/>
              <a:t>Tid för medarbetarsamtal </a:t>
            </a:r>
          </a:p>
          <a:p>
            <a:r>
              <a:rPr lang="sv-SE" sz="3600" dirty="0" smtClean="0"/>
              <a:t>och undersöka bisyssla</a:t>
            </a:r>
            <a:endParaRPr lang="sv-SE" sz="3600" dirty="0"/>
          </a:p>
        </p:txBody>
      </p:sp>
    </p:spTree>
    <p:extLst>
      <p:ext uri="{BB962C8B-B14F-4D97-AF65-F5344CB8AC3E}">
        <p14:creationId xmlns:p14="http://schemas.microsoft.com/office/powerpoint/2010/main" val="3622680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sz="quarter" idx="16"/>
          </p:nvPr>
        </p:nvSpPr>
        <p:spPr>
          <a:xfrm>
            <a:off x="520808" y="557962"/>
            <a:ext cx="6451902" cy="457528"/>
          </a:xfrm>
        </p:spPr>
        <p:txBody>
          <a:bodyPr/>
          <a:lstStyle/>
          <a:p>
            <a:r>
              <a:rPr lang="sv-SE" sz="2800" dirty="0" smtClean="0"/>
              <a:t>Medarbetarsamtalet och den tillitsfulla kontinuerliga dialogen</a:t>
            </a:r>
            <a:endParaRPr lang="sv-SE" sz="2800" dirty="0"/>
          </a:p>
        </p:txBody>
      </p:sp>
      <p:sp>
        <p:nvSpPr>
          <p:cNvPr id="5" name="textruta 4"/>
          <p:cNvSpPr txBox="1"/>
          <p:nvPr/>
        </p:nvSpPr>
        <p:spPr>
          <a:xfrm>
            <a:off x="576469" y="1709530"/>
            <a:ext cx="540026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S</a:t>
            </a:r>
            <a:r>
              <a:rPr lang="sv-SE" dirty="0" smtClean="0"/>
              <a:t>amtalen mellan chef och medarbetare är grunden till en väl fungerande verksamhet. Det är genom samtalen som man åstadkommer </a:t>
            </a:r>
            <a:r>
              <a:rPr lang="sv-SE" dirty="0"/>
              <a:t>utveckling och resultat i verksamheten. </a:t>
            </a:r>
            <a:endParaRPr lang="sv-SE" dirty="0" smtClean="0"/>
          </a:p>
          <a:p>
            <a:endParaRPr lang="sv-SE" dirty="0"/>
          </a:p>
          <a:p>
            <a:r>
              <a:rPr lang="sv-SE" dirty="0" smtClean="0"/>
              <a:t>Medarbetarsamtalet och de kontinuerliga samtalen i vardagen skapar</a:t>
            </a:r>
            <a:r>
              <a:rPr lang="sv-SE" dirty="0"/>
              <a:t> </a:t>
            </a:r>
            <a:r>
              <a:rPr lang="sv-SE" dirty="0" smtClean="0"/>
              <a:t>tillit och bygger </a:t>
            </a:r>
            <a:r>
              <a:rPr lang="sv-SE" dirty="0"/>
              <a:t>förtroende, lärande och utveckling. Fokus i dialogen är verkssamhetsnyttan och tyngdpunkten ligger på medarbetarens insats i uppdraget och i verksamheten. </a:t>
            </a: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0" b="11369"/>
          <a:stretch/>
        </p:blipFill>
        <p:spPr>
          <a:xfrm>
            <a:off x="6273445" y="1641825"/>
            <a:ext cx="2537433" cy="32070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9913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bild 5"/>
          <p:cNvPicPr>
            <a:picLocks noGrp="1" noChangeAspect="1"/>
          </p:cNvPicPr>
          <p:nvPr>
            <p:ph type="pic" sz="quarter" idx="2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" t="21812" r="-654" b="4378"/>
          <a:stretch/>
        </p:blipFill>
        <p:spPr/>
      </p:pic>
      <p:sp>
        <p:nvSpPr>
          <p:cNvPr id="4" name="Platshållare för text 3"/>
          <p:cNvSpPr>
            <a:spLocks noGrp="1"/>
          </p:cNvSpPr>
          <p:nvPr>
            <p:ph type="body" sz="quarter" idx="15"/>
          </p:nvPr>
        </p:nvSpPr>
        <p:spPr>
          <a:xfrm>
            <a:off x="520129" y="350638"/>
            <a:ext cx="4788611" cy="457528"/>
          </a:xfrm>
        </p:spPr>
        <p:txBody>
          <a:bodyPr/>
          <a:lstStyle/>
          <a:p>
            <a:r>
              <a:rPr lang="sv-SE" sz="2800" dirty="0" smtClean="0"/>
              <a:t>Medarbetarsamtalet en del av </a:t>
            </a:r>
            <a:r>
              <a:rPr lang="sv-SE" sz="2800" dirty="0" smtClean="0"/>
              <a:t>vår samverkansstruktur</a:t>
            </a:r>
            <a:endParaRPr lang="sv-SE" sz="2800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7"/>
          </p:nvPr>
        </p:nvSpPr>
        <p:spPr>
          <a:xfrm>
            <a:off x="528418" y="1453236"/>
            <a:ext cx="4772031" cy="2618278"/>
          </a:xfrm>
        </p:spPr>
        <p:txBody>
          <a:bodyPr/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1400" dirty="0"/>
              <a:t>Samtalen mellan medarbetare och chef är ett verktyg i att öka delaktigheten och möjlighet att påverka sin arbetssituation samt inte minst att öka motivation och </a:t>
            </a:r>
            <a:r>
              <a:rPr lang="sv-SE" sz="1400" dirty="0" smtClean="0"/>
              <a:t>välbefinnande.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1400" dirty="0"/>
              <a:t>Alla medarbetare ska ha minst ett medarbetarsamtal per år med sin närmaste </a:t>
            </a:r>
            <a:r>
              <a:rPr lang="sv-SE" sz="1400" dirty="0" smtClean="0"/>
              <a:t>chef.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1400" dirty="0" smtClean="0"/>
              <a:t>Medarbetarsamtalets innehåll </a:t>
            </a:r>
            <a:r>
              <a:rPr lang="sv-SE" sz="1400" dirty="0"/>
              <a:t>har nära koppling till lönesamtalet - det som diskuteras i medarbetarsamtalet om medarbetarens bidrag till att nå målen för verksamheten ligger till grund för </a:t>
            </a:r>
            <a:r>
              <a:rPr lang="sv-SE" sz="1400" dirty="0" smtClean="0"/>
              <a:t>lönesättningen.</a:t>
            </a:r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197339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sz="quarter" idx="16"/>
          </p:nvPr>
        </p:nvSpPr>
        <p:spPr>
          <a:xfrm>
            <a:off x="520808" y="531458"/>
            <a:ext cx="6451902" cy="457528"/>
          </a:xfrm>
        </p:spPr>
        <p:txBody>
          <a:bodyPr/>
          <a:lstStyle/>
          <a:p>
            <a:r>
              <a:rPr lang="sv-SE" sz="2800" dirty="0" smtClean="0"/>
              <a:t>Förberedelse &amp; innehåll</a:t>
            </a:r>
            <a:endParaRPr lang="sv-SE" sz="2800" dirty="0"/>
          </a:p>
        </p:txBody>
      </p:sp>
      <p:sp>
        <p:nvSpPr>
          <p:cNvPr id="5" name="textruta 4"/>
          <p:cNvSpPr txBox="1"/>
          <p:nvPr/>
        </p:nvSpPr>
        <p:spPr>
          <a:xfrm>
            <a:off x="460513" y="1193381"/>
            <a:ext cx="635773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dirty="0" smtClean="0"/>
              <a:t>Medarbetarsamtalet ska vara inplanerade och ge möjlighet till förberedelse både för medarbetare </a:t>
            </a:r>
            <a:r>
              <a:rPr lang="sv-SE" dirty="0"/>
              <a:t>och </a:t>
            </a:r>
            <a:r>
              <a:rPr lang="sv-SE" dirty="0" smtClean="0"/>
              <a:t>chef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Förslag på punkter som kan tas upp i medarbetarsamtal:</a:t>
            </a:r>
          </a:p>
          <a:p>
            <a:pPr marL="742950" lvl="1" indent="-285750"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sv-SE" sz="1600" dirty="0"/>
              <a:t>Medarbetarens insats under den gångna perioden</a:t>
            </a:r>
          </a:p>
          <a:p>
            <a:pPr marL="742950" lvl="1" indent="-285750"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sv-SE" sz="1600" dirty="0" smtClean="0"/>
              <a:t>Medarbetarens </a:t>
            </a:r>
            <a:r>
              <a:rPr lang="sv-SE" sz="1600" dirty="0"/>
              <a:t>mål och </a:t>
            </a:r>
            <a:r>
              <a:rPr lang="sv-SE" sz="1600" dirty="0" smtClean="0"/>
              <a:t>uppdrag </a:t>
            </a:r>
            <a:r>
              <a:rPr lang="sv-SE" sz="1600" dirty="0"/>
              <a:t>eller kommande arbetsuppgifter</a:t>
            </a:r>
          </a:p>
          <a:p>
            <a:pPr marL="742950" lvl="1" indent="-285750"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sv-SE" sz="1600" dirty="0"/>
              <a:t>Medarbetarens </a:t>
            </a:r>
            <a:r>
              <a:rPr lang="sv-SE" sz="1600" dirty="0" smtClean="0"/>
              <a:t>utvecklingsbehov</a:t>
            </a:r>
          </a:p>
          <a:p>
            <a:pPr marL="742950" lvl="1" indent="-285750"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sv-SE" sz="1600" dirty="0" smtClean="0"/>
              <a:t>Förväntningar på medarbetaren och förväntningar på chefen</a:t>
            </a:r>
          </a:p>
          <a:p>
            <a:pPr marL="742950" lvl="1" indent="-285750"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sv-SE" sz="1600" dirty="0" smtClean="0"/>
              <a:t>Trivsel och samarbete på arbetsplatsen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sv-SE" sz="1600" dirty="0" smtClean="0"/>
              <a:t>Ta gemensamt ansvar för dokumentationen i samtalet</a:t>
            </a:r>
          </a:p>
          <a:p>
            <a:pPr lvl="1"/>
            <a:endParaRPr lang="sv-SE" dirty="0"/>
          </a:p>
          <a:p>
            <a:endParaRPr lang="sv-SE" dirty="0"/>
          </a:p>
        </p:txBody>
      </p:sp>
      <p:sp>
        <p:nvSpPr>
          <p:cNvPr id="6" name="Kommentar i oval 5"/>
          <p:cNvSpPr/>
          <p:nvPr/>
        </p:nvSpPr>
        <p:spPr>
          <a:xfrm>
            <a:off x="6598548" y="482391"/>
            <a:ext cx="2527753" cy="1372914"/>
          </a:xfrm>
          <a:prstGeom prst="wedgeEllipseCallout">
            <a:avLst/>
          </a:prstGeom>
          <a:solidFill>
            <a:schemeClr val="bg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textruta 6"/>
          <p:cNvSpPr txBox="1"/>
          <p:nvPr/>
        </p:nvSpPr>
        <p:spPr>
          <a:xfrm>
            <a:off x="6845579" y="673541"/>
            <a:ext cx="2033693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000" i="1" dirty="0" smtClean="0"/>
              <a:t>Medarbetarsamtal på gående fot</a:t>
            </a:r>
          </a:p>
          <a:p>
            <a:pPr algn="ctr">
              <a:spcBef>
                <a:spcPts val="300"/>
              </a:spcBef>
            </a:pPr>
            <a:r>
              <a:rPr lang="sv-SE" sz="1000" dirty="0" smtClean="0"/>
              <a:t>Ett sätt att hålla ett medarbetarsamtal kan vara ett promenadmöte. Läs mer </a:t>
            </a:r>
            <a:r>
              <a:rPr lang="sv-SE" sz="1000" dirty="0" smtClean="0">
                <a:hlinkClick r:id="rId2"/>
              </a:rPr>
              <a:t>här</a:t>
            </a:r>
            <a:r>
              <a:rPr lang="sv-SE" sz="1000" dirty="0" smtClean="0"/>
              <a:t> om hur Marbäcks förskola i Svedala har gjort.</a:t>
            </a:r>
            <a:endParaRPr lang="sv-SE" sz="1000" dirty="0"/>
          </a:p>
        </p:txBody>
      </p:sp>
      <p:sp>
        <p:nvSpPr>
          <p:cNvPr id="8" name="textruta 7"/>
          <p:cNvSpPr txBox="1"/>
          <p:nvPr/>
        </p:nvSpPr>
        <p:spPr>
          <a:xfrm>
            <a:off x="596348" y="4406292"/>
            <a:ext cx="711641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>
                <a:hlinkClick r:id="rId3"/>
              </a:rPr>
              <a:t>Använd gärna mallen för medarbetarsamtal, den hittar du här</a:t>
            </a:r>
            <a:endParaRPr lang="sv-SE" sz="1600" dirty="0"/>
          </a:p>
          <a:p>
            <a:endParaRPr lang="sv-SE" dirty="0"/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548" y="2458278"/>
            <a:ext cx="2387876" cy="15919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4320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 sz="2800" dirty="0" smtClean="0"/>
              <a:t>Bisyssla</a:t>
            </a:r>
            <a:endParaRPr lang="sv-SE" sz="2800" dirty="0"/>
          </a:p>
        </p:txBody>
      </p:sp>
      <p:sp>
        <p:nvSpPr>
          <p:cNvPr id="5" name="textruta 4"/>
          <p:cNvSpPr txBox="1"/>
          <p:nvPr/>
        </p:nvSpPr>
        <p:spPr>
          <a:xfrm>
            <a:off x="544901" y="1543878"/>
            <a:ext cx="757205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600" dirty="0" smtClean="0"/>
              <a:t>Östhammars kommun har en policy för bisyssla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600" dirty="0"/>
              <a:t>Bisyssla är varje anställning, uppdrag eller syssla, tillfällig eller permanent, som du utövar vid sidan om din anställning hos oss och som inte hör till privatlivet</a:t>
            </a:r>
            <a:r>
              <a:rPr lang="sv-SE" sz="1600" dirty="0" smtClean="0"/>
              <a:t>. Exempel på bisyssla kan </a:t>
            </a:r>
            <a:r>
              <a:rPr lang="sv-SE" sz="1600" smtClean="0"/>
              <a:t>vara </a:t>
            </a:r>
            <a:r>
              <a:rPr lang="sv-SE" sz="1600" smtClean="0"/>
              <a:t>ordförande </a:t>
            </a:r>
            <a:r>
              <a:rPr lang="sv-SE" sz="1600" dirty="0"/>
              <a:t>i hyresgästförening, eget företag, kassör i en förening eller deltidsbrandman</a:t>
            </a:r>
            <a:r>
              <a:rPr lang="sv-SE" sz="1600" dirty="0" smtClean="0"/>
              <a:t>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600" dirty="0"/>
              <a:t>Om du har en bisyssla ska du anmäla det skriftligt till din chef på en särskild </a:t>
            </a:r>
            <a:r>
              <a:rPr lang="sv-SE" sz="1600" dirty="0">
                <a:hlinkClick r:id="rId2" tooltip="länk till blankett för anmälan av bisyssla"/>
              </a:rPr>
              <a:t>blankett</a:t>
            </a:r>
            <a:r>
              <a:rPr lang="sv-SE" sz="1600" dirty="0"/>
              <a:t>. Så länge du har kvar din bisyssla ska du fortsätta anmäla den skriftligt till din chef en gång per år. </a:t>
            </a:r>
            <a:r>
              <a:rPr lang="sv-SE" sz="1600" dirty="0" smtClean="0"/>
              <a:t>Vanligtvis </a:t>
            </a:r>
            <a:r>
              <a:rPr lang="sv-SE" sz="1600" dirty="0"/>
              <a:t>gör du det i samband med ditt </a:t>
            </a:r>
            <a:r>
              <a:rPr lang="sv-SE" sz="1600" dirty="0" smtClean="0"/>
              <a:t>medarbetarsamtal.</a:t>
            </a:r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261993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pitel rö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4935</TotalTime>
  <Words>359</Words>
  <Application>Microsoft Office PowerPoint</Application>
  <PresentationFormat>Bildspel på skärmen (16:9)</PresentationFormat>
  <Paragraphs>26</Paragraphs>
  <Slides>5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5</vt:i4>
      </vt:variant>
    </vt:vector>
  </HeadingPairs>
  <TitlesOfParts>
    <vt:vector size="8" baseType="lpstr">
      <vt:lpstr>Arial</vt:lpstr>
      <vt:lpstr>Courier New</vt:lpstr>
      <vt:lpstr>Kapitel röd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Daniel Lundvall</dc:creator>
  <cp:lastModifiedBy>Söderlind, Elin</cp:lastModifiedBy>
  <cp:revision>91</cp:revision>
  <dcterms:created xsi:type="dcterms:W3CDTF">2015-12-21T10:33:10Z</dcterms:created>
  <dcterms:modified xsi:type="dcterms:W3CDTF">2023-09-20T07:56:42Z</dcterms:modified>
</cp:coreProperties>
</file>