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  <p:sldMasterId id="2147483669" r:id="rId2"/>
    <p:sldMasterId id="2147483676" r:id="rId3"/>
    <p:sldMasterId id="2147483685" r:id="rId4"/>
  </p:sldMasterIdLst>
  <p:notesMasterIdLst>
    <p:notesMasterId r:id="rId19"/>
  </p:notesMasterIdLst>
  <p:sldIdLst>
    <p:sldId id="1855117718" r:id="rId5"/>
    <p:sldId id="1855117669" r:id="rId6"/>
    <p:sldId id="1855117750" r:id="rId7"/>
    <p:sldId id="6413" r:id="rId8"/>
    <p:sldId id="1855117751" r:id="rId9"/>
    <p:sldId id="6415" r:id="rId10"/>
    <p:sldId id="6416" r:id="rId11"/>
    <p:sldId id="6417" r:id="rId12"/>
    <p:sldId id="6418" r:id="rId13"/>
    <p:sldId id="1855117738" r:id="rId14"/>
    <p:sldId id="1855117739" r:id="rId15"/>
    <p:sldId id="6449" r:id="rId16"/>
    <p:sldId id="1855117672" r:id="rId17"/>
    <p:sldId id="1855117722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veat" pitchFamily="2" charset="77"/>
      <p:regular r:id="rId24"/>
      <p:bold r:id="rId25"/>
    </p:embeddedFont>
    <p:embeddedFont>
      <p:font typeface="Gill Sans MT" panose="020B0502020104020203" pitchFamily="34" charset="77"/>
      <p:regular r:id="rId26"/>
      <p:bold r:id="rId27"/>
      <p:italic r:id="rId28"/>
      <p:boldItalic r:id="rId29"/>
    </p:embeddedFont>
    <p:embeddedFont>
      <p:font typeface="Source Sans Pro" panose="020B0503030403020204" pitchFamily="34" charset="0"/>
      <p:regular r:id="rId30"/>
      <p:bold r:id="rId31"/>
      <p:italic r:id="rId32"/>
      <p:boldItalic r:id="rId33"/>
    </p:embeddedFont>
    <p:embeddedFont>
      <p:font typeface="Source Sans Pro Black" panose="020B0503030403020204" pitchFamily="34" charset="0"/>
      <p:bold r:id="rId34"/>
      <p:italic r:id="rId35"/>
      <p:boldItalic r:id="rId36"/>
    </p:embeddedFont>
    <p:embeddedFont>
      <p:font typeface="Source Sans Pro ExtraLight" panose="020B0303030403020204" pitchFamily="34" charset="0"/>
      <p:regular r:id="rId37"/>
      <p:italic r:id="rId38"/>
    </p:embeddedFont>
    <p:embeddedFont>
      <p:font typeface="Source Sans Pro Light" panose="020B0403030403020204" pitchFamily="34" charset="0"/>
      <p:regular r:id="rId39"/>
      <p:italic r:id="rId40"/>
    </p:embeddedFont>
    <p:embeddedFont>
      <p:font typeface="Source Sans Pro Semibold" panose="020B0503030403020204" pitchFamily="34" charset="0"/>
      <p:regular r:id="rId41"/>
      <p:bold r:id="rId42"/>
    </p:embeddedFont>
    <p:embeddedFont>
      <p:font typeface="Trebuchet MS" panose="020B0703020202090204" pitchFamily="34" charset="0"/>
      <p:regular r:id="rId43"/>
      <p:bold r:id="rId44"/>
      <p:italic r:id="rId45"/>
    </p:embeddedFont>
  </p:embeddedFont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10.fntdata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font" Target="fonts/font2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presProps" Target="presProps.xml"/><Relationship Id="rId20" Type="http://schemas.openxmlformats.org/officeDocument/2006/relationships/font" Target="fonts/font1.fntdata"/><Relationship Id="rId41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008AE3-5B21-AC45-813F-07F2BBDB0379}" type="datetimeFigureOut">
              <a:rPr lang="sv-SE" smtClean="0"/>
              <a:t>2022-03-31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AA31DD-A256-344E-888B-E50645B855D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7059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35409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71111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75A48-558A-0D42-92C9-466CE9C80064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326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E2E9A1B-0A72-9544-BE02-5FF6EF750D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5280" y="2274560"/>
            <a:ext cx="9062720" cy="1729342"/>
          </a:xfrm>
        </p:spPr>
        <p:txBody>
          <a:bodyPr anchor="b"/>
          <a:lstStyle>
            <a:lvl1pPr algn="l"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87F5B80-326B-A346-BA3D-ECFFFC46E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5280" y="4165181"/>
            <a:ext cx="9062720" cy="97397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826E493C-A9EB-DB46-B452-C4784469D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2DB3174-9688-DE42-B7A5-0D3018E37BBB}" type="datetime1">
              <a:rPr lang="sv-SE" smtClean="0"/>
              <a:t>2022-03-31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F99A58A8-043D-0D49-8969-10CF1AD51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FÖR ETT MER VÄLMÅENDE OCH ENGAGERAT ARBETSLIV | HEJENGAGEMANG.SE</a:t>
            </a:r>
            <a:endParaRPr lang="sv-SE" dirty="0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66BAD563-451C-0347-B6CB-939C78765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B57A013-AD85-7E47-A366-B063563A7256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0" name="Bildobjekt 9" descr="En bild som visar text, porslin, kärl, tallrik&#10;&#10;Automatiskt genererad beskrivning">
            <a:extLst>
              <a:ext uri="{FF2B5EF4-FFF2-40B4-BE49-F238E27FC236}">
                <a16:creationId xmlns:a16="http://schemas.microsoft.com/office/drawing/2014/main" id="{3869B31F-B847-9343-90B9-956B439E51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280" y="1106261"/>
            <a:ext cx="1503680" cy="845740"/>
          </a:xfrm>
          <a:prstGeom prst="rect">
            <a:avLst/>
          </a:prstGeom>
        </p:spPr>
      </p:pic>
      <p:cxnSp>
        <p:nvCxnSpPr>
          <p:cNvPr id="11" name="Rak 10">
            <a:extLst>
              <a:ext uri="{FF2B5EF4-FFF2-40B4-BE49-F238E27FC236}">
                <a16:creationId xmlns:a16="http://schemas.microsoft.com/office/drawing/2014/main" id="{231FEC15-56BA-2748-A3D2-0273EB38D44C}"/>
              </a:ext>
            </a:extLst>
          </p:cNvPr>
          <p:cNvCxnSpPr>
            <a:cxnSpLocks/>
          </p:cNvCxnSpPr>
          <p:nvPr userDrawn="1"/>
        </p:nvCxnSpPr>
        <p:spPr>
          <a:xfrm>
            <a:off x="1605280" y="2113280"/>
            <a:ext cx="9062720" cy="0"/>
          </a:xfrm>
          <a:prstGeom prst="line">
            <a:avLst/>
          </a:prstGeom>
          <a:ln w="19050" cap="rnd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11">
            <a:extLst>
              <a:ext uri="{FF2B5EF4-FFF2-40B4-BE49-F238E27FC236}">
                <a16:creationId xmlns:a16="http://schemas.microsoft.com/office/drawing/2014/main" id="{48EF669A-F95A-5649-81EE-F2BCEF7DB289}"/>
              </a:ext>
            </a:extLst>
          </p:cNvPr>
          <p:cNvCxnSpPr>
            <a:cxnSpLocks/>
          </p:cNvCxnSpPr>
          <p:nvPr userDrawn="1"/>
        </p:nvCxnSpPr>
        <p:spPr>
          <a:xfrm>
            <a:off x="1605280" y="5303520"/>
            <a:ext cx="9062720" cy="0"/>
          </a:xfrm>
          <a:prstGeom prst="line">
            <a:avLst/>
          </a:prstGeom>
          <a:ln w="19050" cap="rnd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ED9A920D-7C74-7544-8935-238038DD2A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58364" y="1431580"/>
            <a:ext cx="5209636" cy="469900"/>
          </a:xfrm>
        </p:spPr>
        <p:txBody>
          <a:bodyPr anchor="b">
            <a:noAutofit/>
          </a:bodyPr>
          <a:lstStyle>
            <a:lvl1pPr marL="0" indent="0" algn="r">
              <a:buNone/>
              <a:defRPr sz="1800">
                <a:solidFill>
                  <a:schemeClr val="accent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Datum | Namn</a:t>
            </a:r>
          </a:p>
        </p:txBody>
      </p:sp>
    </p:spTree>
    <p:extLst>
      <p:ext uri="{BB962C8B-B14F-4D97-AF65-F5344CB8AC3E}">
        <p14:creationId xmlns:p14="http://schemas.microsoft.com/office/powerpoint/2010/main" val="3850898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or bild med han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9A13078F-CF49-6247-8B69-6CDD0AB8AB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53400" y="729205"/>
            <a:ext cx="3474696" cy="158573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 i="0">
                <a:latin typeface="Caveat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bildtexten</a:t>
            </a:r>
          </a:p>
        </p:txBody>
      </p:sp>
      <p:sp>
        <p:nvSpPr>
          <p:cNvPr id="9" name="Platshållare för datum 8">
            <a:extLst>
              <a:ext uri="{FF2B5EF4-FFF2-40B4-BE49-F238E27FC236}">
                <a16:creationId xmlns:a16="http://schemas.microsoft.com/office/drawing/2014/main" id="{9DC3FBD0-DAB9-E946-B830-9D160321704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9DBF37D-A63E-5F49-AF68-4ABA4E75F851}" type="datetime1">
              <a:rPr lang="sv-SE" smtClean="0"/>
              <a:t>2022-03-31</a:t>
            </a:fld>
            <a:endParaRPr lang="sv-SE"/>
          </a:p>
        </p:txBody>
      </p:sp>
      <p:sp>
        <p:nvSpPr>
          <p:cNvPr id="10" name="Platshållare för sidfot 9">
            <a:extLst>
              <a:ext uri="{FF2B5EF4-FFF2-40B4-BE49-F238E27FC236}">
                <a16:creationId xmlns:a16="http://schemas.microsoft.com/office/drawing/2014/main" id="{8028A8FA-B143-0E47-9ACE-BEEC9D1371D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FÖR ETT MER VÄLMÅENDE OCH ENGAGERAT ARBETSLIV | HEJENGAGEMANG.SE</a:t>
            </a:r>
            <a:endParaRPr lang="sv-SE" dirty="0"/>
          </a:p>
        </p:txBody>
      </p:sp>
      <p:sp>
        <p:nvSpPr>
          <p:cNvPr id="11" name="Platshållare för bildnummer 10">
            <a:extLst>
              <a:ext uri="{FF2B5EF4-FFF2-40B4-BE49-F238E27FC236}">
                <a16:creationId xmlns:a16="http://schemas.microsoft.com/office/drawing/2014/main" id="{BA297C52-8508-4F4C-8878-783AF74DF49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B57A013-AD85-7E47-A366-B063563A725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2342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do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928D26F-40C8-534A-9990-CC6192F321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094330"/>
            <a:ext cx="4416707" cy="3952232"/>
          </a:xfrm>
        </p:spPr>
        <p:txBody>
          <a:bodyPr anchor="t">
            <a:normAutofit/>
          </a:bodyPr>
          <a:lstStyle>
            <a:lvl1pPr algn="l">
              <a:defRPr sz="6000">
                <a:solidFill>
                  <a:schemeClr val="accent4"/>
                </a:solidFill>
              </a:defRPr>
            </a:lvl1pPr>
          </a:lstStyle>
          <a:p>
            <a:r>
              <a:rPr lang="sv-SE" dirty="0"/>
              <a:t>Klicka här för att lägga till rubrik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31592B5F-A05F-DE4B-81A3-0931362A4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D5F43-5F16-0A4A-A45D-6BECEA637D37}" type="datetime1">
              <a:rPr lang="sv-SE" smtClean="0"/>
              <a:t>2022-03-31</a:t>
            </a:fld>
            <a:endParaRPr lang="en-US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5272502-4B8F-A548-9C82-24BE38D2A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FÖR ETT MER VÄLMÅENDE OCH ENGAGERAT ARBETSLIV | HEJENGAGEMANG.SE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E281C8B-A669-A04D-9C8E-2CCE9F9CD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4D6D896E-317B-4844-861B-D3CD63E0B48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67242" y="1100640"/>
            <a:ext cx="5786558" cy="461725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92439945-36D4-734F-82C4-3D391C7D1A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5197475"/>
            <a:ext cx="4416425" cy="520419"/>
          </a:xfrm>
        </p:spPr>
        <p:txBody>
          <a:bodyPr anchor="b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9745686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ita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F6553D75-B88C-AC49-99FE-073CF717EA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</a:blip>
          <a:srcRect l="34148" t="24126" r="32398" b="53808"/>
          <a:stretch/>
        </p:blipFill>
        <p:spPr>
          <a:xfrm>
            <a:off x="4869960" y="2423569"/>
            <a:ext cx="2544014" cy="1980382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928D26F-40C8-534A-9990-CC6192F321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41559" y="1880821"/>
            <a:ext cx="6908881" cy="3096358"/>
          </a:xfrm>
        </p:spPr>
        <p:txBody>
          <a:bodyPr>
            <a:normAutofit/>
          </a:bodyPr>
          <a:lstStyle>
            <a:lvl1pPr algn="ctr">
              <a:defRPr sz="3200" b="0" i="0">
                <a:solidFill>
                  <a:schemeClr val="accent4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sv-SE" dirty="0"/>
              <a:t>Klicka här för att lägga till citat. </a:t>
            </a:r>
            <a:br>
              <a:rPr lang="sv-SE" dirty="0"/>
            </a:br>
            <a:r>
              <a:rPr lang="sv-SE" dirty="0"/>
              <a:t>Använd </a:t>
            </a:r>
            <a:r>
              <a:rPr lang="sv-SE" dirty="0" err="1"/>
              <a:t>bold</a:t>
            </a:r>
            <a:r>
              <a:rPr lang="sv-SE" dirty="0"/>
              <a:t> för att förstärka ord.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52FD6603-A366-E44F-B8F5-A236609B1C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41559" y="1309152"/>
            <a:ext cx="6908881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 spc="3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KLICKA HÄR FÖR ATT LÄGGA TILL CITAT-FÖRFATTARE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83B64245-E8BD-6A40-97AF-B268CA6229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67369" y="5755393"/>
            <a:ext cx="857262" cy="700097"/>
          </a:xfrm>
          <a:prstGeom prst="rect">
            <a:avLst/>
          </a:prstGeom>
        </p:spPr>
      </p:pic>
      <p:sp>
        <p:nvSpPr>
          <p:cNvPr id="6" name="Rubrik 4">
            <a:extLst>
              <a:ext uri="{FF2B5EF4-FFF2-40B4-BE49-F238E27FC236}">
                <a16:creationId xmlns:a16="http://schemas.microsoft.com/office/drawing/2014/main" id="{87F923EE-9849-784D-89F1-6D67826B2F1E}"/>
              </a:ext>
            </a:extLst>
          </p:cNvPr>
          <p:cNvSpPr txBox="1">
            <a:spLocks/>
          </p:cNvSpPr>
          <p:nvPr userDrawn="1"/>
        </p:nvSpPr>
        <p:spPr>
          <a:xfrm>
            <a:off x="-577545" y="1486588"/>
            <a:ext cx="346287" cy="12440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accent6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pPr algn="ctr"/>
            <a:r>
              <a:rPr lang="sv-SE" sz="9600" dirty="0">
                <a:solidFill>
                  <a:schemeClr val="accent2">
                    <a:lumMod val="75000"/>
                  </a:schemeClr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6880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bart-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CFB83C10-DFC2-C64F-A5F1-F20904CF1C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10" t="22785"/>
          <a:stretch/>
        </p:blipFill>
        <p:spPr>
          <a:xfrm>
            <a:off x="-1" y="-1"/>
            <a:ext cx="3229015" cy="2549645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8A5597D3-8640-6E41-8994-D4F50A192C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464" b="5397"/>
          <a:stretch/>
        </p:blipFill>
        <p:spPr>
          <a:xfrm>
            <a:off x="6642582" y="1475450"/>
            <a:ext cx="5549418" cy="5382550"/>
          </a:xfrm>
          <a:prstGeom prst="rect">
            <a:avLst/>
          </a:prstGeom>
        </p:spPr>
      </p:pic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2DED4D6-48B2-FB4C-A8A7-076966AB14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5F4B01-57FB-7745-81D6-5530FF8259E9}" type="datetime1">
              <a:rPr lang="sv-SE" smtClean="0"/>
              <a:t>2022-03-31</a:t>
            </a:fld>
            <a:endParaRPr lang="en-US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764FE231-7952-8245-ACD6-7588692F3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FÖR ETT MER VÄLMÅENDE OCH ENGAGERAT ARBETSLIV | HEJENGAGEMANG.SE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DA3B018-4984-0147-AB3D-74BC6F839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08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2DED4D6-48B2-FB4C-A8A7-076966AB14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D8EB2-5DA8-A946-9575-3201F99BFA8D}" type="datetime1">
              <a:rPr lang="sv-SE" smtClean="0"/>
              <a:t>2022-03-31</a:t>
            </a:fld>
            <a:endParaRPr lang="en-US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764FE231-7952-8245-ACD6-7588692F3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FÖR ETT MER VÄLMÅENDE OCH ENGAGERAT ARBETSLIV | HEJENGAGEMANG.SE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DA3B018-4984-0147-AB3D-74BC6F839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14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ubrikbil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E2E9A1B-0A72-9544-BE02-5FF6EF750D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5280" y="2274560"/>
            <a:ext cx="9062720" cy="1729342"/>
          </a:xfrm>
        </p:spPr>
        <p:txBody>
          <a:bodyPr anchor="b"/>
          <a:lstStyle>
            <a:lvl1pPr algn="l">
              <a:defRPr sz="6000">
                <a:solidFill>
                  <a:schemeClr val="accent4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87F5B80-326B-A346-BA3D-ECFFFC46E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5280" y="4165181"/>
            <a:ext cx="9062720" cy="97397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826E493C-A9EB-DB46-B452-C4784469D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27F10842-0A58-A841-949A-1218101FC072}" type="datetime1">
              <a:rPr lang="sv-SE" smtClean="0"/>
              <a:t>2022-03-31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F99A58A8-043D-0D49-8969-10CF1AD51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sv-SE"/>
              <a:t>FÖR ETT MER VÄLMÅENDE OCH ENGAGERAT ARBETSLIV | HEJENGAGEMANG.SE</a:t>
            </a:r>
            <a:endParaRPr lang="sv-SE" dirty="0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66BAD563-451C-0347-B6CB-939C78765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4B57A013-AD85-7E47-A366-B063563A7256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0" name="Bildobjekt 9" descr="En bild som visar text, porslin, kärl, tallrik&#10;&#10;Automatiskt genererad beskrivning">
            <a:extLst>
              <a:ext uri="{FF2B5EF4-FFF2-40B4-BE49-F238E27FC236}">
                <a16:creationId xmlns:a16="http://schemas.microsoft.com/office/drawing/2014/main" id="{3869B31F-B847-9343-90B9-956B439E51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280" y="1106261"/>
            <a:ext cx="1503680" cy="845740"/>
          </a:xfrm>
          <a:prstGeom prst="rect">
            <a:avLst/>
          </a:prstGeom>
        </p:spPr>
      </p:pic>
      <p:cxnSp>
        <p:nvCxnSpPr>
          <p:cNvPr id="11" name="Rak 10">
            <a:extLst>
              <a:ext uri="{FF2B5EF4-FFF2-40B4-BE49-F238E27FC236}">
                <a16:creationId xmlns:a16="http://schemas.microsoft.com/office/drawing/2014/main" id="{231FEC15-56BA-2748-A3D2-0273EB38D44C}"/>
              </a:ext>
            </a:extLst>
          </p:cNvPr>
          <p:cNvCxnSpPr>
            <a:cxnSpLocks/>
          </p:cNvCxnSpPr>
          <p:nvPr userDrawn="1"/>
        </p:nvCxnSpPr>
        <p:spPr>
          <a:xfrm>
            <a:off x="1605280" y="2113280"/>
            <a:ext cx="9062720" cy="0"/>
          </a:xfrm>
          <a:prstGeom prst="line">
            <a:avLst/>
          </a:prstGeom>
          <a:ln w="19050" cap="rnd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11">
            <a:extLst>
              <a:ext uri="{FF2B5EF4-FFF2-40B4-BE49-F238E27FC236}">
                <a16:creationId xmlns:a16="http://schemas.microsoft.com/office/drawing/2014/main" id="{48EF669A-F95A-5649-81EE-F2BCEF7DB289}"/>
              </a:ext>
            </a:extLst>
          </p:cNvPr>
          <p:cNvCxnSpPr>
            <a:cxnSpLocks/>
          </p:cNvCxnSpPr>
          <p:nvPr userDrawn="1"/>
        </p:nvCxnSpPr>
        <p:spPr>
          <a:xfrm>
            <a:off x="1605280" y="5303520"/>
            <a:ext cx="9062720" cy="0"/>
          </a:xfrm>
          <a:prstGeom prst="line">
            <a:avLst/>
          </a:prstGeom>
          <a:ln w="19050" cap="rnd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ED9A920D-7C74-7544-8935-238038DD2A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58364" y="1431580"/>
            <a:ext cx="5209636" cy="469900"/>
          </a:xfrm>
        </p:spPr>
        <p:txBody>
          <a:bodyPr anchor="b">
            <a:noAutofit/>
          </a:bodyPr>
          <a:lstStyle>
            <a:lvl1pPr marL="0" indent="0" algn="r">
              <a:buNone/>
              <a:defRPr sz="18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Datum | Namn</a:t>
            </a:r>
          </a:p>
        </p:txBody>
      </p:sp>
    </p:spTree>
    <p:extLst>
      <p:ext uri="{BB962C8B-B14F-4D97-AF65-F5344CB8AC3E}">
        <p14:creationId xmlns:p14="http://schemas.microsoft.com/office/powerpoint/2010/main" val="608129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vsnittsrubri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5BDCC81-A50C-D74C-A896-50C5E9CF2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5279" y="1554479"/>
            <a:ext cx="6548121" cy="2852737"/>
          </a:xfrm>
        </p:spPr>
        <p:txBody>
          <a:bodyPr anchor="b"/>
          <a:lstStyle>
            <a:lvl1pPr>
              <a:defRPr sz="5400">
                <a:solidFill>
                  <a:schemeClr val="accent4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22A4C91-31AD-5047-82F8-D83FB448D3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05279" y="4434205"/>
            <a:ext cx="6548121" cy="63626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01A3D96-9379-F545-A457-16BDE564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E686923F-A359-884D-952E-E4E08E542913}" type="datetime1">
              <a:rPr lang="sv-SE" smtClean="0"/>
              <a:t>2022-03-31</a:t>
            </a:fld>
            <a:endParaRPr lang="en-US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37DD9D8-0562-B54E-B26A-90A4D82FF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FÖR ETT MER VÄLMÅENDE OCH ENGAGERAT ARBETSLIV | HEJENGAGEMANG.SE</a:t>
            </a:r>
            <a:endParaRPr lang="en-US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ED21D17-67B7-BA4B-A323-0CB6CE6D9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1CF2D47E-0AF1-4C27-801F-64E3E5BF7F7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Rak 7">
            <a:extLst>
              <a:ext uri="{FF2B5EF4-FFF2-40B4-BE49-F238E27FC236}">
                <a16:creationId xmlns:a16="http://schemas.microsoft.com/office/drawing/2014/main" id="{3098762A-400F-1C46-B50C-D8C96BB3D6FA}"/>
              </a:ext>
            </a:extLst>
          </p:cNvPr>
          <p:cNvCxnSpPr>
            <a:cxnSpLocks/>
          </p:cNvCxnSpPr>
          <p:nvPr userDrawn="1"/>
        </p:nvCxnSpPr>
        <p:spPr>
          <a:xfrm>
            <a:off x="1605280" y="5303520"/>
            <a:ext cx="8981440" cy="0"/>
          </a:xfrm>
          <a:prstGeom prst="line">
            <a:avLst/>
          </a:prstGeom>
          <a:ln w="19050" cap="rnd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96D9677B-B26F-4247-B855-404DF548F2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99450" y="1554480"/>
            <a:ext cx="2287588" cy="3515996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263637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vsnittsrubrik-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5BDCC81-A50C-D74C-A896-50C5E9CF2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5279" y="1554479"/>
            <a:ext cx="6548121" cy="2852737"/>
          </a:xfrm>
        </p:spPr>
        <p:txBody>
          <a:bodyPr anchor="b"/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22A4C91-31AD-5047-82F8-D83FB448D3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05279" y="4434205"/>
            <a:ext cx="6548121" cy="63626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01A3D96-9379-F545-A457-16BDE564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BBD1765E-1E33-FB44-A3DA-23CD7309B52F}" type="datetime1">
              <a:rPr lang="sv-SE" smtClean="0"/>
              <a:t>2022-03-31</a:t>
            </a:fld>
            <a:endParaRPr lang="en-US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37DD9D8-0562-B54E-B26A-90A4D82FF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FÖR ETT MER VÄLMÅENDE OCH ENGAGERAT ARBETSLIV | HEJENGAGEMANG.SE</a:t>
            </a:r>
            <a:endParaRPr lang="en-US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ED21D17-67B7-BA4B-A323-0CB6CE6D9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1CF2D47E-0AF1-4C27-801F-64E3E5BF7F7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Rak 7">
            <a:extLst>
              <a:ext uri="{FF2B5EF4-FFF2-40B4-BE49-F238E27FC236}">
                <a16:creationId xmlns:a16="http://schemas.microsoft.com/office/drawing/2014/main" id="{3098762A-400F-1C46-B50C-D8C96BB3D6FA}"/>
              </a:ext>
            </a:extLst>
          </p:cNvPr>
          <p:cNvCxnSpPr>
            <a:cxnSpLocks/>
          </p:cNvCxnSpPr>
          <p:nvPr userDrawn="1"/>
        </p:nvCxnSpPr>
        <p:spPr>
          <a:xfrm>
            <a:off x="1605280" y="5303520"/>
            <a:ext cx="8981440" cy="0"/>
          </a:xfrm>
          <a:prstGeom prst="line">
            <a:avLst/>
          </a:prstGeom>
          <a:ln w="1905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96D9677B-B26F-4247-B855-404DF548F2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99450" y="1554480"/>
            <a:ext cx="2287588" cy="3515996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86340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eflektion/Övnin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928D26F-40C8-534A-9990-CC6192F321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05280" y="2349661"/>
            <a:ext cx="6548120" cy="3379806"/>
          </a:xfr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sv-SE" dirty="0"/>
              <a:t>Klicka här för att ändra mall för brödtexten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31592B5F-A05F-DE4B-81A3-0931362A4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099B31-21F3-D148-9854-DE2C16068617}" type="datetime1">
              <a:rPr lang="sv-SE" smtClean="0"/>
              <a:t>2022-03-31</a:t>
            </a:fld>
            <a:endParaRPr lang="en-US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5272502-4B8F-A548-9C82-24BE38D2A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FÖR ETT MER VÄLMÅENDE OCH ENGAGERAT ARBETSLIV | HEJENGAGEMANG.SE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E281C8B-A669-A04D-9C8E-2CCE9F9CD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CF2D47E-0AF1-4C27-801F-64E3E5BF7F7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Rak 7">
            <a:extLst>
              <a:ext uri="{FF2B5EF4-FFF2-40B4-BE49-F238E27FC236}">
                <a16:creationId xmlns:a16="http://schemas.microsoft.com/office/drawing/2014/main" id="{EA5B51D2-FB9A-A247-9417-ECB6979AED8D}"/>
              </a:ext>
            </a:extLst>
          </p:cNvPr>
          <p:cNvCxnSpPr>
            <a:cxnSpLocks/>
          </p:cNvCxnSpPr>
          <p:nvPr userDrawn="1"/>
        </p:nvCxnSpPr>
        <p:spPr>
          <a:xfrm>
            <a:off x="1605280" y="2113280"/>
            <a:ext cx="6548120" cy="0"/>
          </a:xfrm>
          <a:prstGeom prst="line">
            <a:avLst/>
          </a:prstGeom>
          <a:ln w="1905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07C7924B-46D0-1840-B164-F67BACD585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04963" y="1608138"/>
            <a:ext cx="6548120" cy="382587"/>
          </a:xfrm>
        </p:spPr>
        <p:txBody>
          <a:bodyPr anchor="b"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Caveat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rubrikformatet</a:t>
            </a:r>
          </a:p>
        </p:txBody>
      </p:sp>
    </p:spTree>
    <p:extLst>
      <p:ext uri="{BB962C8B-B14F-4D97-AF65-F5344CB8AC3E}">
        <p14:creationId xmlns:p14="http://schemas.microsoft.com/office/powerpoint/2010/main" val="27646530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Stor rubri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928D26F-40C8-534A-9990-CC6192F32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4330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31592B5F-A05F-DE4B-81A3-0931362A4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78057-82E0-9C43-9869-2D881F4D730A}" type="datetime1">
              <a:rPr lang="sv-SE" smtClean="0"/>
              <a:t>2022-03-31</a:t>
            </a:fld>
            <a:endParaRPr lang="en-US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5272502-4B8F-A548-9C82-24BE38D2A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FÖR ETT MER VÄLMÅENDE OCH ENGAGERAT ARBETSLIV | HEJENGAGEMANG.SE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E281C8B-A669-A04D-9C8E-2CCE9F9CD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6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vsnittsrubri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5BDCC81-A50C-D74C-A896-50C5E9CF2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5279" y="1554479"/>
            <a:ext cx="6548121" cy="2852737"/>
          </a:xfrm>
        </p:spPr>
        <p:txBody>
          <a:bodyPr anchor="b"/>
          <a:lstStyle>
            <a:lvl1pPr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22A4C91-31AD-5047-82F8-D83FB448D3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05279" y="4434205"/>
            <a:ext cx="6548121" cy="63626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01A3D96-9379-F545-A457-16BDE564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7B61B4B-D169-EE4D-9A31-7E54210EF02E}" type="datetime1">
              <a:rPr lang="sv-SE" smtClean="0"/>
              <a:t>2022-03-31</a:t>
            </a:fld>
            <a:endParaRPr lang="en-US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37DD9D8-0562-B54E-B26A-90A4D82FF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FÖR ETT MER VÄLMÅENDE OCH ENGAGERAT ARBETSLIV | HEJENGAGEMANG.SE</a:t>
            </a:r>
            <a:endParaRPr lang="en-US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ED21D17-67B7-BA4B-A323-0CB6CE6D9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CF2D47E-0AF1-4C27-801F-64E3E5BF7F7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Rak 7">
            <a:extLst>
              <a:ext uri="{FF2B5EF4-FFF2-40B4-BE49-F238E27FC236}">
                <a16:creationId xmlns:a16="http://schemas.microsoft.com/office/drawing/2014/main" id="{3098762A-400F-1C46-B50C-D8C96BB3D6FA}"/>
              </a:ext>
            </a:extLst>
          </p:cNvPr>
          <p:cNvCxnSpPr>
            <a:cxnSpLocks/>
          </p:cNvCxnSpPr>
          <p:nvPr userDrawn="1"/>
        </p:nvCxnSpPr>
        <p:spPr>
          <a:xfrm>
            <a:off x="1605280" y="5303520"/>
            <a:ext cx="8981440" cy="0"/>
          </a:xfrm>
          <a:prstGeom prst="line">
            <a:avLst/>
          </a:prstGeom>
          <a:ln w="19050" cap="rnd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96D9677B-B26F-4247-B855-404DF548F2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99450" y="1554480"/>
            <a:ext cx="2287588" cy="3515996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957271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Rubrik och innehå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49FFC20-9E20-4749-A74F-3E24D0552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529" y="365125"/>
            <a:ext cx="9444941" cy="1325563"/>
          </a:xfrm>
        </p:spPr>
        <p:txBody>
          <a:bodyPr anchor="b"/>
          <a:lstStyle>
            <a:lvl1pPr>
              <a:defRPr b="1" i="0">
                <a:solidFill>
                  <a:schemeClr val="accent2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798709A-2E8A-6F47-BA70-4441CA859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3528" y="2141315"/>
            <a:ext cx="9444942" cy="403564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2400"/>
            </a:lvl1pPr>
            <a:lvl2pPr>
              <a:lnSpc>
                <a:spcPct val="100000"/>
              </a:lnSpc>
              <a:spcAft>
                <a:spcPts val="800"/>
              </a:spcAft>
              <a:defRPr sz="2000"/>
            </a:lvl2pPr>
            <a:lvl3pPr>
              <a:lnSpc>
                <a:spcPct val="100000"/>
              </a:lnSpc>
              <a:spcAft>
                <a:spcPts val="800"/>
              </a:spcAft>
              <a:defRPr sz="1800"/>
            </a:lvl3pPr>
            <a:lvl4pPr>
              <a:lnSpc>
                <a:spcPct val="100000"/>
              </a:lnSpc>
              <a:spcAft>
                <a:spcPts val="800"/>
              </a:spcAft>
              <a:defRPr sz="1600"/>
            </a:lvl4pPr>
            <a:lvl5pPr>
              <a:lnSpc>
                <a:spcPct val="100000"/>
              </a:lnSpc>
              <a:spcAft>
                <a:spcPts val="800"/>
              </a:spcAft>
              <a:defRPr sz="16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0" name="Platshållare för datum 9">
            <a:extLst>
              <a:ext uri="{FF2B5EF4-FFF2-40B4-BE49-F238E27FC236}">
                <a16:creationId xmlns:a16="http://schemas.microsoft.com/office/drawing/2014/main" id="{FC7EEAD8-3935-4C47-8942-DE3F30E8D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6725F9A5-EF87-6646-8846-8E238F494B67}" type="datetime1">
              <a:rPr lang="sv-SE" smtClean="0"/>
              <a:t>2022-03-31</a:t>
            </a:fld>
            <a:endParaRPr lang="sv-SE"/>
          </a:p>
        </p:txBody>
      </p:sp>
      <p:sp>
        <p:nvSpPr>
          <p:cNvPr id="11" name="Platshållare för sidfot 10">
            <a:extLst>
              <a:ext uri="{FF2B5EF4-FFF2-40B4-BE49-F238E27FC236}">
                <a16:creationId xmlns:a16="http://schemas.microsoft.com/office/drawing/2014/main" id="{61687952-0594-A443-901E-41F5D4F41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sv-SE"/>
              <a:t>FÖR ETT MER VÄLMÅENDE OCH ENGAGERAT ARBETSLIV | HEJENGAGEMANG.SE</a:t>
            </a:r>
            <a:endParaRPr lang="sv-SE" dirty="0"/>
          </a:p>
        </p:txBody>
      </p:sp>
      <p:sp>
        <p:nvSpPr>
          <p:cNvPr id="12" name="Platshållare för bildnummer 11">
            <a:extLst>
              <a:ext uri="{FF2B5EF4-FFF2-40B4-BE49-F238E27FC236}">
                <a16:creationId xmlns:a16="http://schemas.microsoft.com/office/drawing/2014/main" id="{B0496178-4796-E749-9005-3272EAB3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4B57A013-AD85-7E47-A366-B063563A7256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8" name="Rak 7">
            <a:extLst>
              <a:ext uri="{FF2B5EF4-FFF2-40B4-BE49-F238E27FC236}">
                <a16:creationId xmlns:a16="http://schemas.microsoft.com/office/drawing/2014/main" id="{7BBF0733-9DA9-834E-9A86-3AAB97CEF342}"/>
              </a:ext>
            </a:extLst>
          </p:cNvPr>
          <p:cNvCxnSpPr>
            <a:cxnSpLocks/>
          </p:cNvCxnSpPr>
          <p:nvPr userDrawn="1"/>
        </p:nvCxnSpPr>
        <p:spPr>
          <a:xfrm>
            <a:off x="1373529" y="1888988"/>
            <a:ext cx="9444941" cy="0"/>
          </a:xfrm>
          <a:prstGeom prst="line">
            <a:avLst/>
          </a:prstGeom>
          <a:ln w="1905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83796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ita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extLst>
              <a:ext uri="{FF2B5EF4-FFF2-40B4-BE49-F238E27FC236}">
                <a16:creationId xmlns:a16="http://schemas.microsoft.com/office/drawing/2014/main" id="{FB3C182B-753C-6144-AAA4-86138C5EF4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</a:blip>
          <a:srcRect l="30378" t="18166" r="30378" b="50000"/>
          <a:stretch/>
        </p:blipFill>
        <p:spPr>
          <a:xfrm>
            <a:off x="4557658" y="1879740"/>
            <a:ext cx="3015711" cy="2887133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928D26F-40C8-534A-9990-CC6192F321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41559" y="1880821"/>
            <a:ext cx="6908881" cy="3096358"/>
          </a:xfrm>
        </p:spPr>
        <p:txBody>
          <a:bodyPr>
            <a:normAutofit/>
          </a:bodyPr>
          <a:lstStyle>
            <a:lvl1pPr algn="ctr">
              <a:defRPr sz="3200" b="0" i="0">
                <a:solidFill>
                  <a:schemeClr val="accent2">
                    <a:lumMod val="60000"/>
                    <a:lumOff val="4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sv-SE" dirty="0"/>
              <a:t>Klicka här för att lägga till citat. </a:t>
            </a:r>
            <a:br>
              <a:rPr lang="sv-SE" dirty="0"/>
            </a:br>
            <a:r>
              <a:rPr lang="sv-SE" dirty="0"/>
              <a:t>Använd </a:t>
            </a:r>
            <a:r>
              <a:rPr lang="sv-SE" dirty="0" err="1"/>
              <a:t>bold</a:t>
            </a:r>
            <a:r>
              <a:rPr lang="sv-SE" dirty="0"/>
              <a:t> för att förstärka ord.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52FD6603-A366-E44F-B8F5-A236609B1C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41559" y="1309152"/>
            <a:ext cx="6908881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 spc="3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KLICKA HÄR FÖR ATT LÄGGA TILL CITAT-FÖRFATTARE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83B64245-E8BD-6A40-97AF-B268CA6229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67369" y="5755393"/>
            <a:ext cx="857262" cy="700097"/>
          </a:xfrm>
          <a:prstGeom prst="rect">
            <a:avLst/>
          </a:prstGeom>
        </p:spPr>
      </p:pic>
      <p:sp>
        <p:nvSpPr>
          <p:cNvPr id="6" name="Rubrik 4">
            <a:extLst>
              <a:ext uri="{FF2B5EF4-FFF2-40B4-BE49-F238E27FC236}">
                <a16:creationId xmlns:a16="http://schemas.microsoft.com/office/drawing/2014/main" id="{87F923EE-9849-784D-89F1-6D67826B2F1E}"/>
              </a:ext>
            </a:extLst>
          </p:cNvPr>
          <p:cNvSpPr txBox="1">
            <a:spLocks/>
          </p:cNvSpPr>
          <p:nvPr userDrawn="1"/>
        </p:nvSpPr>
        <p:spPr>
          <a:xfrm>
            <a:off x="-577545" y="1486588"/>
            <a:ext cx="346287" cy="12440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accent6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pPr algn="ctr"/>
            <a:r>
              <a:rPr lang="sv-SE" sz="9600" dirty="0">
                <a:solidFill>
                  <a:schemeClr val="accent2">
                    <a:lumMod val="75000"/>
                  </a:schemeClr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44364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Enbart-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3609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Rubrikbil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4670156" y="1817908"/>
            <a:ext cx="6777925" cy="2714378"/>
          </a:xfrm>
        </p:spPr>
        <p:txBody>
          <a:bodyPr anchor="ctr">
            <a:normAutofit/>
          </a:bodyPr>
          <a:lstStyle>
            <a:lvl1pPr algn="l">
              <a:defRPr sz="5332" b="0">
                <a:solidFill>
                  <a:schemeClr val="accent6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4688990" y="4532286"/>
            <a:ext cx="6263145" cy="1657252"/>
          </a:xfrm>
        </p:spPr>
        <p:txBody>
          <a:bodyPr>
            <a:noAutofit/>
          </a:bodyPr>
          <a:lstStyle>
            <a:lvl1pPr marL="0" indent="0" algn="l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sv-SE" dirty="0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20093027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Rubrik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2658375"/>
            <a:ext cx="7279037" cy="2387600"/>
          </a:xfrm>
        </p:spPr>
        <p:txBody>
          <a:bodyPr anchor="b">
            <a:normAutofit/>
          </a:bodyPr>
          <a:lstStyle>
            <a:lvl1pPr algn="l">
              <a:defRPr sz="5865" b="0">
                <a:solidFill>
                  <a:schemeClr val="accent5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5226480"/>
            <a:ext cx="4850296" cy="851589"/>
          </a:xfrm>
        </p:spPr>
        <p:txBody>
          <a:bodyPr>
            <a:noAutofit/>
          </a:bodyPr>
          <a:lstStyle>
            <a:lvl1pPr marL="0" indent="0" algn="l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sv-SE" dirty="0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2536264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Rubrikbil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l">
              <a:defRPr sz="5998" b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4850296" cy="2516374"/>
          </a:xfrm>
        </p:spPr>
        <p:txBody>
          <a:bodyPr>
            <a:noAutofit/>
          </a:bodyPr>
          <a:lstStyle>
            <a:lvl1pPr marL="0" indent="0" algn="l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sv-SE" dirty="0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23338716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Rubrikbild">
    <p:bg>
      <p:bgPr>
        <a:solidFill>
          <a:srgbClr val="1B92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l">
              <a:defRPr sz="5998" b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4850296" cy="2516374"/>
          </a:xfrm>
        </p:spPr>
        <p:txBody>
          <a:bodyPr>
            <a:noAutofit/>
          </a:bodyPr>
          <a:lstStyle>
            <a:lvl1pPr marL="0" indent="0" algn="l">
              <a:buNone/>
              <a:defRPr sz="2399">
                <a:solidFill>
                  <a:schemeClr val="bg1"/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sv-SE" dirty="0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17255022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Rubrik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l">
              <a:defRPr sz="5998" b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4850296" cy="2476033"/>
          </a:xfrm>
        </p:spPr>
        <p:txBody>
          <a:bodyPr>
            <a:noAutofit/>
          </a:bodyPr>
          <a:lstStyle>
            <a:lvl1pPr marL="0" indent="0" algn="l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sv-SE" dirty="0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20967147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Rubrik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l">
              <a:defRPr sz="5998" b="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4850296" cy="2476033"/>
          </a:xfrm>
        </p:spPr>
        <p:txBody>
          <a:bodyPr>
            <a:noAutofit/>
          </a:bodyPr>
          <a:lstStyle>
            <a:lvl1pPr marL="0" indent="0" algn="l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sv-SE" dirty="0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1376423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Rubrikbil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l">
              <a:defRPr sz="5998" b="0">
                <a:solidFill>
                  <a:schemeClr val="accent6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4850296" cy="2476033"/>
          </a:xfrm>
        </p:spPr>
        <p:txBody>
          <a:bodyPr>
            <a:noAutofit/>
          </a:bodyPr>
          <a:lstStyle>
            <a:lvl1pPr marL="0" indent="0" algn="l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sv-SE" dirty="0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2326509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vsnittsrubrik-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5BDCC81-A50C-D74C-A896-50C5E9CF2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5279" y="1554479"/>
            <a:ext cx="6548121" cy="2852737"/>
          </a:xfrm>
        </p:spPr>
        <p:txBody>
          <a:bodyPr anchor="b"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22A4C91-31AD-5047-82F8-D83FB448D3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05279" y="4434205"/>
            <a:ext cx="6548121" cy="63626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01A3D96-9379-F545-A457-16BDE564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2FE8CCD-6EE7-B344-A21E-F2C6FF4189C5}" type="datetime1">
              <a:rPr lang="sv-SE" smtClean="0"/>
              <a:t>2022-03-31</a:t>
            </a:fld>
            <a:endParaRPr lang="en-US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37DD9D8-0562-B54E-B26A-90A4D82FF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FÖR ETT MER VÄLMÅENDE OCH ENGAGERAT ARBETSLIV | HEJENGAGEMANG.SE</a:t>
            </a:r>
            <a:endParaRPr lang="en-US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ED21D17-67B7-BA4B-A323-0CB6CE6D9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1CF2D47E-0AF1-4C27-801F-64E3E5BF7F7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Rak 7">
            <a:extLst>
              <a:ext uri="{FF2B5EF4-FFF2-40B4-BE49-F238E27FC236}">
                <a16:creationId xmlns:a16="http://schemas.microsoft.com/office/drawing/2014/main" id="{3098762A-400F-1C46-B50C-D8C96BB3D6FA}"/>
              </a:ext>
            </a:extLst>
          </p:cNvPr>
          <p:cNvCxnSpPr>
            <a:cxnSpLocks/>
          </p:cNvCxnSpPr>
          <p:nvPr userDrawn="1"/>
        </p:nvCxnSpPr>
        <p:spPr>
          <a:xfrm>
            <a:off x="1605280" y="5303520"/>
            <a:ext cx="8981440" cy="0"/>
          </a:xfrm>
          <a:prstGeom prst="line">
            <a:avLst/>
          </a:prstGeom>
          <a:ln w="1905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96D9677B-B26F-4247-B855-404DF548F2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99450" y="1554480"/>
            <a:ext cx="2287588" cy="3515996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680028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5CE14E1-FEA9-4546-BC2F-C73E326DE539}"/>
              </a:ext>
            </a:extLst>
          </p:cNvPr>
          <p:cNvSpPr/>
          <p:nvPr userDrawn="1"/>
        </p:nvSpPr>
        <p:spPr>
          <a:xfrm>
            <a:off x="1" y="2"/>
            <a:ext cx="5020235" cy="6857999"/>
          </a:xfrm>
          <a:prstGeom prst="rect">
            <a:avLst/>
          </a:prstGeom>
          <a:solidFill>
            <a:schemeClr val="accent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98">
              <a:solidFill>
                <a:srgbClr val="FFFFFF"/>
              </a:solidFill>
            </a:endParaRPr>
          </a:p>
        </p:txBody>
      </p:sp>
      <p:sp>
        <p:nvSpPr>
          <p:cNvPr id="19" name="Rubrik 18"/>
          <p:cNvSpPr>
            <a:spLocks noGrp="1"/>
          </p:cNvSpPr>
          <p:nvPr>
            <p:ph type="title" hasCustomPrompt="1"/>
          </p:nvPr>
        </p:nvSpPr>
        <p:spPr>
          <a:xfrm>
            <a:off x="406401" y="414794"/>
            <a:ext cx="6845300" cy="1552575"/>
          </a:xfrm>
          <a:solidFill>
            <a:schemeClr val="accent5"/>
          </a:solidFill>
          <a:ln>
            <a:noFill/>
          </a:ln>
        </p:spPr>
        <p:txBody>
          <a:bodyPr lIns="216000"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28" name="Platshållare för text 27"/>
          <p:cNvSpPr>
            <a:spLocks noGrp="1"/>
          </p:cNvSpPr>
          <p:nvPr>
            <p:ph type="body" sz="quarter" idx="10"/>
          </p:nvPr>
        </p:nvSpPr>
        <p:spPr>
          <a:xfrm>
            <a:off x="406401" y="2227006"/>
            <a:ext cx="3949700" cy="4237294"/>
          </a:xfrm>
        </p:spPr>
        <p:txBody>
          <a:bodyPr>
            <a:noAutofit/>
          </a:bodyPr>
          <a:lstStyle>
            <a:lvl1pPr marL="0" indent="0" algn="l">
              <a:buNone/>
              <a:defRPr sz="2399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8906325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5CE14E1-FEA9-4546-BC2F-C73E326DE539}"/>
              </a:ext>
            </a:extLst>
          </p:cNvPr>
          <p:cNvSpPr/>
          <p:nvPr userDrawn="1"/>
        </p:nvSpPr>
        <p:spPr>
          <a:xfrm>
            <a:off x="1" y="2"/>
            <a:ext cx="5020235" cy="6857999"/>
          </a:xfrm>
          <a:prstGeom prst="rect">
            <a:avLst/>
          </a:prstGeom>
          <a:solidFill>
            <a:schemeClr val="accent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98">
              <a:solidFill>
                <a:srgbClr val="FFFFFF"/>
              </a:solidFill>
            </a:endParaRPr>
          </a:p>
        </p:txBody>
      </p:sp>
      <p:sp>
        <p:nvSpPr>
          <p:cNvPr id="19" name="Rubrik 18"/>
          <p:cNvSpPr>
            <a:spLocks noGrp="1"/>
          </p:cNvSpPr>
          <p:nvPr>
            <p:ph type="title" hasCustomPrompt="1"/>
          </p:nvPr>
        </p:nvSpPr>
        <p:spPr>
          <a:xfrm>
            <a:off x="406400" y="414795"/>
            <a:ext cx="7229099" cy="1279165"/>
          </a:xfrm>
          <a:solidFill>
            <a:schemeClr val="accent5"/>
          </a:solidFill>
          <a:ln>
            <a:noFill/>
          </a:ln>
        </p:spPr>
        <p:txBody>
          <a:bodyPr lIns="216000"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28" name="Platshållare för text 27"/>
          <p:cNvSpPr>
            <a:spLocks noGrp="1"/>
          </p:cNvSpPr>
          <p:nvPr>
            <p:ph type="body" sz="quarter" idx="10"/>
          </p:nvPr>
        </p:nvSpPr>
        <p:spPr>
          <a:xfrm>
            <a:off x="406401" y="2227006"/>
            <a:ext cx="3949700" cy="3546913"/>
          </a:xfrm>
        </p:spPr>
        <p:txBody>
          <a:bodyPr>
            <a:noAutofit/>
          </a:bodyPr>
          <a:lstStyle>
            <a:lvl1pPr marL="0" indent="0" algn="l">
              <a:buNone/>
              <a:defRPr sz="2399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6BF597F-8975-FD49-9209-0918D470F7B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426634" y="2226047"/>
            <a:ext cx="5928457" cy="42383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1591587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 userDrawn="1"/>
        </p:nvSpPr>
        <p:spPr>
          <a:xfrm>
            <a:off x="5020235" y="2"/>
            <a:ext cx="7251700" cy="6857999"/>
          </a:xfrm>
          <a:prstGeom prst="rect">
            <a:avLst/>
          </a:prstGeom>
          <a:solidFill>
            <a:schemeClr val="accent6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98">
              <a:solidFill>
                <a:srgbClr val="FFFFFF"/>
              </a:solidFill>
            </a:endParaRPr>
          </a:p>
        </p:txBody>
      </p:sp>
      <p:sp>
        <p:nvSpPr>
          <p:cNvPr id="19" name="Rubrik 18"/>
          <p:cNvSpPr>
            <a:spLocks noGrp="1"/>
          </p:cNvSpPr>
          <p:nvPr>
            <p:ph type="title" hasCustomPrompt="1"/>
          </p:nvPr>
        </p:nvSpPr>
        <p:spPr>
          <a:xfrm>
            <a:off x="406401" y="414794"/>
            <a:ext cx="6845300" cy="1552575"/>
          </a:xfrm>
          <a:solidFill>
            <a:schemeClr val="bg1"/>
          </a:solidFill>
          <a:ln>
            <a:noFill/>
          </a:ln>
        </p:spPr>
        <p:txBody>
          <a:bodyPr lIns="216000"/>
          <a:lstStyle>
            <a:lvl1pPr algn="l">
              <a:defRPr b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28" name="Platshållare för text 27"/>
          <p:cNvSpPr>
            <a:spLocks noGrp="1"/>
          </p:cNvSpPr>
          <p:nvPr>
            <p:ph type="body" sz="quarter" idx="10"/>
          </p:nvPr>
        </p:nvSpPr>
        <p:spPr>
          <a:xfrm>
            <a:off x="406401" y="2227006"/>
            <a:ext cx="3949700" cy="4237294"/>
          </a:xfrm>
        </p:spPr>
        <p:txBody>
          <a:bodyPr>
            <a:noAutofit/>
          </a:bodyPr>
          <a:lstStyle>
            <a:lvl1pPr marL="0" indent="0" algn="l">
              <a:buNone/>
              <a:defRPr sz="2399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9307711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 userDrawn="1"/>
        </p:nvSpPr>
        <p:spPr>
          <a:xfrm>
            <a:off x="1" y="2"/>
            <a:ext cx="7251700" cy="6857999"/>
          </a:xfrm>
          <a:prstGeom prst="rect">
            <a:avLst/>
          </a:prstGeom>
          <a:solidFill>
            <a:schemeClr val="accent6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98">
              <a:solidFill>
                <a:srgbClr val="FFFFFF"/>
              </a:solidFill>
            </a:endParaRPr>
          </a:p>
        </p:txBody>
      </p:sp>
      <p:sp>
        <p:nvSpPr>
          <p:cNvPr id="19" name="Rubrik 18"/>
          <p:cNvSpPr>
            <a:spLocks noGrp="1"/>
          </p:cNvSpPr>
          <p:nvPr>
            <p:ph type="title" hasCustomPrompt="1"/>
          </p:nvPr>
        </p:nvSpPr>
        <p:spPr>
          <a:xfrm>
            <a:off x="4787901" y="414794"/>
            <a:ext cx="6845300" cy="1552575"/>
          </a:xfrm>
          <a:solidFill>
            <a:schemeClr val="bg1"/>
          </a:solidFill>
          <a:ln>
            <a:noFill/>
          </a:ln>
        </p:spPr>
        <p:txBody>
          <a:bodyPr lIns="216000"/>
          <a:lstStyle>
            <a:lvl1pPr algn="l">
              <a:defRPr b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28" name="Platshållare för text 27"/>
          <p:cNvSpPr>
            <a:spLocks noGrp="1"/>
          </p:cNvSpPr>
          <p:nvPr>
            <p:ph type="body" sz="quarter" idx="10"/>
          </p:nvPr>
        </p:nvSpPr>
        <p:spPr>
          <a:xfrm>
            <a:off x="7683501" y="2227006"/>
            <a:ext cx="3949700" cy="4237294"/>
          </a:xfrm>
        </p:spPr>
        <p:txBody>
          <a:bodyPr>
            <a:noAutofit/>
          </a:bodyPr>
          <a:lstStyle>
            <a:lvl1pPr marL="0" indent="0" algn="l">
              <a:buNone/>
              <a:defRPr sz="2399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4352024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Rubrikbil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365126"/>
            <a:ext cx="9144000" cy="1908421"/>
          </a:xfrm>
        </p:spPr>
        <p:txBody>
          <a:bodyPr anchor="b"/>
          <a:lstStyle>
            <a:lvl1pPr algn="ctr">
              <a:defRPr sz="5998" b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12" name="Rektangel med rundade hörn diagonalt 11">
            <a:extLst>
              <a:ext uri="{FF2B5EF4-FFF2-40B4-BE49-F238E27FC236}">
                <a16:creationId xmlns:a16="http://schemas.microsoft.com/office/drawing/2014/main" id="{EF746009-27FC-5645-AF21-D6AC496F13D9}"/>
              </a:ext>
            </a:extLst>
          </p:cNvPr>
          <p:cNvSpPr/>
          <p:nvPr/>
        </p:nvSpPr>
        <p:spPr>
          <a:xfrm>
            <a:off x="871759" y="3197549"/>
            <a:ext cx="3121307" cy="2490202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399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F873F221-125B-EA42-B99B-473C04B5D7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85154" y="3751564"/>
            <a:ext cx="2694516" cy="1644142"/>
          </a:xfrm>
        </p:spPr>
        <p:txBody>
          <a:bodyPr>
            <a:noAutofit/>
          </a:bodyPr>
          <a:lstStyle>
            <a:lvl1pPr>
              <a:defRPr sz="2133"/>
            </a:lvl1pPr>
            <a:lvl2pPr>
              <a:defRPr sz="1599"/>
            </a:lvl2pPr>
            <a:lvl3pPr>
              <a:defRPr sz="1466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C55C2010-7A7D-974A-B085-DBFCA2F7F4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8030" y="2942148"/>
            <a:ext cx="2353733" cy="533235"/>
          </a:xfr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kumimoji="0" lang="sv-SE" sz="2399" b="0" i="0" u="none" strike="noStrike" cap="none" spc="0" normalizeH="0" baseline="0" dirty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Apoprat" pitchFamily="2" charset="77"/>
                <a:sym typeface="Helvetica Neue Bold Condensed"/>
              </a:defRPr>
            </a:lvl1pPr>
          </a:lstStyle>
          <a:p>
            <a:pPr marL="0" marR="0" lvl="0" indent="0" algn="ctr" defTabSz="410447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v-SE" dirty="0"/>
              <a:t>Underrubrik</a:t>
            </a:r>
          </a:p>
        </p:txBody>
      </p:sp>
      <p:sp>
        <p:nvSpPr>
          <p:cNvPr id="19" name="Rektangel med rundade hörn diagonalt 18">
            <a:extLst>
              <a:ext uri="{FF2B5EF4-FFF2-40B4-BE49-F238E27FC236}">
                <a16:creationId xmlns:a16="http://schemas.microsoft.com/office/drawing/2014/main" id="{323C201D-0692-FF4A-990C-B5AB77825D78}"/>
              </a:ext>
            </a:extLst>
          </p:cNvPr>
          <p:cNvSpPr/>
          <p:nvPr userDrawn="1"/>
        </p:nvSpPr>
        <p:spPr>
          <a:xfrm>
            <a:off x="4481233" y="3197549"/>
            <a:ext cx="3121307" cy="2490202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399"/>
          </a:p>
        </p:txBody>
      </p:sp>
      <p:sp>
        <p:nvSpPr>
          <p:cNvPr id="20" name="Platshållare för text 9">
            <a:extLst>
              <a:ext uri="{FF2B5EF4-FFF2-40B4-BE49-F238E27FC236}">
                <a16:creationId xmlns:a16="http://schemas.microsoft.com/office/drawing/2014/main" id="{8C6A0FDE-96EF-2D46-B716-6D7F252232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94629" y="3751564"/>
            <a:ext cx="2694516" cy="1644142"/>
          </a:xfrm>
        </p:spPr>
        <p:txBody>
          <a:bodyPr>
            <a:noAutofit/>
          </a:bodyPr>
          <a:lstStyle>
            <a:lvl1pPr>
              <a:defRPr sz="2133"/>
            </a:lvl1pPr>
            <a:lvl2pPr>
              <a:defRPr sz="1599"/>
            </a:lvl2pPr>
            <a:lvl3pPr>
              <a:defRPr sz="1466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1" name="Platshållare för text 17">
            <a:extLst>
              <a:ext uri="{FF2B5EF4-FFF2-40B4-BE49-F238E27FC236}">
                <a16:creationId xmlns:a16="http://schemas.microsoft.com/office/drawing/2014/main" id="{E5A46E41-B047-4342-AA3D-EEBDABEF81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57504" y="2942148"/>
            <a:ext cx="2353733" cy="533235"/>
          </a:xfr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kumimoji="0" lang="sv-SE" sz="2399" b="0" i="0" u="none" strike="noStrike" cap="none" spc="0" normalizeH="0" baseline="0" dirty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Apoprat" pitchFamily="2" charset="77"/>
                <a:sym typeface="Helvetica Neue Bold Condensed"/>
              </a:defRPr>
            </a:lvl1pPr>
          </a:lstStyle>
          <a:p>
            <a:pPr marL="0" marR="0" lvl="0" indent="0" algn="ctr" defTabSz="410447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v-SE" dirty="0"/>
              <a:t>Underrubrik</a:t>
            </a:r>
          </a:p>
        </p:txBody>
      </p:sp>
      <p:sp>
        <p:nvSpPr>
          <p:cNvPr id="22" name="Rektangel med rundade hörn diagonalt 21">
            <a:extLst>
              <a:ext uri="{FF2B5EF4-FFF2-40B4-BE49-F238E27FC236}">
                <a16:creationId xmlns:a16="http://schemas.microsoft.com/office/drawing/2014/main" id="{0ED2E741-D181-3A44-AD2D-75EA5C33BCBD}"/>
              </a:ext>
            </a:extLst>
          </p:cNvPr>
          <p:cNvSpPr/>
          <p:nvPr userDrawn="1"/>
        </p:nvSpPr>
        <p:spPr>
          <a:xfrm>
            <a:off x="8074665" y="3197549"/>
            <a:ext cx="3121307" cy="2490202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399"/>
          </a:p>
        </p:txBody>
      </p:sp>
      <p:sp>
        <p:nvSpPr>
          <p:cNvPr id="23" name="Platshållare för text 9">
            <a:extLst>
              <a:ext uri="{FF2B5EF4-FFF2-40B4-BE49-F238E27FC236}">
                <a16:creationId xmlns:a16="http://schemas.microsoft.com/office/drawing/2014/main" id="{7A361AB0-0888-684D-980F-D036B101EF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88061" y="3751564"/>
            <a:ext cx="2694516" cy="1644142"/>
          </a:xfrm>
        </p:spPr>
        <p:txBody>
          <a:bodyPr>
            <a:noAutofit/>
          </a:bodyPr>
          <a:lstStyle>
            <a:lvl1pPr>
              <a:defRPr sz="2133"/>
            </a:lvl1pPr>
            <a:lvl2pPr>
              <a:defRPr sz="1599"/>
            </a:lvl2pPr>
            <a:lvl3pPr>
              <a:defRPr sz="1466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4" name="Platshållare för text 17">
            <a:extLst>
              <a:ext uri="{FF2B5EF4-FFF2-40B4-BE49-F238E27FC236}">
                <a16:creationId xmlns:a16="http://schemas.microsoft.com/office/drawing/2014/main" id="{6C3047C3-24D0-A44C-BB08-87C25AD733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0936" y="2942148"/>
            <a:ext cx="2353733" cy="533235"/>
          </a:xfr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kumimoji="0" lang="sv-SE" sz="2399" b="0" i="0" u="none" strike="noStrike" cap="none" spc="0" normalizeH="0" baseline="0" dirty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Apoprat" pitchFamily="2" charset="77"/>
                <a:sym typeface="Helvetica Neue Bold Condensed"/>
              </a:defRPr>
            </a:lvl1pPr>
          </a:lstStyle>
          <a:p>
            <a:pPr marL="0" marR="0" lvl="0" indent="0" algn="ctr" defTabSz="410447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v-SE" dirty="0"/>
              <a:t>Underrubrik</a:t>
            </a:r>
          </a:p>
        </p:txBody>
      </p:sp>
    </p:spTree>
    <p:extLst>
      <p:ext uri="{BB962C8B-B14F-4D97-AF65-F5344CB8AC3E}">
        <p14:creationId xmlns:p14="http://schemas.microsoft.com/office/powerpoint/2010/main" val="13261234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Rubrik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62739" y="389004"/>
            <a:ext cx="9144000" cy="1563181"/>
          </a:xfrm>
        </p:spPr>
        <p:txBody>
          <a:bodyPr anchor="b">
            <a:normAutofit/>
          </a:bodyPr>
          <a:lstStyle>
            <a:lvl1pPr algn="l">
              <a:defRPr sz="5332" b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ED288037-26FA-844B-9E79-09ECA2A3D1E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63601" y="2168915"/>
            <a:ext cx="3444929" cy="785040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innehåll 4">
            <a:extLst>
              <a:ext uri="{FF2B5EF4-FFF2-40B4-BE49-F238E27FC236}">
                <a16:creationId xmlns:a16="http://schemas.microsoft.com/office/drawing/2014/main" id="{DFBE08A5-0D00-D545-BD9B-1EE91F1438D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63601" y="3220449"/>
            <a:ext cx="3444929" cy="785040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9" name="Platshållare för innehåll 4">
            <a:extLst>
              <a:ext uri="{FF2B5EF4-FFF2-40B4-BE49-F238E27FC236}">
                <a16:creationId xmlns:a16="http://schemas.microsoft.com/office/drawing/2014/main" id="{541A1284-55F7-9649-AF9B-B917ED7026E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63601" y="4224187"/>
            <a:ext cx="3444929" cy="785040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0" name="Platshållare för innehåll 4">
            <a:extLst>
              <a:ext uri="{FF2B5EF4-FFF2-40B4-BE49-F238E27FC236}">
                <a16:creationId xmlns:a16="http://schemas.microsoft.com/office/drawing/2014/main" id="{FCE23AF6-A480-174C-B438-51DACEC39F1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63601" y="5251823"/>
            <a:ext cx="3444929" cy="785040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4545392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272554" y="365126"/>
            <a:ext cx="9081247" cy="1325563"/>
          </a:xfrm>
        </p:spPr>
        <p:txBody>
          <a:bodyPr anchor="b"/>
          <a:lstStyle>
            <a:lvl1pPr>
              <a:defRPr b="0"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D3AB7-4806-F444-B70E-E3BE12C38651}" type="datetimeFigureOut">
              <a:rPr lang="sv-SE" smtClean="0">
                <a:solidFill>
                  <a:srgbClr val="000000">
                    <a:tint val="75000"/>
                  </a:srgbClr>
                </a:solidFill>
              </a:rPr>
              <a:pPr/>
              <a:t>2022-03-31</a:t>
            </a:fld>
            <a:endParaRPr lang="sv-S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E3901-4447-7A4D-9B12-CAA688F6D1B7}" type="slidenum">
              <a:rPr lang="sv-S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sv-SE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BF1A2B16-C07E-CB4E-B01B-5BBCBF2CDE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841" y="365127"/>
            <a:ext cx="1789216" cy="146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9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D3AB7-4806-F444-B70E-E3BE12C38651}" type="datetimeFigureOut">
              <a:rPr lang="sv-SE" smtClean="0">
                <a:solidFill>
                  <a:srgbClr val="000000">
                    <a:tint val="75000"/>
                  </a:srgbClr>
                </a:solidFill>
              </a:rPr>
              <a:pPr/>
              <a:t>2022-03-31</a:t>
            </a:fld>
            <a:endParaRPr lang="sv-S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E3901-4447-7A4D-9B12-CAA688F6D1B7}" type="slidenum">
              <a:rPr lang="sv-S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sv-SE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707D9620-32BD-8349-8048-6266BFF95A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7511" y="5611541"/>
            <a:ext cx="1575468" cy="128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052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D3AB7-4806-F444-B70E-E3BE12C38651}" type="datetimeFigureOut">
              <a:rPr lang="sv-SE" smtClean="0">
                <a:solidFill>
                  <a:srgbClr val="000000">
                    <a:tint val="75000"/>
                  </a:srgbClr>
                </a:solidFill>
              </a:rPr>
              <a:pPr/>
              <a:t>2022-03-31</a:t>
            </a:fld>
            <a:endParaRPr lang="sv-S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E3901-4447-7A4D-9B12-CAA688F6D1B7}" type="slidenum">
              <a:rPr lang="sv-S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sv-SE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61ECFEE9-9041-6645-B31A-51A47BCE0D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9792" y="5702026"/>
            <a:ext cx="2028027" cy="94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211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D3AB7-4806-F444-B70E-E3BE12C38651}" type="datetimeFigureOut">
              <a:rPr lang="sv-SE" smtClean="0">
                <a:solidFill>
                  <a:srgbClr val="000000">
                    <a:tint val="75000"/>
                  </a:srgbClr>
                </a:solidFill>
              </a:rPr>
              <a:pPr/>
              <a:t>2022-03-31</a:t>
            </a:fld>
            <a:endParaRPr lang="sv-S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E3901-4447-7A4D-9B12-CAA688F6D1B7}" type="slidenum">
              <a:rPr lang="sv-S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sv-SE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8B8EEFC-021F-524E-B4E5-8311D67EB0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2822" y="273194"/>
            <a:ext cx="1454121" cy="118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666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Stor rubri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928D26F-40C8-534A-9990-CC6192F32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4330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31592B5F-A05F-DE4B-81A3-0931362A4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8C05-6EB2-5342-82AE-853C75B62E79}" type="datetime1">
              <a:rPr lang="sv-SE" smtClean="0"/>
              <a:t>2022-03-31</a:t>
            </a:fld>
            <a:endParaRPr lang="en-US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5272502-4B8F-A548-9C82-24BE38D2A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FÖR ETT MER VÄLMÅENDE OCH ENGAGERAT ARBETSLIV | HEJENGAGEMANG.SE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E281C8B-A669-A04D-9C8E-2CCE9F9CD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603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D3AB7-4806-F444-B70E-E3BE12C38651}" type="datetimeFigureOut">
              <a:rPr lang="sv-SE" smtClean="0">
                <a:solidFill>
                  <a:srgbClr val="000000">
                    <a:tint val="75000"/>
                  </a:srgbClr>
                </a:solidFill>
              </a:rPr>
              <a:pPr/>
              <a:t>2022-03-31</a:t>
            </a:fld>
            <a:endParaRPr lang="sv-S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E3901-4447-7A4D-9B12-CAA688F6D1B7}" type="slidenum">
              <a:rPr lang="sv-S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sv-SE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15C89751-7578-4949-972D-E5DE7E3325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2822" y="273194"/>
            <a:ext cx="1454121" cy="118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936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5082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Rubrik och innehå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49FFC20-9E20-4749-A74F-3E24D0552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529" y="365125"/>
            <a:ext cx="9444941" cy="1325563"/>
          </a:xfrm>
        </p:spPr>
        <p:txBody>
          <a:bodyPr anchor="b"/>
          <a:lstStyle>
            <a:lvl1pPr>
              <a:defRPr b="1" i="0">
                <a:solidFill>
                  <a:schemeClr val="accent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798709A-2E8A-6F47-BA70-4441CA859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3528" y="2141315"/>
            <a:ext cx="9444942" cy="403564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2400"/>
            </a:lvl1pPr>
            <a:lvl2pPr>
              <a:lnSpc>
                <a:spcPct val="100000"/>
              </a:lnSpc>
              <a:spcAft>
                <a:spcPts val="800"/>
              </a:spcAft>
              <a:defRPr sz="2000"/>
            </a:lvl2pPr>
            <a:lvl3pPr>
              <a:lnSpc>
                <a:spcPct val="100000"/>
              </a:lnSpc>
              <a:spcAft>
                <a:spcPts val="800"/>
              </a:spcAft>
              <a:defRPr sz="1800"/>
            </a:lvl3pPr>
            <a:lvl4pPr>
              <a:lnSpc>
                <a:spcPct val="100000"/>
              </a:lnSpc>
              <a:spcAft>
                <a:spcPts val="800"/>
              </a:spcAft>
              <a:defRPr sz="1600"/>
            </a:lvl4pPr>
            <a:lvl5pPr>
              <a:lnSpc>
                <a:spcPct val="100000"/>
              </a:lnSpc>
              <a:spcAft>
                <a:spcPts val="800"/>
              </a:spcAft>
              <a:defRPr sz="16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0" name="Platshållare för datum 9">
            <a:extLst>
              <a:ext uri="{FF2B5EF4-FFF2-40B4-BE49-F238E27FC236}">
                <a16:creationId xmlns:a16="http://schemas.microsoft.com/office/drawing/2014/main" id="{FC7EEAD8-3935-4C47-8942-DE3F30E8D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B90373B1-58B0-F542-B3E4-9CA219CA6643}" type="datetime1">
              <a:rPr lang="sv-SE" smtClean="0"/>
              <a:t>2022-03-31</a:t>
            </a:fld>
            <a:endParaRPr lang="sv-SE"/>
          </a:p>
        </p:txBody>
      </p:sp>
      <p:sp>
        <p:nvSpPr>
          <p:cNvPr id="11" name="Platshållare för sidfot 10">
            <a:extLst>
              <a:ext uri="{FF2B5EF4-FFF2-40B4-BE49-F238E27FC236}">
                <a16:creationId xmlns:a16="http://schemas.microsoft.com/office/drawing/2014/main" id="{61687952-0594-A443-901E-41F5D4F41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sv-SE"/>
              <a:t>FÖR ETT MER VÄLMÅENDE OCH ENGAGERAT ARBETSLIV | HEJENGAGEMANG.SE</a:t>
            </a:r>
            <a:endParaRPr lang="sv-SE" dirty="0"/>
          </a:p>
        </p:txBody>
      </p:sp>
      <p:sp>
        <p:nvSpPr>
          <p:cNvPr id="12" name="Platshållare för bildnummer 11">
            <a:extLst>
              <a:ext uri="{FF2B5EF4-FFF2-40B4-BE49-F238E27FC236}">
                <a16:creationId xmlns:a16="http://schemas.microsoft.com/office/drawing/2014/main" id="{B0496178-4796-E749-9005-3272EAB3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4B57A013-AD85-7E47-A366-B063563A7256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8" name="Rak 7">
            <a:extLst>
              <a:ext uri="{FF2B5EF4-FFF2-40B4-BE49-F238E27FC236}">
                <a16:creationId xmlns:a16="http://schemas.microsoft.com/office/drawing/2014/main" id="{7BBF0733-9DA9-834E-9A86-3AAB97CEF342}"/>
              </a:ext>
            </a:extLst>
          </p:cNvPr>
          <p:cNvCxnSpPr>
            <a:cxnSpLocks/>
          </p:cNvCxnSpPr>
          <p:nvPr userDrawn="1"/>
        </p:nvCxnSpPr>
        <p:spPr>
          <a:xfrm>
            <a:off x="1373529" y="1888988"/>
            <a:ext cx="9444941" cy="0"/>
          </a:xfrm>
          <a:prstGeom prst="line">
            <a:avLst/>
          </a:prstGeom>
          <a:ln w="19050" cap="rnd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4643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ita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DA7C5BD6-5410-D84D-91A1-0E4424B4D6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</a:blip>
          <a:srcRect l="34003" t="21813" r="33574" b="51840"/>
          <a:stretch/>
        </p:blipFill>
        <p:spPr>
          <a:xfrm>
            <a:off x="4886730" y="2269220"/>
            <a:ext cx="2418540" cy="231955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928D26F-40C8-534A-9990-CC6192F321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41559" y="1880821"/>
            <a:ext cx="6908881" cy="3096358"/>
          </a:xfrm>
        </p:spPr>
        <p:txBody>
          <a:bodyPr>
            <a:normAutofit/>
          </a:bodyPr>
          <a:lstStyle>
            <a:lvl1pPr algn="ctr">
              <a:defRPr sz="3200" b="0" i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sv-SE" dirty="0"/>
              <a:t>Klicka här för att lägga till citat. </a:t>
            </a:r>
            <a:br>
              <a:rPr lang="sv-SE" dirty="0"/>
            </a:br>
            <a:r>
              <a:rPr lang="sv-SE" dirty="0"/>
              <a:t>Använd </a:t>
            </a:r>
            <a:r>
              <a:rPr lang="sv-SE" dirty="0" err="1"/>
              <a:t>bold</a:t>
            </a:r>
            <a:r>
              <a:rPr lang="sv-SE" dirty="0"/>
              <a:t> för att förstärka ord.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52FD6603-A366-E44F-B8F5-A236609B1C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41559" y="1309152"/>
            <a:ext cx="6908881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 spc="3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KLICKA HÄR FÖR ATT LÄGGA TILL CITAT-FÖRFATTARE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83B64245-E8BD-6A40-97AF-B268CA6229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67369" y="5755393"/>
            <a:ext cx="857262" cy="700097"/>
          </a:xfrm>
          <a:prstGeom prst="rect">
            <a:avLst/>
          </a:prstGeom>
        </p:spPr>
      </p:pic>
      <p:sp>
        <p:nvSpPr>
          <p:cNvPr id="6" name="Rubrik 4">
            <a:extLst>
              <a:ext uri="{FF2B5EF4-FFF2-40B4-BE49-F238E27FC236}">
                <a16:creationId xmlns:a16="http://schemas.microsoft.com/office/drawing/2014/main" id="{87F923EE-9849-784D-89F1-6D67826B2F1E}"/>
              </a:ext>
            </a:extLst>
          </p:cNvPr>
          <p:cNvSpPr txBox="1">
            <a:spLocks/>
          </p:cNvSpPr>
          <p:nvPr userDrawn="1"/>
        </p:nvSpPr>
        <p:spPr>
          <a:xfrm>
            <a:off x="-577545" y="1486588"/>
            <a:ext cx="346287" cy="12440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accent6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pPr algn="ctr"/>
            <a:r>
              <a:rPr lang="sv-SE" sz="9600" dirty="0">
                <a:solidFill>
                  <a:schemeClr val="accent2">
                    <a:lumMod val="75000"/>
                  </a:schemeClr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04669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Enbart-bak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2655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om-gul2"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6359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ed lite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2DED4D6-48B2-FB4C-A8A7-076966AB14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CFEA00-E43F-8447-B1FF-B9FA3536285C}" type="datetime1">
              <a:rPr lang="sv-SE" smtClean="0"/>
              <a:t>2022-03-31</a:t>
            </a:fld>
            <a:endParaRPr lang="en-US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764FE231-7952-8245-ACD6-7588692F3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FÖR ETT MER VÄLMÅENDE OCH ENGAGERAT ARBETSLIV | HEJENGAGEMANG.SE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DA3B018-4984-0147-AB3D-74BC6F839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566C0C6D-6E07-AB43-8503-987ED44C7C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3904" y="950048"/>
            <a:ext cx="11064192" cy="5278056"/>
          </a:xfrm>
          <a:solidFill>
            <a:schemeClr val="bg2"/>
          </a:solidFill>
        </p:spPr>
        <p:txBody>
          <a:bodyPr/>
          <a:lstStyle/>
          <a:p>
            <a:endParaRPr lang="sv-SE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9A13078F-CF49-6247-8B69-6CDD0AB8AB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3904" y="300942"/>
            <a:ext cx="11064192" cy="5208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514587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08F17BC1-788B-2044-AF35-940064F6C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EC76D9F-92CD-6642-AE4A-EADC59C7DE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datum 7">
            <a:extLst>
              <a:ext uri="{FF2B5EF4-FFF2-40B4-BE49-F238E27FC236}">
                <a16:creationId xmlns:a16="http://schemas.microsoft.com/office/drawing/2014/main" id="{CDE198F8-530C-4D43-9AB6-8A00F0275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8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096D3931-C3A2-9940-9D6B-17F3C9A048AF}" type="datetime1">
              <a:rPr lang="sv-SE" smtClean="0"/>
              <a:t>2022-03-31</a:t>
            </a:fld>
            <a:endParaRPr lang="sv-SE"/>
          </a:p>
        </p:txBody>
      </p:sp>
      <p:sp>
        <p:nvSpPr>
          <p:cNvPr id="9" name="Platshållare för sidfot 8">
            <a:extLst>
              <a:ext uri="{FF2B5EF4-FFF2-40B4-BE49-F238E27FC236}">
                <a16:creationId xmlns:a16="http://schemas.microsoft.com/office/drawing/2014/main" id="{27EB1B16-6600-2841-9115-E5752B09A0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>
                    <a:lumMod val="8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sv-SE"/>
              <a:t>FÖR ETT MER VÄLMÅENDE OCH ENGAGERAT ARBETSLIV | HEJENGAGEMANG.SE</a:t>
            </a:r>
            <a:endParaRPr lang="sv-SE" dirty="0"/>
          </a:p>
        </p:txBody>
      </p:sp>
      <p:sp>
        <p:nvSpPr>
          <p:cNvPr id="10" name="Platshållare för bildnummer 9">
            <a:extLst>
              <a:ext uri="{FF2B5EF4-FFF2-40B4-BE49-F238E27FC236}">
                <a16:creationId xmlns:a16="http://schemas.microsoft.com/office/drawing/2014/main" id="{A4944238-C027-FC4E-B108-AEF19A27A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8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4B57A013-AD85-7E47-A366-B063563A725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11512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Sans Pro Light" panose="020B0403030403020204" pitchFamily="34" charset="0"/>
          <a:ea typeface="Source Sans Pro Light" panose="020B04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ans Pro Light" panose="020B0403030403020204" pitchFamily="34" charset="0"/>
          <a:ea typeface="Source Sans Pro Light" panose="020B04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ans Pro Light" panose="020B0403030403020204" pitchFamily="34" charset="0"/>
          <a:ea typeface="Source Sans Pro Light" panose="020B04030304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 Light" panose="020B0403030403020204" pitchFamily="34" charset="0"/>
          <a:ea typeface="Source Sans Pro Light" panose="020B0403030403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 Light" panose="020B0403030403020204" pitchFamily="34" charset="0"/>
          <a:ea typeface="Source Sans Pro Light" panose="020B04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08F17BC1-788B-2044-AF35-940064F6C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EC76D9F-92CD-6642-AE4A-EADC59C7DE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datum 7">
            <a:extLst>
              <a:ext uri="{FF2B5EF4-FFF2-40B4-BE49-F238E27FC236}">
                <a16:creationId xmlns:a16="http://schemas.microsoft.com/office/drawing/2014/main" id="{CDE198F8-530C-4D43-9AB6-8A00F0275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8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537B8B39-E42E-4248-98BA-2F2C93A972A7}" type="datetime1">
              <a:rPr lang="sv-SE" smtClean="0"/>
              <a:t>2022-03-31</a:t>
            </a:fld>
            <a:endParaRPr lang="sv-SE"/>
          </a:p>
        </p:txBody>
      </p:sp>
      <p:sp>
        <p:nvSpPr>
          <p:cNvPr id="9" name="Platshållare för sidfot 8">
            <a:extLst>
              <a:ext uri="{FF2B5EF4-FFF2-40B4-BE49-F238E27FC236}">
                <a16:creationId xmlns:a16="http://schemas.microsoft.com/office/drawing/2014/main" id="{27EB1B16-6600-2841-9115-E5752B09A0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>
                    <a:lumMod val="8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sv-SE"/>
              <a:t>FÖR ETT MER VÄLMÅENDE OCH ENGAGERAT ARBETSLIV | HEJENGAGEMANG.SE</a:t>
            </a:r>
            <a:endParaRPr lang="sv-SE" dirty="0"/>
          </a:p>
        </p:txBody>
      </p:sp>
      <p:sp>
        <p:nvSpPr>
          <p:cNvPr id="10" name="Platshållare för bildnummer 9">
            <a:extLst>
              <a:ext uri="{FF2B5EF4-FFF2-40B4-BE49-F238E27FC236}">
                <a16:creationId xmlns:a16="http://schemas.microsoft.com/office/drawing/2014/main" id="{A4944238-C027-FC4E-B108-AEF19A27A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8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4B57A013-AD85-7E47-A366-B063563A725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98965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Sans Pro Light" panose="020B0403030403020204" pitchFamily="34" charset="0"/>
          <a:ea typeface="Source Sans Pro Light" panose="020B04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ans Pro Light" panose="020B0403030403020204" pitchFamily="34" charset="0"/>
          <a:ea typeface="Source Sans Pro Light" panose="020B04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ans Pro Light" panose="020B0403030403020204" pitchFamily="34" charset="0"/>
          <a:ea typeface="Source Sans Pro Light" panose="020B04030304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 Light" panose="020B0403030403020204" pitchFamily="34" charset="0"/>
          <a:ea typeface="Source Sans Pro Light" panose="020B0403030403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 Light" panose="020B0403030403020204" pitchFamily="34" charset="0"/>
          <a:ea typeface="Source Sans Pro Light" panose="020B04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08F17BC1-788B-2044-AF35-940064F6C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EC76D9F-92CD-6642-AE4A-EADC59C7DE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datum 7">
            <a:extLst>
              <a:ext uri="{FF2B5EF4-FFF2-40B4-BE49-F238E27FC236}">
                <a16:creationId xmlns:a16="http://schemas.microsoft.com/office/drawing/2014/main" id="{CDE198F8-530C-4D43-9AB6-8A00F0275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8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04C19E14-5647-AB4F-A9BF-8AD0C5F62F32}" type="datetime1">
              <a:rPr lang="sv-SE" smtClean="0"/>
              <a:t>2022-03-31</a:t>
            </a:fld>
            <a:endParaRPr lang="sv-SE"/>
          </a:p>
        </p:txBody>
      </p:sp>
      <p:sp>
        <p:nvSpPr>
          <p:cNvPr id="9" name="Platshållare för sidfot 8">
            <a:extLst>
              <a:ext uri="{FF2B5EF4-FFF2-40B4-BE49-F238E27FC236}">
                <a16:creationId xmlns:a16="http://schemas.microsoft.com/office/drawing/2014/main" id="{27EB1B16-6600-2841-9115-E5752B09A0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>
                    <a:lumMod val="8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sv-SE"/>
              <a:t>FÖR ETT MER VÄLMÅENDE OCH ENGAGERAT ARBETSLIV | HEJENGAGEMANG.SE</a:t>
            </a:r>
            <a:endParaRPr lang="sv-SE" dirty="0"/>
          </a:p>
        </p:txBody>
      </p:sp>
      <p:sp>
        <p:nvSpPr>
          <p:cNvPr id="10" name="Platshållare för bildnummer 9">
            <a:extLst>
              <a:ext uri="{FF2B5EF4-FFF2-40B4-BE49-F238E27FC236}">
                <a16:creationId xmlns:a16="http://schemas.microsoft.com/office/drawing/2014/main" id="{A4944238-C027-FC4E-B108-AEF19A27A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8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4B57A013-AD85-7E47-A366-B063563A725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36297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Sans Pro Light" panose="020B0403030403020204" pitchFamily="34" charset="0"/>
          <a:ea typeface="Source Sans Pro Light" panose="020B04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ans Pro Light" panose="020B0403030403020204" pitchFamily="34" charset="0"/>
          <a:ea typeface="Source Sans Pro Light" panose="020B04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ans Pro Light" panose="020B0403030403020204" pitchFamily="34" charset="0"/>
          <a:ea typeface="Source Sans Pro Light" panose="020B04030304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 Light" panose="020B0403030403020204" pitchFamily="34" charset="0"/>
          <a:ea typeface="Source Sans Pro Light" panose="020B0403030403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 Light" panose="020B0403030403020204" pitchFamily="34" charset="0"/>
          <a:ea typeface="Source Sans Pro Light" panose="020B04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D3AB7-4806-F444-B70E-E3BE12C38651}" type="datetimeFigureOut">
              <a:rPr lang="sv-SE" smtClean="0">
                <a:solidFill>
                  <a:srgbClr val="000000">
                    <a:tint val="75000"/>
                  </a:srgbClr>
                </a:solidFill>
              </a:rPr>
              <a:pPr/>
              <a:t>2022-03-31</a:t>
            </a:fld>
            <a:endParaRPr lang="sv-S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E3901-4447-7A4D-9B12-CAA688F6D1B7}" type="slidenum">
              <a:rPr lang="sv-S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sv-SE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227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</p:sldLayoutIdLs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Apoprat" pitchFamily="2" charset="77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1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emf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8.png"/><Relationship Id="rId11" Type="http://schemas.openxmlformats.org/officeDocument/2006/relationships/image" Target="../media/image33.jpg"/><Relationship Id="rId5" Type="http://schemas.openxmlformats.org/officeDocument/2006/relationships/image" Target="../media/image27.emf"/><Relationship Id="rId10" Type="http://schemas.openxmlformats.org/officeDocument/2006/relationships/image" Target="../media/image32.jpg"/><Relationship Id="rId4" Type="http://schemas.openxmlformats.org/officeDocument/2006/relationships/image" Target="../media/image26.emf"/><Relationship Id="rId9" Type="http://schemas.openxmlformats.org/officeDocument/2006/relationships/image" Target="../media/image3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19F2D07-5BCA-1040-9318-BBCBE4184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5278" y="1554479"/>
            <a:ext cx="9316675" cy="2852737"/>
          </a:xfrm>
        </p:spPr>
        <p:txBody>
          <a:bodyPr>
            <a:normAutofit/>
          </a:bodyPr>
          <a:lstStyle/>
          <a:p>
            <a:r>
              <a:rPr lang="sv-SE" dirty="0"/>
              <a:t>Energikollen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2AA6D06-3A0E-8549-AEEE-9E8B59E506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HejEngagemang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6C4DF1F3-65A5-D547-AC49-64BE11A53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9493C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FÖR ETT MER VÄLMÅENDE OCH ENGAGERAT ARBETSLIV | HEJENGAGEMANG.SE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9493C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pic>
        <p:nvPicPr>
          <p:cNvPr id="6" name="Bild 5">
            <a:extLst>
              <a:ext uri="{FF2B5EF4-FFF2-40B4-BE49-F238E27FC236}">
                <a16:creationId xmlns:a16="http://schemas.microsoft.com/office/drawing/2014/main" id="{4E0F0F9B-3092-AA4F-AD3C-7EA4668A5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47985" y="1350019"/>
            <a:ext cx="2985295" cy="395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08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1448941-39F5-A644-8CA6-0620DB5ADD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9296" y="618256"/>
            <a:ext cx="6556326" cy="2387600"/>
          </a:xfrm>
        </p:spPr>
        <p:txBody>
          <a:bodyPr>
            <a:noAutofit/>
          </a:bodyPr>
          <a:lstStyle/>
          <a:p>
            <a:r>
              <a:rPr lang="sv-SE" sz="4798" b="1" dirty="0">
                <a:solidFill>
                  <a:schemeClr val="accent5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Från tanke till handling – från höra till göra!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B2F9A226-6DE2-4F49-A7BF-51BB6698D7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0050" y="753981"/>
            <a:ext cx="2521181" cy="2521181"/>
          </a:xfrm>
          <a:prstGeom prst="rect">
            <a:avLst/>
          </a:prstGeom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2362CBDB-D8CC-4247-88D3-E9D5146F1014}"/>
              </a:ext>
            </a:extLst>
          </p:cNvPr>
          <p:cNvGrpSpPr/>
          <p:nvPr/>
        </p:nvGrpSpPr>
        <p:grpSpPr>
          <a:xfrm>
            <a:off x="1033701" y="3930566"/>
            <a:ext cx="5079227" cy="2434305"/>
            <a:chOff x="1802804" y="2948835"/>
            <a:chExt cx="3810596" cy="1826292"/>
          </a:xfrm>
        </p:grpSpPr>
        <p:sp>
          <p:nvSpPr>
            <p:cNvPr id="6" name="Rektangel med rundade hörn diagonalt 5">
              <a:extLst>
                <a:ext uri="{FF2B5EF4-FFF2-40B4-BE49-F238E27FC236}">
                  <a16:creationId xmlns:a16="http://schemas.microsoft.com/office/drawing/2014/main" id="{C16B7269-5A6F-F843-80D7-F8B8EFC3EF03}"/>
                </a:ext>
              </a:extLst>
            </p:cNvPr>
            <p:cNvSpPr/>
            <p:nvPr/>
          </p:nvSpPr>
          <p:spPr>
            <a:xfrm>
              <a:off x="1802804" y="3238500"/>
              <a:ext cx="3797896" cy="1536627"/>
            </a:xfrm>
            <a:prstGeom prst="round2Diag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044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253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Helvetica Neue Bold Condensed"/>
              </a:endParaRPr>
            </a:p>
          </p:txBody>
        </p:sp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3B22702C-8426-8047-B8DC-499BD957C373}"/>
                </a:ext>
              </a:extLst>
            </p:cNvPr>
            <p:cNvSpPr/>
            <p:nvPr/>
          </p:nvSpPr>
          <p:spPr>
            <a:xfrm>
              <a:off x="2055229" y="2948835"/>
              <a:ext cx="3293046" cy="4920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044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  <a:sym typeface="Helvetica Neue Bold Condensed"/>
                </a:rPr>
                <a:t>Lilla stegets kraft</a:t>
              </a:r>
            </a:p>
          </p:txBody>
        </p:sp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AF027DB7-F29C-1F48-B2B3-2626BF15056B}"/>
                </a:ext>
              </a:extLst>
            </p:cNvPr>
            <p:cNvSpPr/>
            <p:nvPr/>
          </p:nvSpPr>
          <p:spPr>
            <a:xfrm>
              <a:off x="1815504" y="3730582"/>
              <a:ext cx="3797896" cy="6547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044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5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 Semibold" panose="020B0503030403020204" pitchFamily="34" charset="0"/>
                  <a:ea typeface="Source Sans Pro Semibold" panose="020B0503030403020204" pitchFamily="34" charset="0"/>
                  <a:cs typeface="+mn-cs"/>
                  <a:sym typeface="Helvetica Neue Bold Condensed"/>
                </a:rPr>
                <a:t>Ett litet steg om dagen leder </a:t>
              </a:r>
              <a:br>
                <a:rPr kumimoji="0" lang="sv-SE" sz="25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 Semibold" panose="020B0503030403020204" pitchFamily="34" charset="0"/>
                  <a:ea typeface="Source Sans Pro Semibold" panose="020B0503030403020204" pitchFamily="34" charset="0"/>
                  <a:cs typeface="+mn-cs"/>
                  <a:sym typeface="Helvetica Neue Bold Condensed"/>
                </a:rPr>
              </a:br>
              <a:r>
                <a:rPr kumimoji="0" lang="sv-SE" sz="25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 Semibold" panose="020B0503030403020204" pitchFamily="34" charset="0"/>
                  <a:ea typeface="Source Sans Pro Semibold" panose="020B0503030403020204" pitchFamily="34" charset="0"/>
                  <a:cs typeface="+mn-cs"/>
                  <a:sym typeface="Helvetica Neue Bold Condensed"/>
                </a:rPr>
                <a:t>till stora resultat över tid – </a:t>
              </a:r>
              <a:br>
                <a:rPr kumimoji="0" lang="sv-SE" sz="25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 Semibold" panose="020B0503030403020204" pitchFamily="34" charset="0"/>
                  <a:ea typeface="Source Sans Pro Semibold" panose="020B0503030403020204" pitchFamily="34" charset="0"/>
                  <a:cs typeface="+mn-cs"/>
                  <a:sym typeface="Helvetica Neue Bold Condensed"/>
                </a:rPr>
              </a:br>
              <a:r>
                <a:rPr kumimoji="0" lang="sv-SE" sz="25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 Semibold" panose="020B0503030403020204" pitchFamily="34" charset="0"/>
                  <a:ea typeface="Source Sans Pro Semibold" panose="020B0503030403020204" pitchFamily="34" charset="0"/>
                  <a:cs typeface="+mn-cs"/>
                  <a:sym typeface="Helvetica Neue Bold Condensed"/>
                </a:rPr>
                <a:t>ränta-på-ränta &amp; hållbara resultat.</a:t>
              </a:r>
            </a:p>
          </p:txBody>
        </p:sp>
      </p:grpSp>
      <p:grpSp>
        <p:nvGrpSpPr>
          <p:cNvPr id="10" name="Grupp 9">
            <a:extLst>
              <a:ext uri="{FF2B5EF4-FFF2-40B4-BE49-F238E27FC236}">
                <a16:creationId xmlns:a16="http://schemas.microsoft.com/office/drawing/2014/main" id="{CE4ED4A3-510C-974E-9A35-E429A239C61C}"/>
              </a:ext>
            </a:extLst>
          </p:cNvPr>
          <p:cNvGrpSpPr/>
          <p:nvPr/>
        </p:nvGrpSpPr>
        <p:grpSpPr>
          <a:xfrm>
            <a:off x="6586121" y="3930566"/>
            <a:ext cx="5062299" cy="2434305"/>
            <a:chOff x="1802804" y="2948835"/>
            <a:chExt cx="3797896" cy="1826292"/>
          </a:xfrm>
        </p:grpSpPr>
        <p:sp>
          <p:nvSpPr>
            <p:cNvPr id="11" name="Rektangel med rundade hörn diagonalt 10">
              <a:extLst>
                <a:ext uri="{FF2B5EF4-FFF2-40B4-BE49-F238E27FC236}">
                  <a16:creationId xmlns:a16="http://schemas.microsoft.com/office/drawing/2014/main" id="{5010C4BE-3DCF-9144-82B7-74F427E87B75}"/>
                </a:ext>
              </a:extLst>
            </p:cNvPr>
            <p:cNvSpPr/>
            <p:nvPr/>
          </p:nvSpPr>
          <p:spPr>
            <a:xfrm>
              <a:off x="1802804" y="3238500"/>
              <a:ext cx="3797896" cy="1536627"/>
            </a:xfrm>
            <a:prstGeom prst="round2Diag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044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253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Helvetica Neue Bold Condensed"/>
              </a:endParaRPr>
            </a:p>
          </p:txBody>
        </p:sp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D8A2F286-75FD-574E-BBB3-F6D3510B894C}"/>
                </a:ext>
              </a:extLst>
            </p:cNvPr>
            <p:cNvSpPr/>
            <p:nvPr/>
          </p:nvSpPr>
          <p:spPr>
            <a:xfrm>
              <a:off x="2055229" y="2948835"/>
              <a:ext cx="3293046" cy="4920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044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  <a:sym typeface="Helvetica Neue Bold Condensed"/>
                </a:rPr>
                <a:t>Uppföljning</a:t>
              </a:r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239A2B36-4A48-4542-ACE0-34A1D13B9872}"/>
                </a:ext>
              </a:extLst>
            </p:cNvPr>
            <p:cNvSpPr/>
            <p:nvPr/>
          </p:nvSpPr>
          <p:spPr>
            <a:xfrm>
              <a:off x="2055228" y="3730582"/>
              <a:ext cx="3545471" cy="6547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044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5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 Semibold" panose="020B0503030403020204" pitchFamily="34" charset="0"/>
                  <a:ea typeface="Source Sans Pro Semibold" panose="020B0503030403020204" pitchFamily="34" charset="0"/>
                  <a:cs typeface="+mn-cs"/>
                  <a:sym typeface="Helvetica Neue Bold Condensed"/>
                </a:rPr>
                <a:t>Strukturerad uppföljning på ”slitet” ger resultaten jag vill ha.</a:t>
              </a:r>
            </a:p>
          </p:txBody>
        </p:sp>
      </p:grpSp>
      <p:sp>
        <p:nvSpPr>
          <p:cNvPr id="15" name="textruta 14">
            <a:extLst>
              <a:ext uri="{FF2B5EF4-FFF2-40B4-BE49-F238E27FC236}">
                <a16:creationId xmlns:a16="http://schemas.microsoft.com/office/drawing/2014/main" id="{D34D4531-C67F-384D-9267-3690C736CDEE}"/>
              </a:ext>
            </a:extLst>
          </p:cNvPr>
          <p:cNvSpPr txBox="1"/>
          <p:nvPr/>
        </p:nvSpPr>
        <p:spPr>
          <a:xfrm rot="2097760">
            <a:off x="9851878" y="4125488"/>
            <a:ext cx="2099085" cy="748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1044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 Semibold" panose="020B0503030403020204" pitchFamily="34" charset="0"/>
                <a:ea typeface="Source Sans Pro Semibold" panose="020B0503030403020204" pitchFamily="34" charset="0"/>
                <a:cs typeface="+mn-cs"/>
                <a:sym typeface="Helvetica Neue Bold Condensed"/>
              </a:rPr>
              <a:t>25%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8528CFCA-BA4B-1B4D-9216-12B2AFB6E7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608" y="367880"/>
            <a:ext cx="1364697" cy="111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3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62E937E5-83C5-E444-B58E-91691C2216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10031" y="2024533"/>
            <a:ext cx="7634818" cy="2594169"/>
          </a:xfrm>
        </p:spPr>
        <p:txBody>
          <a:bodyPr>
            <a:noAutofit/>
          </a:bodyPr>
          <a:lstStyle/>
          <a:p>
            <a:pPr algn="ctr"/>
            <a:r>
              <a:rPr lang="sv-SE" sz="5332" b="1" dirty="0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Vad blir ditt nästa </a:t>
            </a:r>
            <a:br>
              <a:rPr lang="sv-SE" sz="5332" b="1" dirty="0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</a:br>
            <a:r>
              <a:rPr lang="sv-SE" sz="5332" b="1" dirty="0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lilla steg för att känna dig än mer energifylld </a:t>
            </a:r>
            <a:br>
              <a:rPr lang="sv-SE" sz="5332" b="1" dirty="0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</a:br>
            <a:r>
              <a:rPr lang="sv-SE" sz="5332" b="1" dirty="0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och engagerad?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1C8B4D70-DBAE-AF4B-B02F-6B36EAE93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90" y="2302746"/>
            <a:ext cx="2850444" cy="2850444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3692A9B8-848A-784A-A315-53C78BCAF2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8132" y="5743498"/>
            <a:ext cx="1364697" cy="111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01548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62E937E5-83C5-E444-B58E-91691C2216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10031" y="2024533"/>
            <a:ext cx="7634818" cy="2594169"/>
          </a:xfrm>
        </p:spPr>
        <p:txBody>
          <a:bodyPr>
            <a:noAutofit/>
          </a:bodyPr>
          <a:lstStyle/>
          <a:p>
            <a:pPr algn="ctr"/>
            <a:r>
              <a:rPr lang="sv-SE" sz="5332" b="1" dirty="0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Hur ska du göra för att säkerställa att </a:t>
            </a:r>
            <a:br>
              <a:rPr lang="sv-SE" sz="5332" b="1" dirty="0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</a:br>
            <a:r>
              <a:rPr lang="sv-SE" sz="5332" b="1" dirty="0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du tar det steget?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1C8B4D70-DBAE-AF4B-B02F-6B36EAE93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90" y="2302746"/>
            <a:ext cx="2850444" cy="2850444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3692A9B8-848A-784A-A315-53C78BCAF2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8132" y="5743498"/>
            <a:ext cx="1364697" cy="111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5842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CD4AE98-003F-2A48-92DA-7A7360854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2198" y="6574716"/>
            <a:ext cx="4211319" cy="14120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FÖR ETT MER VÄLMÅENDE OCH ENGAGERAT ARBETSLIV | HEJENGAGEMANG.SE</a:t>
            </a:r>
          </a:p>
        </p:txBody>
      </p:sp>
      <p:sp>
        <p:nvSpPr>
          <p:cNvPr id="30" name="Rubrik 1">
            <a:extLst>
              <a:ext uri="{FF2B5EF4-FFF2-40B4-BE49-F238E27FC236}">
                <a16:creationId xmlns:a16="http://schemas.microsoft.com/office/drawing/2014/main" id="{D12DC963-9FC3-6842-9748-F4B638A04373}"/>
              </a:ext>
            </a:extLst>
          </p:cNvPr>
          <p:cNvSpPr txBox="1">
            <a:spLocks/>
          </p:cNvSpPr>
          <p:nvPr/>
        </p:nvSpPr>
        <p:spPr>
          <a:xfrm>
            <a:off x="695521" y="534408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0" b="1" i="0" u="none" strike="noStrike" kern="1200" cap="none" spc="0" normalizeH="0" baseline="0" noProof="0" dirty="0">
                <a:ln>
                  <a:noFill/>
                </a:ln>
                <a:solidFill>
                  <a:srgbClr val="F9493C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rPr>
              <a:t>Engagemangsprofilen®</a:t>
            </a:r>
          </a:p>
        </p:txBody>
      </p:sp>
      <p:sp>
        <p:nvSpPr>
          <p:cNvPr id="31" name="textruta 30">
            <a:extLst>
              <a:ext uri="{FF2B5EF4-FFF2-40B4-BE49-F238E27FC236}">
                <a16:creationId xmlns:a16="http://schemas.microsoft.com/office/drawing/2014/main" id="{46AB55B5-5B70-AE4A-935A-612DDAEB8387}"/>
              </a:ext>
            </a:extLst>
          </p:cNvPr>
          <p:cNvSpPr txBox="1"/>
          <p:nvPr/>
        </p:nvSpPr>
        <p:spPr>
          <a:xfrm>
            <a:off x="733024" y="1638568"/>
            <a:ext cx="10440594" cy="452403"/>
          </a:xfrm>
          <a:prstGeom prst="rect">
            <a:avLst/>
          </a:prstGeom>
          <a:noFill/>
        </p:spPr>
        <p:txBody>
          <a:bodyPr wrap="square" lIns="82267" tIns="41134" rIns="82267" bIns="41134" rtlCol="0">
            <a:sp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 Light" panose="020B0403030403020204" pitchFamily="34" charset="0"/>
                <a:ea typeface="Source Sans Pro Light" panose="020B0403030403020204" pitchFamily="34" charset="0"/>
                <a:cs typeface="+mn-cs"/>
                <a:sym typeface="Helvetica Neue Bold Condensed"/>
              </a:rPr>
              <a:t>Så skapar jag optimala förutsättningar för att må bra och prestera bra, över tid.</a:t>
            </a:r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AF9842C9-0ED8-C349-83BA-3722FCD12B2B}"/>
              </a:ext>
            </a:extLst>
          </p:cNvPr>
          <p:cNvGrpSpPr/>
          <p:nvPr/>
        </p:nvGrpSpPr>
        <p:grpSpPr>
          <a:xfrm>
            <a:off x="6552105" y="4396318"/>
            <a:ext cx="5155049" cy="1947079"/>
            <a:chOff x="6552105" y="4396318"/>
            <a:chExt cx="5155049" cy="1947079"/>
          </a:xfrm>
        </p:grpSpPr>
        <p:grpSp>
          <p:nvGrpSpPr>
            <p:cNvPr id="45" name="Grupp 44">
              <a:extLst>
                <a:ext uri="{FF2B5EF4-FFF2-40B4-BE49-F238E27FC236}">
                  <a16:creationId xmlns:a16="http://schemas.microsoft.com/office/drawing/2014/main" id="{8AFD4794-018C-3948-B88F-6A563F2C2DBF}"/>
                </a:ext>
              </a:extLst>
            </p:cNvPr>
            <p:cNvGrpSpPr/>
            <p:nvPr/>
          </p:nvGrpSpPr>
          <p:grpSpPr>
            <a:xfrm>
              <a:off x="6647672" y="4396318"/>
              <a:ext cx="5059482" cy="1872479"/>
              <a:chOff x="934455" y="2080363"/>
              <a:chExt cx="5059482" cy="1872479"/>
            </a:xfrm>
          </p:grpSpPr>
          <p:sp>
            <p:nvSpPr>
              <p:cNvPr id="47" name="Ellips 46">
                <a:extLst>
                  <a:ext uri="{FF2B5EF4-FFF2-40B4-BE49-F238E27FC236}">
                    <a16:creationId xmlns:a16="http://schemas.microsoft.com/office/drawing/2014/main" id="{B44B4854-B31B-9E48-BAB1-747420AF3F13}"/>
                  </a:ext>
                </a:extLst>
              </p:cNvPr>
              <p:cNvSpPr/>
              <p:nvPr/>
            </p:nvSpPr>
            <p:spPr>
              <a:xfrm>
                <a:off x="934455" y="2080363"/>
                <a:ext cx="1410815" cy="1410815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srgbClr val="16363C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48" name="textruta 47">
                <a:extLst>
                  <a:ext uri="{FF2B5EF4-FFF2-40B4-BE49-F238E27FC236}">
                    <a16:creationId xmlns:a16="http://schemas.microsoft.com/office/drawing/2014/main" id="{1F6F752B-D8B4-7445-9E1F-1D8549404215}"/>
                  </a:ext>
                </a:extLst>
              </p:cNvPr>
              <p:cNvSpPr txBox="1"/>
              <p:nvPr/>
            </p:nvSpPr>
            <p:spPr>
              <a:xfrm>
                <a:off x="2446213" y="2937179"/>
                <a:ext cx="354772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6363C"/>
                    </a:solidFill>
                    <a:effectLst/>
                    <a:uLnTx/>
                    <a:uFillTx/>
                    <a:latin typeface="Source Sans Pro Light" panose="020B0403030403020204" pitchFamily="34" charset="0"/>
                    <a:ea typeface="Source Sans Pro Light" panose="020B0403030403020204" pitchFamily="34" charset="0"/>
                    <a:cs typeface="+mn-cs"/>
                  </a:rPr>
                  <a:t>I vilken miljö och kultur har jag störst möjlighet att må, prestera och växa som bäst?</a:t>
                </a:r>
              </a:p>
            </p:txBody>
          </p:sp>
          <p:sp>
            <p:nvSpPr>
              <p:cNvPr id="49" name="textruta 48">
                <a:extLst>
                  <a:ext uri="{FF2B5EF4-FFF2-40B4-BE49-F238E27FC236}">
                    <a16:creationId xmlns:a16="http://schemas.microsoft.com/office/drawing/2014/main" id="{7C3EA61D-B818-0C40-A30A-233FB791C77F}"/>
                  </a:ext>
                </a:extLst>
              </p:cNvPr>
              <p:cNvSpPr txBox="1"/>
              <p:nvPr/>
            </p:nvSpPr>
            <p:spPr>
              <a:xfrm>
                <a:off x="2444517" y="2130173"/>
                <a:ext cx="339757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6363C"/>
                    </a:solidFill>
                    <a:effectLst/>
                    <a:uLnTx/>
                    <a:uFillTx/>
                    <a:latin typeface="Source Sans Pro Semibold" panose="020B0503030403020204" pitchFamily="34" charset="0"/>
                    <a:ea typeface="Source Sans Pro Semibold" panose="020B0503030403020204" pitchFamily="34" charset="0"/>
                    <a:cs typeface="+mn-cs"/>
                  </a:rPr>
                  <a:t>Arbetsmiljö &amp; Organisationskultur</a:t>
                </a:r>
              </a:p>
            </p:txBody>
          </p:sp>
        </p:grpSp>
        <p:pic>
          <p:nvPicPr>
            <p:cNvPr id="57" name="Bildobjekt 56" descr="En bild som visar vektorgrafik&#10;&#10;Automatiskt genererad beskrivning">
              <a:extLst>
                <a:ext uri="{FF2B5EF4-FFF2-40B4-BE49-F238E27FC236}">
                  <a16:creationId xmlns:a16="http://schemas.microsoft.com/office/drawing/2014/main" id="{6F6BFCC2-3BE5-194D-AE3E-DC05CAD6B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52105" y="4396318"/>
              <a:ext cx="1651412" cy="1947079"/>
            </a:xfrm>
            <a:prstGeom prst="rect">
              <a:avLst/>
            </a:prstGeom>
          </p:spPr>
        </p:pic>
      </p:grpSp>
      <p:grpSp>
        <p:nvGrpSpPr>
          <p:cNvPr id="14" name="Grupp 13">
            <a:extLst>
              <a:ext uri="{FF2B5EF4-FFF2-40B4-BE49-F238E27FC236}">
                <a16:creationId xmlns:a16="http://schemas.microsoft.com/office/drawing/2014/main" id="{736E1AE9-CDCA-6849-B436-1741103392F2}"/>
              </a:ext>
            </a:extLst>
          </p:cNvPr>
          <p:cNvGrpSpPr/>
          <p:nvPr/>
        </p:nvGrpSpPr>
        <p:grpSpPr>
          <a:xfrm>
            <a:off x="449965" y="4396318"/>
            <a:ext cx="5822323" cy="1788747"/>
            <a:chOff x="449965" y="4396318"/>
            <a:chExt cx="5822323" cy="1788747"/>
          </a:xfrm>
        </p:grpSpPr>
        <p:grpSp>
          <p:nvGrpSpPr>
            <p:cNvPr id="39" name="Grupp 38">
              <a:extLst>
                <a:ext uri="{FF2B5EF4-FFF2-40B4-BE49-F238E27FC236}">
                  <a16:creationId xmlns:a16="http://schemas.microsoft.com/office/drawing/2014/main" id="{5ED8D208-20AF-6540-B4DB-F592F2772D69}"/>
                </a:ext>
              </a:extLst>
            </p:cNvPr>
            <p:cNvGrpSpPr/>
            <p:nvPr/>
          </p:nvGrpSpPr>
          <p:grpSpPr>
            <a:xfrm>
              <a:off x="904794" y="4396318"/>
              <a:ext cx="5367494" cy="1788747"/>
              <a:chOff x="934455" y="2080363"/>
              <a:chExt cx="5367494" cy="1788747"/>
            </a:xfrm>
          </p:grpSpPr>
          <p:sp>
            <p:nvSpPr>
              <p:cNvPr id="41" name="Ellips 40">
                <a:extLst>
                  <a:ext uri="{FF2B5EF4-FFF2-40B4-BE49-F238E27FC236}">
                    <a16:creationId xmlns:a16="http://schemas.microsoft.com/office/drawing/2014/main" id="{10A44F01-6B69-594D-B4CE-DFC4EE46BB91}"/>
                  </a:ext>
                </a:extLst>
              </p:cNvPr>
              <p:cNvSpPr/>
              <p:nvPr/>
            </p:nvSpPr>
            <p:spPr>
              <a:xfrm>
                <a:off x="934455" y="2080363"/>
                <a:ext cx="1410815" cy="1410815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srgbClr val="16363C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42" name="textruta 41">
                <a:extLst>
                  <a:ext uri="{FF2B5EF4-FFF2-40B4-BE49-F238E27FC236}">
                    <a16:creationId xmlns:a16="http://schemas.microsoft.com/office/drawing/2014/main" id="{055072B2-8E9C-C141-B817-E35803E4C518}"/>
                  </a:ext>
                </a:extLst>
              </p:cNvPr>
              <p:cNvSpPr txBox="1"/>
              <p:nvPr/>
            </p:nvSpPr>
            <p:spPr>
              <a:xfrm>
                <a:off x="2534447" y="2545671"/>
                <a:ext cx="376750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6363C"/>
                    </a:solidFill>
                    <a:effectLst/>
                    <a:uLnTx/>
                    <a:uFillTx/>
                    <a:latin typeface="Source Sans Pro Light" panose="020B0403030403020204" pitchFamily="34" charset="0"/>
                    <a:ea typeface="Source Sans Pro Light" panose="020B0403030403020204" pitchFamily="34" charset="0"/>
                    <a:cs typeface="+mn-cs"/>
                  </a:rPr>
                  <a:t>Att få göra mer av det jag är bäst på och gillar att göra, gör att jag växer – enkelt, skapar värde, lustfyllt</a:t>
                </a:r>
              </a:p>
            </p:txBody>
          </p:sp>
          <p:sp>
            <p:nvSpPr>
              <p:cNvPr id="43" name="textruta 42">
                <a:extLst>
                  <a:ext uri="{FF2B5EF4-FFF2-40B4-BE49-F238E27FC236}">
                    <a16:creationId xmlns:a16="http://schemas.microsoft.com/office/drawing/2014/main" id="{A9BF0A11-22EF-DD41-8DD4-76ABF845C587}"/>
                  </a:ext>
                </a:extLst>
              </p:cNvPr>
              <p:cNvSpPr txBox="1"/>
              <p:nvPr/>
            </p:nvSpPr>
            <p:spPr>
              <a:xfrm>
                <a:off x="2532752" y="2130173"/>
                <a:ext cx="33348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6363C"/>
                    </a:solidFill>
                    <a:effectLst/>
                    <a:uLnTx/>
                    <a:uFillTx/>
                    <a:latin typeface="Source Sans Pro Semibold" panose="020B0503030403020204" pitchFamily="34" charset="0"/>
                    <a:ea typeface="Source Sans Pro Semibold" panose="020B0503030403020204" pitchFamily="34" charset="0"/>
                    <a:cs typeface="+mn-cs"/>
                  </a:rPr>
                  <a:t>Superkrafter</a:t>
                </a:r>
              </a:p>
            </p:txBody>
          </p:sp>
        </p:grpSp>
        <p:pic>
          <p:nvPicPr>
            <p:cNvPr id="61" name="Bildobjekt 60" descr="En bild som visar text, vektorgrafik, redskap&#10;&#10;Automatiskt genererad beskrivning">
              <a:extLst>
                <a:ext uri="{FF2B5EF4-FFF2-40B4-BE49-F238E27FC236}">
                  <a16:creationId xmlns:a16="http://schemas.microsoft.com/office/drawing/2014/main" id="{F8BF1C34-4CD9-DB42-B2F4-1603A45598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305" t="23006"/>
            <a:stretch/>
          </p:blipFill>
          <p:spPr>
            <a:xfrm>
              <a:off x="449965" y="4659955"/>
              <a:ext cx="2151960" cy="1234340"/>
            </a:xfrm>
            <a:prstGeom prst="rect">
              <a:avLst/>
            </a:prstGeom>
          </p:spPr>
        </p:pic>
      </p:grpSp>
      <p:grpSp>
        <p:nvGrpSpPr>
          <p:cNvPr id="15" name="Grupp 14">
            <a:extLst>
              <a:ext uri="{FF2B5EF4-FFF2-40B4-BE49-F238E27FC236}">
                <a16:creationId xmlns:a16="http://schemas.microsoft.com/office/drawing/2014/main" id="{C3E92882-0C99-524A-9788-390FB8BC2F78}"/>
              </a:ext>
            </a:extLst>
          </p:cNvPr>
          <p:cNvGrpSpPr/>
          <p:nvPr/>
        </p:nvGrpSpPr>
        <p:grpSpPr>
          <a:xfrm>
            <a:off x="6630600" y="2366501"/>
            <a:ext cx="3874782" cy="1694565"/>
            <a:chOff x="6630600" y="2366501"/>
            <a:chExt cx="3874782" cy="1694565"/>
          </a:xfrm>
        </p:grpSpPr>
        <p:grpSp>
          <p:nvGrpSpPr>
            <p:cNvPr id="33" name="Grupp 32">
              <a:extLst>
                <a:ext uri="{FF2B5EF4-FFF2-40B4-BE49-F238E27FC236}">
                  <a16:creationId xmlns:a16="http://schemas.microsoft.com/office/drawing/2014/main" id="{707B1429-1FC0-1845-B342-64A6A612E09C}"/>
                </a:ext>
              </a:extLst>
            </p:cNvPr>
            <p:cNvGrpSpPr/>
            <p:nvPr/>
          </p:nvGrpSpPr>
          <p:grpSpPr>
            <a:xfrm>
              <a:off x="6647672" y="2650251"/>
              <a:ext cx="3857710" cy="1410815"/>
              <a:chOff x="934455" y="2080363"/>
              <a:chExt cx="3857710" cy="1410815"/>
            </a:xfrm>
          </p:grpSpPr>
          <p:sp>
            <p:nvSpPr>
              <p:cNvPr id="35" name="Ellips 34">
                <a:extLst>
                  <a:ext uri="{FF2B5EF4-FFF2-40B4-BE49-F238E27FC236}">
                    <a16:creationId xmlns:a16="http://schemas.microsoft.com/office/drawing/2014/main" id="{06CED44D-702B-9E4D-B1A5-9E8C5E29CDA3}"/>
                  </a:ext>
                </a:extLst>
              </p:cNvPr>
              <p:cNvSpPr/>
              <p:nvPr/>
            </p:nvSpPr>
            <p:spPr>
              <a:xfrm>
                <a:off x="934455" y="2080363"/>
                <a:ext cx="1410815" cy="1410815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srgbClr val="16363C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36" name="textruta 35">
                <a:extLst>
                  <a:ext uri="{FF2B5EF4-FFF2-40B4-BE49-F238E27FC236}">
                    <a16:creationId xmlns:a16="http://schemas.microsoft.com/office/drawing/2014/main" id="{C5D3498C-7E53-CD45-9E4D-303E6E56A253}"/>
                  </a:ext>
                </a:extLst>
              </p:cNvPr>
              <p:cNvSpPr txBox="1"/>
              <p:nvPr/>
            </p:nvSpPr>
            <p:spPr>
              <a:xfrm>
                <a:off x="2446213" y="2544381"/>
                <a:ext cx="234595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6363C"/>
                    </a:solidFill>
                    <a:effectLst/>
                    <a:uLnTx/>
                    <a:uFillTx/>
                    <a:latin typeface="Source Sans Pro Light" panose="020B0403030403020204" pitchFamily="34" charset="0"/>
                    <a:ea typeface="Source Sans Pro Light" panose="020B0403030403020204" pitchFamily="34" charset="0"/>
                    <a:cs typeface="+mn-cs"/>
                  </a:rPr>
                  <a:t>Vad ger mig energi? </a:t>
                </a:r>
                <a:br>
                  <a:rPr kumimoji="0" lang="sv-S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6363C"/>
                    </a:solidFill>
                    <a:effectLst/>
                    <a:uLnTx/>
                    <a:uFillTx/>
                    <a:latin typeface="Source Sans Pro Light" panose="020B0403030403020204" pitchFamily="34" charset="0"/>
                    <a:ea typeface="Source Sans Pro Light" panose="020B0403030403020204" pitchFamily="34" charset="0"/>
                    <a:cs typeface="+mn-cs"/>
                  </a:rPr>
                </a:br>
                <a:r>
                  <a:rPr kumimoji="0" lang="sv-S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6363C"/>
                    </a:solidFill>
                    <a:effectLst/>
                    <a:uLnTx/>
                    <a:uFillTx/>
                    <a:latin typeface="Source Sans Pro Light" panose="020B0403030403020204" pitchFamily="34" charset="0"/>
                    <a:ea typeface="Source Sans Pro Light" panose="020B0403030403020204" pitchFamily="34" charset="0"/>
                    <a:cs typeface="+mn-cs"/>
                  </a:rPr>
                  <a:t>Vad tar min energi?</a:t>
                </a:r>
              </a:p>
            </p:txBody>
          </p:sp>
          <p:sp>
            <p:nvSpPr>
              <p:cNvPr id="37" name="textruta 36">
                <a:extLst>
                  <a:ext uri="{FF2B5EF4-FFF2-40B4-BE49-F238E27FC236}">
                    <a16:creationId xmlns:a16="http://schemas.microsoft.com/office/drawing/2014/main" id="{90A92E56-DD78-3341-BF52-E66B67283009}"/>
                  </a:ext>
                </a:extLst>
              </p:cNvPr>
              <p:cNvSpPr txBox="1"/>
              <p:nvPr/>
            </p:nvSpPr>
            <p:spPr>
              <a:xfrm>
                <a:off x="2444518" y="2130173"/>
                <a:ext cx="23160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6363C"/>
                    </a:solidFill>
                    <a:effectLst/>
                    <a:uLnTx/>
                    <a:uFillTx/>
                    <a:latin typeface="Source Sans Pro Semibold" panose="020B0503030403020204" pitchFamily="34" charset="0"/>
                    <a:ea typeface="Source Sans Pro Semibold" panose="020B0503030403020204" pitchFamily="34" charset="0"/>
                    <a:cs typeface="+mn-cs"/>
                  </a:rPr>
                  <a:t>Energi</a:t>
                </a:r>
              </a:p>
            </p:txBody>
          </p:sp>
        </p:grpSp>
        <p:pic>
          <p:nvPicPr>
            <p:cNvPr id="3" name="Bildobjekt 2" descr="En bild som visar text&#10;&#10;Automatiskt genererad beskrivning">
              <a:extLst>
                <a:ext uri="{FF2B5EF4-FFF2-40B4-BE49-F238E27FC236}">
                  <a16:creationId xmlns:a16="http://schemas.microsoft.com/office/drawing/2014/main" id="{73D5C58C-6FE4-B046-8CC0-738D89411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30600" y="2366501"/>
              <a:ext cx="1372839" cy="1578765"/>
            </a:xfrm>
            <a:prstGeom prst="rect">
              <a:avLst/>
            </a:prstGeom>
          </p:spPr>
        </p:pic>
      </p:grpSp>
      <p:grpSp>
        <p:nvGrpSpPr>
          <p:cNvPr id="13" name="Grupp 12">
            <a:extLst>
              <a:ext uri="{FF2B5EF4-FFF2-40B4-BE49-F238E27FC236}">
                <a16:creationId xmlns:a16="http://schemas.microsoft.com/office/drawing/2014/main" id="{D5E9B3FC-4659-B348-8F7E-5FA237D8F944}"/>
              </a:ext>
            </a:extLst>
          </p:cNvPr>
          <p:cNvGrpSpPr/>
          <p:nvPr/>
        </p:nvGrpSpPr>
        <p:grpSpPr>
          <a:xfrm>
            <a:off x="720798" y="2650251"/>
            <a:ext cx="5117169" cy="1410815"/>
            <a:chOff x="720798" y="2650251"/>
            <a:chExt cx="5117169" cy="1410815"/>
          </a:xfrm>
        </p:grpSpPr>
        <p:grpSp>
          <p:nvGrpSpPr>
            <p:cNvPr id="5" name="Grupp 4">
              <a:extLst>
                <a:ext uri="{FF2B5EF4-FFF2-40B4-BE49-F238E27FC236}">
                  <a16:creationId xmlns:a16="http://schemas.microsoft.com/office/drawing/2014/main" id="{231DA87A-8923-4045-919F-ED15A726D194}"/>
                </a:ext>
              </a:extLst>
            </p:cNvPr>
            <p:cNvGrpSpPr/>
            <p:nvPr/>
          </p:nvGrpSpPr>
          <p:grpSpPr>
            <a:xfrm>
              <a:off x="904794" y="2650251"/>
              <a:ext cx="4933173" cy="1410815"/>
              <a:chOff x="934455" y="2080363"/>
              <a:chExt cx="4933173" cy="1410815"/>
            </a:xfrm>
          </p:grpSpPr>
          <p:sp>
            <p:nvSpPr>
              <p:cNvPr id="6" name="Ellips 5">
                <a:extLst>
                  <a:ext uri="{FF2B5EF4-FFF2-40B4-BE49-F238E27FC236}">
                    <a16:creationId xmlns:a16="http://schemas.microsoft.com/office/drawing/2014/main" id="{41EF1DED-FFD8-404D-B7A8-8899C755A214}"/>
                  </a:ext>
                </a:extLst>
              </p:cNvPr>
              <p:cNvSpPr/>
              <p:nvPr/>
            </p:nvSpPr>
            <p:spPr>
              <a:xfrm>
                <a:off x="934455" y="2080363"/>
                <a:ext cx="1410815" cy="1410815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srgbClr val="16363C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7" name="textruta 6">
                <a:extLst>
                  <a:ext uri="{FF2B5EF4-FFF2-40B4-BE49-F238E27FC236}">
                    <a16:creationId xmlns:a16="http://schemas.microsoft.com/office/drawing/2014/main" id="{7D09A4F0-1247-1648-BE9C-9AF179E988CB}"/>
                  </a:ext>
                </a:extLst>
              </p:cNvPr>
              <p:cNvSpPr txBox="1"/>
              <p:nvPr/>
            </p:nvSpPr>
            <p:spPr>
              <a:xfrm>
                <a:off x="2540603" y="2544382"/>
                <a:ext cx="332702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6363C"/>
                    </a:solidFill>
                    <a:effectLst/>
                    <a:uLnTx/>
                    <a:uFillTx/>
                    <a:latin typeface="Source Sans Pro Light" panose="020B0403030403020204" pitchFamily="34" charset="0"/>
                    <a:ea typeface="Source Sans Pro Light" panose="020B0403030403020204" pitchFamily="34" charset="0"/>
                    <a:cs typeface="+mn-cs"/>
                  </a:rPr>
                  <a:t>Olika människor drivs av olika saker. Vad drivs jag av?</a:t>
                </a:r>
              </a:p>
            </p:txBody>
          </p:sp>
          <p:sp>
            <p:nvSpPr>
              <p:cNvPr id="9" name="textruta 8">
                <a:extLst>
                  <a:ext uri="{FF2B5EF4-FFF2-40B4-BE49-F238E27FC236}">
                    <a16:creationId xmlns:a16="http://schemas.microsoft.com/office/drawing/2014/main" id="{072E6676-F554-B648-8F24-5897010DC9E7}"/>
                  </a:ext>
                </a:extLst>
              </p:cNvPr>
              <p:cNvSpPr txBox="1"/>
              <p:nvPr/>
            </p:nvSpPr>
            <p:spPr>
              <a:xfrm>
                <a:off x="2538908" y="2130173"/>
                <a:ext cx="31058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6363C"/>
                    </a:solidFill>
                    <a:effectLst/>
                    <a:uLnTx/>
                    <a:uFillTx/>
                    <a:latin typeface="Source Sans Pro Semibold" panose="020B0503030403020204" pitchFamily="34" charset="0"/>
                    <a:ea typeface="Source Sans Pro Semibold" panose="020B0503030403020204" pitchFamily="34" charset="0"/>
                    <a:cs typeface="+mn-cs"/>
                  </a:rPr>
                  <a:t>Drivkrafter</a:t>
                </a:r>
              </a:p>
            </p:txBody>
          </p:sp>
        </p:grpSp>
        <p:pic>
          <p:nvPicPr>
            <p:cNvPr id="12" name="Bildobjekt 11">
              <a:extLst>
                <a:ext uri="{FF2B5EF4-FFF2-40B4-BE49-F238E27FC236}">
                  <a16:creationId xmlns:a16="http://schemas.microsoft.com/office/drawing/2014/main" id="{915ACE7E-4DF1-2546-A0DD-05AFA48E8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0798" y="2698970"/>
              <a:ext cx="1626383" cy="1362096"/>
            </a:xfrm>
            <a:prstGeom prst="rect">
              <a:avLst/>
            </a:prstGeom>
          </p:spPr>
        </p:pic>
      </p:grpSp>
      <p:grpSp>
        <p:nvGrpSpPr>
          <p:cNvPr id="50" name="Grupp 49">
            <a:extLst>
              <a:ext uri="{FF2B5EF4-FFF2-40B4-BE49-F238E27FC236}">
                <a16:creationId xmlns:a16="http://schemas.microsoft.com/office/drawing/2014/main" id="{FC1CEC1A-2CB0-4E43-966E-EC095674A958}"/>
              </a:ext>
            </a:extLst>
          </p:cNvPr>
          <p:cNvGrpSpPr/>
          <p:nvPr/>
        </p:nvGrpSpPr>
        <p:grpSpPr>
          <a:xfrm>
            <a:off x="11041626" y="6073024"/>
            <a:ext cx="810948" cy="629265"/>
            <a:chOff x="-1227129" y="1691147"/>
            <a:chExt cx="810948" cy="629265"/>
          </a:xfrm>
        </p:grpSpPr>
        <p:sp>
          <p:nvSpPr>
            <p:cNvPr id="52" name="Ellips 51">
              <a:extLst>
                <a:ext uri="{FF2B5EF4-FFF2-40B4-BE49-F238E27FC236}">
                  <a16:creationId xmlns:a16="http://schemas.microsoft.com/office/drawing/2014/main" id="{2B6E8356-A765-AF48-91A1-7A3ECD37FECA}"/>
                </a:ext>
              </a:extLst>
            </p:cNvPr>
            <p:cNvSpPr/>
            <p:nvPr/>
          </p:nvSpPr>
          <p:spPr>
            <a:xfrm>
              <a:off x="-1219200" y="1691147"/>
              <a:ext cx="648929" cy="6292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pic>
          <p:nvPicPr>
            <p:cNvPr id="54" name="Bildobjekt 53" descr="En bild som visar text, porslin, kärl, tallrik&#10;&#10;Automatiskt genererad beskrivning">
              <a:extLst>
                <a:ext uri="{FF2B5EF4-FFF2-40B4-BE49-F238E27FC236}">
                  <a16:creationId xmlns:a16="http://schemas.microsoft.com/office/drawing/2014/main" id="{727CF475-14B1-BC49-A590-709890E88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227129" y="1787555"/>
              <a:ext cx="810948" cy="4561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38680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ktangel 35">
            <a:extLst>
              <a:ext uri="{FF2B5EF4-FFF2-40B4-BE49-F238E27FC236}">
                <a16:creationId xmlns:a16="http://schemas.microsoft.com/office/drawing/2014/main" id="{56DC9BA0-D47F-7A40-AB3D-4D115ED68AF8}"/>
              </a:ext>
            </a:extLst>
          </p:cNvPr>
          <p:cNvSpPr/>
          <p:nvPr/>
        </p:nvSpPr>
        <p:spPr>
          <a:xfrm>
            <a:off x="5793871" y="1505797"/>
            <a:ext cx="6050799" cy="18408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8" name="Rektangel 37">
            <a:extLst>
              <a:ext uri="{FF2B5EF4-FFF2-40B4-BE49-F238E27FC236}">
                <a16:creationId xmlns:a16="http://schemas.microsoft.com/office/drawing/2014/main" id="{C86AEE36-D079-2548-B4E9-16ADD3BD5674}"/>
              </a:ext>
            </a:extLst>
          </p:cNvPr>
          <p:cNvSpPr/>
          <p:nvPr/>
        </p:nvSpPr>
        <p:spPr>
          <a:xfrm>
            <a:off x="5793871" y="3623741"/>
            <a:ext cx="6050799" cy="18408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1526DCD6-459D-9841-99E8-8F97979D2FC8}"/>
              </a:ext>
            </a:extLst>
          </p:cNvPr>
          <p:cNvGrpSpPr/>
          <p:nvPr/>
        </p:nvGrpSpPr>
        <p:grpSpPr>
          <a:xfrm>
            <a:off x="7828768" y="3785435"/>
            <a:ext cx="3498450" cy="1514310"/>
            <a:chOff x="477154" y="3376606"/>
            <a:chExt cx="3498450" cy="1514310"/>
          </a:xfrm>
        </p:grpSpPr>
        <p:sp>
          <p:nvSpPr>
            <p:cNvPr id="26" name="Underrubrik 2">
              <a:extLst>
                <a:ext uri="{FF2B5EF4-FFF2-40B4-BE49-F238E27FC236}">
                  <a16:creationId xmlns:a16="http://schemas.microsoft.com/office/drawing/2014/main" id="{729B8FD2-16B8-1945-BB48-A60848B2285F}"/>
                </a:ext>
              </a:extLst>
            </p:cNvPr>
            <p:cNvSpPr txBox="1">
              <a:spLocks/>
            </p:cNvSpPr>
            <p:nvPr/>
          </p:nvSpPr>
          <p:spPr>
            <a:xfrm>
              <a:off x="892467" y="3376606"/>
              <a:ext cx="3083137" cy="1514310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sv-S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 Light" panose="020B0403030403020204" pitchFamily="34" charset="0"/>
                  <a:ea typeface="Source Sans Pro Light" panose="020B0403030403020204" pitchFamily="34" charset="0"/>
                  <a:cs typeface="+mn-cs"/>
                </a:rPr>
                <a:t>Niklas.delmar@hejengagemang.se</a:t>
              </a:r>
              <a:endPara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 Light" panose="020B0403030403020204" pitchFamily="34" charset="0"/>
                <a:ea typeface="Source Sans Pro Light" panose="020B0403030403020204" pitchFamily="34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sv-S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 Light" panose="020B0403030403020204" pitchFamily="34" charset="0"/>
                  <a:ea typeface="Source Sans Pro Light" panose="020B0403030403020204" pitchFamily="34" charset="0"/>
                  <a:cs typeface="+mn-cs"/>
                </a:rPr>
                <a:t>0709-885 733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sv-S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 Light" panose="020B0403030403020204" pitchFamily="34" charset="0"/>
                  <a:ea typeface="Source Sans Pro Light" panose="020B0403030403020204" pitchFamily="34" charset="0"/>
                  <a:cs typeface="+mn-cs"/>
                </a:rPr>
                <a:t>Niklas Delmar</a:t>
              </a:r>
            </a:p>
          </p:txBody>
        </p:sp>
        <p:grpSp>
          <p:nvGrpSpPr>
            <p:cNvPr id="3" name="Grupp 2">
              <a:extLst>
                <a:ext uri="{FF2B5EF4-FFF2-40B4-BE49-F238E27FC236}">
                  <a16:creationId xmlns:a16="http://schemas.microsoft.com/office/drawing/2014/main" id="{BEA91A80-73A2-9543-B3EC-9F461BC10855}"/>
                </a:ext>
              </a:extLst>
            </p:cNvPr>
            <p:cNvGrpSpPr/>
            <p:nvPr/>
          </p:nvGrpSpPr>
          <p:grpSpPr>
            <a:xfrm>
              <a:off x="477154" y="3501108"/>
              <a:ext cx="315161" cy="1276274"/>
              <a:chOff x="477154" y="3501108"/>
              <a:chExt cx="393700" cy="1594326"/>
            </a:xfrm>
          </p:grpSpPr>
          <p:pic>
            <p:nvPicPr>
              <p:cNvPr id="31" name="Bildobjekt 30">
                <a:extLst>
                  <a:ext uri="{FF2B5EF4-FFF2-40B4-BE49-F238E27FC236}">
                    <a16:creationId xmlns:a16="http://schemas.microsoft.com/office/drawing/2014/main" id="{85F0841F-DAB3-E74E-8AEA-BA2DA7F438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7277" y="3501108"/>
                <a:ext cx="373577" cy="262159"/>
              </a:xfrm>
              <a:prstGeom prst="rect">
                <a:avLst/>
              </a:prstGeom>
            </p:spPr>
          </p:pic>
          <p:pic>
            <p:nvPicPr>
              <p:cNvPr id="32" name="Bildobjekt 31">
                <a:extLst>
                  <a:ext uri="{FF2B5EF4-FFF2-40B4-BE49-F238E27FC236}">
                    <a16:creationId xmlns:a16="http://schemas.microsoft.com/office/drawing/2014/main" id="{1E81973D-6AC6-1C4C-BFAF-0E97D75B7A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7277" y="4100062"/>
                <a:ext cx="343430" cy="357848"/>
              </a:xfrm>
              <a:prstGeom prst="rect">
                <a:avLst/>
              </a:prstGeom>
            </p:spPr>
          </p:pic>
          <p:pic>
            <p:nvPicPr>
              <p:cNvPr id="33" name="Bildobjekt 32">
                <a:extLst>
                  <a:ext uri="{FF2B5EF4-FFF2-40B4-BE49-F238E27FC236}">
                    <a16:creationId xmlns:a16="http://schemas.microsoft.com/office/drawing/2014/main" id="{8E8F97C1-BAA7-E742-AA52-D9B5AB0842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7154" y="4705645"/>
                <a:ext cx="393700" cy="389789"/>
              </a:xfrm>
              <a:prstGeom prst="rect">
                <a:avLst/>
              </a:prstGeom>
            </p:spPr>
          </p:pic>
        </p:grpSp>
      </p:grpSp>
      <p:grpSp>
        <p:nvGrpSpPr>
          <p:cNvPr id="27" name="Grupp 26">
            <a:extLst>
              <a:ext uri="{FF2B5EF4-FFF2-40B4-BE49-F238E27FC236}">
                <a16:creationId xmlns:a16="http://schemas.microsoft.com/office/drawing/2014/main" id="{2CD6BA6A-2324-D64D-A4D0-6B5AFF2D9765}"/>
              </a:ext>
            </a:extLst>
          </p:cNvPr>
          <p:cNvGrpSpPr/>
          <p:nvPr/>
        </p:nvGrpSpPr>
        <p:grpSpPr>
          <a:xfrm>
            <a:off x="7828768" y="1671079"/>
            <a:ext cx="3498450" cy="1514310"/>
            <a:chOff x="477154" y="3376606"/>
            <a:chExt cx="3498450" cy="1514310"/>
          </a:xfrm>
        </p:grpSpPr>
        <p:sp>
          <p:nvSpPr>
            <p:cNvPr id="28" name="Underrubrik 2">
              <a:extLst>
                <a:ext uri="{FF2B5EF4-FFF2-40B4-BE49-F238E27FC236}">
                  <a16:creationId xmlns:a16="http://schemas.microsoft.com/office/drawing/2014/main" id="{2E15A94E-6DEE-2541-8763-EFE16AD64590}"/>
                </a:ext>
              </a:extLst>
            </p:cNvPr>
            <p:cNvSpPr txBox="1">
              <a:spLocks/>
            </p:cNvSpPr>
            <p:nvPr/>
          </p:nvSpPr>
          <p:spPr>
            <a:xfrm>
              <a:off x="892468" y="3376606"/>
              <a:ext cx="3083136" cy="1514310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sv-S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 Light" panose="020B0403030403020204" pitchFamily="34" charset="0"/>
                  <a:ea typeface="Source Sans Pro Light" panose="020B0403030403020204" pitchFamily="34" charset="0"/>
                  <a:cs typeface="+mn-cs"/>
                </a:rPr>
                <a:t>Emma.egnell@hejengagemang.se</a:t>
              </a:r>
              <a:endPara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 Light" panose="020B0403030403020204" pitchFamily="34" charset="0"/>
                <a:ea typeface="Source Sans Pro Light" panose="020B0403030403020204" pitchFamily="34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sv-S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 Light" panose="020B0403030403020204" pitchFamily="34" charset="0"/>
                  <a:ea typeface="Source Sans Pro Light" panose="020B0403030403020204" pitchFamily="34" charset="0"/>
                  <a:cs typeface="+mn-cs"/>
                </a:rPr>
                <a:t>0709-900 980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sv-S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 Light" panose="020B0403030403020204" pitchFamily="34" charset="0"/>
                  <a:ea typeface="Source Sans Pro Light" panose="020B0403030403020204" pitchFamily="34" charset="0"/>
                  <a:cs typeface="+mn-cs"/>
                </a:rPr>
                <a:t>Emma Egnell</a:t>
              </a:r>
            </a:p>
          </p:txBody>
        </p:sp>
        <p:grpSp>
          <p:nvGrpSpPr>
            <p:cNvPr id="29" name="Grupp 28">
              <a:extLst>
                <a:ext uri="{FF2B5EF4-FFF2-40B4-BE49-F238E27FC236}">
                  <a16:creationId xmlns:a16="http://schemas.microsoft.com/office/drawing/2014/main" id="{20A9AB19-0A7F-524B-BF21-46EF01780F44}"/>
                </a:ext>
              </a:extLst>
            </p:cNvPr>
            <p:cNvGrpSpPr/>
            <p:nvPr/>
          </p:nvGrpSpPr>
          <p:grpSpPr>
            <a:xfrm>
              <a:off x="477154" y="3501108"/>
              <a:ext cx="315161" cy="1276274"/>
              <a:chOff x="477154" y="3501108"/>
              <a:chExt cx="393700" cy="1594326"/>
            </a:xfrm>
          </p:grpSpPr>
          <p:pic>
            <p:nvPicPr>
              <p:cNvPr id="30" name="Bildobjekt 29">
                <a:extLst>
                  <a:ext uri="{FF2B5EF4-FFF2-40B4-BE49-F238E27FC236}">
                    <a16:creationId xmlns:a16="http://schemas.microsoft.com/office/drawing/2014/main" id="{7BB7CA6D-F8DD-2340-A5CE-139894922F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7277" y="3501108"/>
                <a:ext cx="373577" cy="262159"/>
              </a:xfrm>
              <a:prstGeom prst="rect">
                <a:avLst/>
              </a:prstGeom>
            </p:spPr>
          </p:pic>
          <p:pic>
            <p:nvPicPr>
              <p:cNvPr id="35" name="Bildobjekt 34">
                <a:extLst>
                  <a:ext uri="{FF2B5EF4-FFF2-40B4-BE49-F238E27FC236}">
                    <a16:creationId xmlns:a16="http://schemas.microsoft.com/office/drawing/2014/main" id="{8BAA2700-1D5B-CF44-B052-EFD23C6B35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7277" y="4100062"/>
                <a:ext cx="343430" cy="357848"/>
              </a:xfrm>
              <a:prstGeom prst="rect">
                <a:avLst/>
              </a:prstGeom>
            </p:spPr>
          </p:pic>
          <p:pic>
            <p:nvPicPr>
              <p:cNvPr id="37" name="Bildobjekt 36">
                <a:extLst>
                  <a:ext uri="{FF2B5EF4-FFF2-40B4-BE49-F238E27FC236}">
                    <a16:creationId xmlns:a16="http://schemas.microsoft.com/office/drawing/2014/main" id="{A26EB43B-2EC2-F648-8BCD-5D5610FB9D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7154" y="4705645"/>
                <a:ext cx="393700" cy="389789"/>
              </a:xfrm>
              <a:prstGeom prst="rect">
                <a:avLst/>
              </a:prstGeom>
            </p:spPr>
          </p:pic>
        </p:grpSp>
      </p:grpSp>
      <p:pic>
        <p:nvPicPr>
          <p:cNvPr id="47" name="Bild 46">
            <a:extLst>
              <a:ext uri="{FF2B5EF4-FFF2-40B4-BE49-F238E27FC236}">
                <a16:creationId xmlns:a16="http://schemas.microsoft.com/office/drawing/2014/main" id="{409B6741-250F-7A41-8790-4067B71480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88921" y="1265765"/>
            <a:ext cx="1477997" cy="831163"/>
          </a:xfrm>
          <a:prstGeom prst="rect">
            <a:avLst/>
          </a:prstGeom>
        </p:spPr>
      </p:pic>
      <p:sp>
        <p:nvSpPr>
          <p:cNvPr id="48" name="textruta 47">
            <a:extLst>
              <a:ext uri="{FF2B5EF4-FFF2-40B4-BE49-F238E27FC236}">
                <a16:creationId xmlns:a16="http://schemas.microsoft.com/office/drawing/2014/main" id="{1E83AEBD-3ED0-9549-B907-8DB7F880D141}"/>
              </a:ext>
            </a:extLst>
          </p:cNvPr>
          <p:cNvSpPr txBox="1"/>
          <p:nvPr/>
        </p:nvSpPr>
        <p:spPr>
          <a:xfrm>
            <a:off x="691203" y="4264278"/>
            <a:ext cx="42734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srgbClr val="16363C"/>
                </a:solidFill>
                <a:effectLst/>
                <a:uLnTx/>
                <a:uFillTx/>
                <a:latin typeface="Source Sans Pro ExtraLight" panose="020B0303030403020204" pitchFamily="34" charset="0"/>
                <a:ea typeface="Source Sans Pro ExtraLight" panose="020B0303030403020204" pitchFamily="34" charset="0"/>
                <a:cs typeface="+mn-cs"/>
              </a:rPr>
              <a:t>Vi finns här </a:t>
            </a:r>
            <a:b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srgbClr val="16363C"/>
                </a:solidFill>
                <a:effectLst/>
                <a:uLnTx/>
                <a:uFillTx/>
                <a:latin typeface="Source Sans Pro ExtraLight" panose="020B0303030403020204" pitchFamily="34" charset="0"/>
                <a:ea typeface="Source Sans Pro ExtraLight" panose="020B0303030403020204" pitchFamily="34" charset="0"/>
                <a:cs typeface="+mn-cs"/>
              </a:rPr>
            </a:br>
            <a: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srgbClr val="16363C"/>
                </a:solidFill>
                <a:effectLst/>
                <a:uLnTx/>
                <a:uFillTx/>
                <a:latin typeface="Source Sans Pro ExtraLight" panose="020B0303030403020204" pitchFamily="34" charset="0"/>
                <a:ea typeface="Source Sans Pro ExtraLight" panose="020B0303030403020204" pitchFamily="34" charset="0"/>
                <a:cs typeface="+mn-cs"/>
              </a:rPr>
              <a:t>för dig!</a:t>
            </a:r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0738E284-976C-2940-891E-7EDB60D5E6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53247" y="2939925"/>
            <a:ext cx="1349346" cy="1176353"/>
          </a:xfrm>
          <a:prstGeom prst="rect">
            <a:avLst/>
          </a:prstGeom>
        </p:spPr>
      </p:pic>
      <p:pic>
        <p:nvPicPr>
          <p:cNvPr id="45" name="Bildobjekt 44" descr="En bild som visar person, person, vägg, står&#10;&#10;Automatiskt genererad beskrivning">
            <a:extLst>
              <a:ext uri="{FF2B5EF4-FFF2-40B4-BE49-F238E27FC236}">
                <a16:creationId xmlns:a16="http://schemas.microsoft.com/office/drawing/2014/main" id="{E9CAF130-2FF9-EA45-9B1D-DFD246CAA53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5834" t="8084" r="8336" b="12883"/>
          <a:stretch/>
        </p:blipFill>
        <p:spPr>
          <a:xfrm>
            <a:off x="5793872" y="1505797"/>
            <a:ext cx="1821492" cy="1840874"/>
          </a:xfrm>
          <a:prstGeom prst="rect">
            <a:avLst/>
          </a:prstGeom>
        </p:spPr>
      </p:pic>
      <p:pic>
        <p:nvPicPr>
          <p:cNvPr id="6" name="Bildobjekt 5" descr="En bild som visar person, vägg, person, inomhus&#10;&#10;Automatiskt genererad beskrivning">
            <a:extLst>
              <a:ext uri="{FF2B5EF4-FFF2-40B4-BE49-F238E27FC236}">
                <a16:creationId xmlns:a16="http://schemas.microsoft.com/office/drawing/2014/main" id="{1A02B742-36C2-1749-9D14-C8AA4714C29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0531" b="19350"/>
          <a:stretch/>
        </p:blipFill>
        <p:spPr>
          <a:xfrm>
            <a:off x="5803043" y="3624694"/>
            <a:ext cx="1828987" cy="184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52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CD4AE98-003F-2A48-92DA-7A7360854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2198" y="6574716"/>
            <a:ext cx="4211319" cy="14120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FÖR ETT MER VÄLMÅENDE OCH ENGAGERAT ARBETSLIV | HEJENGAGEMANG.SE</a:t>
            </a:r>
          </a:p>
        </p:txBody>
      </p:sp>
      <p:sp>
        <p:nvSpPr>
          <p:cNvPr id="30" name="Rubrik 1">
            <a:extLst>
              <a:ext uri="{FF2B5EF4-FFF2-40B4-BE49-F238E27FC236}">
                <a16:creationId xmlns:a16="http://schemas.microsoft.com/office/drawing/2014/main" id="{D12DC963-9FC3-6842-9748-F4B638A04373}"/>
              </a:ext>
            </a:extLst>
          </p:cNvPr>
          <p:cNvSpPr txBox="1">
            <a:spLocks/>
          </p:cNvSpPr>
          <p:nvPr/>
        </p:nvSpPr>
        <p:spPr>
          <a:xfrm>
            <a:off x="695521" y="534408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0" b="1" i="0" u="none" strike="noStrike" kern="1200" cap="none" spc="0" normalizeH="0" baseline="0" noProof="0" dirty="0">
                <a:ln>
                  <a:noFill/>
                </a:ln>
                <a:solidFill>
                  <a:srgbClr val="F9493C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rPr>
              <a:t>Engagemangsprofilen®</a:t>
            </a:r>
          </a:p>
        </p:txBody>
      </p:sp>
      <p:sp>
        <p:nvSpPr>
          <p:cNvPr id="31" name="textruta 30">
            <a:extLst>
              <a:ext uri="{FF2B5EF4-FFF2-40B4-BE49-F238E27FC236}">
                <a16:creationId xmlns:a16="http://schemas.microsoft.com/office/drawing/2014/main" id="{46AB55B5-5B70-AE4A-935A-612DDAEB8387}"/>
              </a:ext>
            </a:extLst>
          </p:cNvPr>
          <p:cNvSpPr txBox="1"/>
          <p:nvPr/>
        </p:nvSpPr>
        <p:spPr>
          <a:xfrm>
            <a:off x="733024" y="1638568"/>
            <a:ext cx="10440594" cy="452403"/>
          </a:xfrm>
          <a:prstGeom prst="rect">
            <a:avLst/>
          </a:prstGeom>
          <a:noFill/>
        </p:spPr>
        <p:txBody>
          <a:bodyPr wrap="square" lIns="82267" tIns="41134" rIns="82267" bIns="41134" rtlCol="0">
            <a:sp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 Light" panose="020B0403030403020204" pitchFamily="34" charset="0"/>
                <a:ea typeface="Source Sans Pro Light" panose="020B0403030403020204" pitchFamily="34" charset="0"/>
                <a:cs typeface="+mn-cs"/>
                <a:sym typeface="Helvetica Neue Bold Condensed"/>
              </a:rPr>
              <a:t>Så skapar jag optimala förutsättningar för att må bra och prestera bra, över tid.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C3E92882-0C99-524A-9788-390FB8BC2F78}"/>
              </a:ext>
            </a:extLst>
          </p:cNvPr>
          <p:cNvGrpSpPr/>
          <p:nvPr/>
        </p:nvGrpSpPr>
        <p:grpSpPr>
          <a:xfrm>
            <a:off x="6630600" y="2366501"/>
            <a:ext cx="3874782" cy="1694565"/>
            <a:chOff x="6630600" y="2366501"/>
            <a:chExt cx="3874782" cy="1694565"/>
          </a:xfrm>
        </p:grpSpPr>
        <p:grpSp>
          <p:nvGrpSpPr>
            <p:cNvPr id="33" name="Grupp 32">
              <a:extLst>
                <a:ext uri="{FF2B5EF4-FFF2-40B4-BE49-F238E27FC236}">
                  <a16:creationId xmlns:a16="http://schemas.microsoft.com/office/drawing/2014/main" id="{707B1429-1FC0-1845-B342-64A6A612E09C}"/>
                </a:ext>
              </a:extLst>
            </p:cNvPr>
            <p:cNvGrpSpPr/>
            <p:nvPr/>
          </p:nvGrpSpPr>
          <p:grpSpPr>
            <a:xfrm>
              <a:off x="6647672" y="2650251"/>
              <a:ext cx="3857710" cy="1410815"/>
              <a:chOff x="934455" y="2080363"/>
              <a:chExt cx="3857710" cy="1410815"/>
            </a:xfrm>
          </p:grpSpPr>
          <p:sp>
            <p:nvSpPr>
              <p:cNvPr id="35" name="Ellips 34">
                <a:extLst>
                  <a:ext uri="{FF2B5EF4-FFF2-40B4-BE49-F238E27FC236}">
                    <a16:creationId xmlns:a16="http://schemas.microsoft.com/office/drawing/2014/main" id="{06CED44D-702B-9E4D-B1A5-9E8C5E29CDA3}"/>
                  </a:ext>
                </a:extLst>
              </p:cNvPr>
              <p:cNvSpPr/>
              <p:nvPr/>
            </p:nvSpPr>
            <p:spPr>
              <a:xfrm>
                <a:off x="934455" y="2080363"/>
                <a:ext cx="1410815" cy="1410815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srgbClr val="16363C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36" name="textruta 35">
                <a:extLst>
                  <a:ext uri="{FF2B5EF4-FFF2-40B4-BE49-F238E27FC236}">
                    <a16:creationId xmlns:a16="http://schemas.microsoft.com/office/drawing/2014/main" id="{C5D3498C-7E53-CD45-9E4D-303E6E56A253}"/>
                  </a:ext>
                </a:extLst>
              </p:cNvPr>
              <p:cNvSpPr txBox="1"/>
              <p:nvPr/>
            </p:nvSpPr>
            <p:spPr>
              <a:xfrm>
                <a:off x="2446213" y="2544381"/>
                <a:ext cx="234595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6363C"/>
                    </a:solidFill>
                    <a:effectLst/>
                    <a:uLnTx/>
                    <a:uFillTx/>
                    <a:latin typeface="Source Sans Pro Light" panose="020B0403030403020204" pitchFamily="34" charset="0"/>
                    <a:ea typeface="Source Sans Pro Light" panose="020B0403030403020204" pitchFamily="34" charset="0"/>
                    <a:cs typeface="+mn-cs"/>
                  </a:rPr>
                  <a:t>Vad ger mig energi? </a:t>
                </a:r>
                <a:br>
                  <a:rPr kumimoji="0" lang="sv-S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6363C"/>
                    </a:solidFill>
                    <a:effectLst/>
                    <a:uLnTx/>
                    <a:uFillTx/>
                    <a:latin typeface="Source Sans Pro Light" panose="020B0403030403020204" pitchFamily="34" charset="0"/>
                    <a:ea typeface="Source Sans Pro Light" panose="020B0403030403020204" pitchFamily="34" charset="0"/>
                    <a:cs typeface="+mn-cs"/>
                  </a:rPr>
                </a:br>
                <a:r>
                  <a:rPr kumimoji="0" lang="sv-S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6363C"/>
                    </a:solidFill>
                    <a:effectLst/>
                    <a:uLnTx/>
                    <a:uFillTx/>
                    <a:latin typeface="Source Sans Pro Light" panose="020B0403030403020204" pitchFamily="34" charset="0"/>
                    <a:ea typeface="Source Sans Pro Light" panose="020B0403030403020204" pitchFamily="34" charset="0"/>
                    <a:cs typeface="+mn-cs"/>
                  </a:rPr>
                  <a:t>Vad tar min energi?</a:t>
                </a:r>
              </a:p>
            </p:txBody>
          </p:sp>
          <p:sp>
            <p:nvSpPr>
              <p:cNvPr id="37" name="textruta 36">
                <a:extLst>
                  <a:ext uri="{FF2B5EF4-FFF2-40B4-BE49-F238E27FC236}">
                    <a16:creationId xmlns:a16="http://schemas.microsoft.com/office/drawing/2014/main" id="{90A92E56-DD78-3341-BF52-E66B67283009}"/>
                  </a:ext>
                </a:extLst>
              </p:cNvPr>
              <p:cNvSpPr txBox="1"/>
              <p:nvPr/>
            </p:nvSpPr>
            <p:spPr>
              <a:xfrm>
                <a:off x="2444518" y="2130173"/>
                <a:ext cx="23160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6363C"/>
                    </a:solidFill>
                    <a:effectLst/>
                    <a:uLnTx/>
                    <a:uFillTx/>
                    <a:latin typeface="Source Sans Pro Semibold" panose="020B0503030403020204" pitchFamily="34" charset="0"/>
                    <a:ea typeface="Source Sans Pro Semibold" panose="020B0503030403020204" pitchFamily="34" charset="0"/>
                    <a:cs typeface="+mn-cs"/>
                  </a:rPr>
                  <a:t>Energi</a:t>
                </a:r>
              </a:p>
            </p:txBody>
          </p:sp>
        </p:grpSp>
        <p:pic>
          <p:nvPicPr>
            <p:cNvPr id="3" name="Bildobjekt 2" descr="En bild som visar text&#10;&#10;Automatiskt genererad beskrivning">
              <a:extLst>
                <a:ext uri="{FF2B5EF4-FFF2-40B4-BE49-F238E27FC236}">
                  <a16:creationId xmlns:a16="http://schemas.microsoft.com/office/drawing/2014/main" id="{73D5C58C-6FE4-B046-8CC0-738D89411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30600" y="2366501"/>
              <a:ext cx="1372839" cy="1578765"/>
            </a:xfrm>
            <a:prstGeom prst="rect">
              <a:avLst/>
            </a:prstGeom>
          </p:spPr>
        </p:pic>
      </p:grpSp>
      <p:grpSp>
        <p:nvGrpSpPr>
          <p:cNvPr id="13" name="Grupp 12">
            <a:extLst>
              <a:ext uri="{FF2B5EF4-FFF2-40B4-BE49-F238E27FC236}">
                <a16:creationId xmlns:a16="http://schemas.microsoft.com/office/drawing/2014/main" id="{D5E9B3FC-4659-B348-8F7E-5FA237D8F944}"/>
              </a:ext>
            </a:extLst>
          </p:cNvPr>
          <p:cNvGrpSpPr/>
          <p:nvPr/>
        </p:nvGrpSpPr>
        <p:grpSpPr>
          <a:xfrm>
            <a:off x="720798" y="2650251"/>
            <a:ext cx="5117169" cy="1410815"/>
            <a:chOff x="720798" y="2650251"/>
            <a:chExt cx="5117169" cy="1410815"/>
          </a:xfrm>
        </p:grpSpPr>
        <p:grpSp>
          <p:nvGrpSpPr>
            <p:cNvPr id="5" name="Grupp 4">
              <a:extLst>
                <a:ext uri="{FF2B5EF4-FFF2-40B4-BE49-F238E27FC236}">
                  <a16:creationId xmlns:a16="http://schemas.microsoft.com/office/drawing/2014/main" id="{231DA87A-8923-4045-919F-ED15A726D194}"/>
                </a:ext>
              </a:extLst>
            </p:cNvPr>
            <p:cNvGrpSpPr/>
            <p:nvPr/>
          </p:nvGrpSpPr>
          <p:grpSpPr>
            <a:xfrm>
              <a:off x="904794" y="2650251"/>
              <a:ext cx="4933173" cy="1410815"/>
              <a:chOff x="934455" y="2080363"/>
              <a:chExt cx="4933173" cy="1410815"/>
            </a:xfrm>
          </p:grpSpPr>
          <p:sp>
            <p:nvSpPr>
              <p:cNvPr id="6" name="Ellips 5">
                <a:extLst>
                  <a:ext uri="{FF2B5EF4-FFF2-40B4-BE49-F238E27FC236}">
                    <a16:creationId xmlns:a16="http://schemas.microsoft.com/office/drawing/2014/main" id="{41EF1DED-FFD8-404D-B7A8-8899C755A214}"/>
                  </a:ext>
                </a:extLst>
              </p:cNvPr>
              <p:cNvSpPr/>
              <p:nvPr/>
            </p:nvSpPr>
            <p:spPr>
              <a:xfrm>
                <a:off x="934455" y="2080363"/>
                <a:ext cx="1410815" cy="1410815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srgbClr val="16363C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7" name="textruta 6">
                <a:extLst>
                  <a:ext uri="{FF2B5EF4-FFF2-40B4-BE49-F238E27FC236}">
                    <a16:creationId xmlns:a16="http://schemas.microsoft.com/office/drawing/2014/main" id="{7D09A4F0-1247-1648-BE9C-9AF179E988CB}"/>
                  </a:ext>
                </a:extLst>
              </p:cNvPr>
              <p:cNvSpPr txBox="1"/>
              <p:nvPr/>
            </p:nvSpPr>
            <p:spPr>
              <a:xfrm>
                <a:off x="2540603" y="2544382"/>
                <a:ext cx="332702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6363C"/>
                    </a:solidFill>
                    <a:effectLst/>
                    <a:uLnTx/>
                    <a:uFillTx/>
                    <a:latin typeface="Source Sans Pro Light" panose="020B0403030403020204" pitchFamily="34" charset="0"/>
                    <a:ea typeface="Source Sans Pro Light" panose="020B0403030403020204" pitchFamily="34" charset="0"/>
                    <a:cs typeface="+mn-cs"/>
                  </a:rPr>
                  <a:t>Olika människor drivs av olika saker. Vad drivs jag av?</a:t>
                </a:r>
              </a:p>
            </p:txBody>
          </p:sp>
          <p:sp>
            <p:nvSpPr>
              <p:cNvPr id="9" name="textruta 8">
                <a:extLst>
                  <a:ext uri="{FF2B5EF4-FFF2-40B4-BE49-F238E27FC236}">
                    <a16:creationId xmlns:a16="http://schemas.microsoft.com/office/drawing/2014/main" id="{072E6676-F554-B648-8F24-5897010DC9E7}"/>
                  </a:ext>
                </a:extLst>
              </p:cNvPr>
              <p:cNvSpPr txBox="1"/>
              <p:nvPr/>
            </p:nvSpPr>
            <p:spPr>
              <a:xfrm>
                <a:off x="2538908" y="2130173"/>
                <a:ext cx="31058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6363C"/>
                    </a:solidFill>
                    <a:effectLst/>
                    <a:uLnTx/>
                    <a:uFillTx/>
                    <a:latin typeface="Source Sans Pro Semibold" panose="020B0503030403020204" pitchFamily="34" charset="0"/>
                    <a:ea typeface="Source Sans Pro Semibold" panose="020B0503030403020204" pitchFamily="34" charset="0"/>
                    <a:cs typeface="+mn-cs"/>
                  </a:rPr>
                  <a:t>Drivkrafter</a:t>
                </a:r>
              </a:p>
            </p:txBody>
          </p:sp>
        </p:grpSp>
        <p:pic>
          <p:nvPicPr>
            <p:cNvPr id="12" name="Bildobjekt 11">
              <a:extLst>
                <a:ext uri="{FF2B5EF4-FFF2-40B4-BE49-F238E27FC236}">
                  <a16:creationId xmlns:a16="http://schemas.microsoft.com/office/drawing/2014/main" id="{915ACE7E-4DF1-2546-A0DD-05AFA48E8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0798" y="2698970"/>
              <a:ext cx="1626383" cy="1362096"/>
            </a:xfrm>
            <a:prstGeom prst="rect">
              <a:avLst/>
            </a:prstGeom>
          </p:spPr>
        </p:pic>
      </p:grpSp>
      <p:grpSp>
        <p:nvGrpSpPr>
          <p:cNvPr id="50" name="Grupp 49">
            <a:extLst>
              <a:ext uri="{FF2B5EF4-FFF2-40B4-BE49-F238E27FC236}">
                <a16:creationId xmlns:a16="http://schemas.microsoft.com/office/drawing/2014/main" id="{FC1CEC1A-2CB0-4E43-966E-EC095674A958}"/>
              </a:ext>
            </a:extLst>
          </p:cNvPr>
          <p:cNvGrpSpPr/>
          <p:nvPr/>
        </p:nvGrpSpPr>
        <p:grpSpPr>
          <a:xfrm>
            <a:off x="11041626" y="6073024"/>
            <a:ext cx="810948" cy="629265"/>
            <a:chOff x="-1227129" y="1691147"/>
            <a:chExt cx="810948" cy="629265"/>
          </a:xfrm>
        </p:grpSpPr>
        <p:sp>
          <p:nvSpPr>
            <p:cNvPr id="52" name="Ellips 51">
              <a:extLst>
                <a:ext uri="{FF2B5EF4-FFF2-40B4-BE49-F238E27FC236}">
                  <a16:creationId xmlns:a16="http://schemas.microsoft.com/office/drawing/2014/main" id="{2B6E8356-A765-AF48-91A1-7A3ECD37FECA}"/>
                </a:ext>
              </a:extLst>
            </p:cNvPr>
            <p:cNvSpPr/>
            <p:nvPr/>
          </p:nvSpPr>
          <p:spPr>
            <a:xfrm>
              <a:off x="-1219200" y="1691147"/>
              <a:ext cx="648929" cy="6292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pic>
          <p:nvPicPr>
            <p:cNvPr id="54" name="Bildobjekt 53" descr="En bild som visar text, porslin, kärl, tallrik&#10;&#10;Automatiskt genererad beskrivning">
              <a:extLst>
                <a:ext uri="{FF2B5EF4-FFF2-40B4-BE49-F238E27FC236}">
                  <a16:creationId xmlns:a16="http://schemas.microsoft.com/office/drawing/2014/main" id="{727CF475-14B1-BC49-A590-709890E88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227129" y="1787555"/>
              <a:ext cx="810948" cy="4561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3447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ruta 19">
            <a:extLst>
              <a:ext uri="{FF2B5EF4-FFF2-40B4-BE49-F238E27FC236}">
                <a16:creationId xmlns:a16="http://schemas.microsoft.com/office/drawing/2014/main" id="{843C47B5-79B7-0B47-9F91-3CA372901215}"/>
              </a:ext>
            </a:extLst>
          </p:cNvPr>
          <p:cNvSpPr txBox="1"/>
          <p:nvPr/>
        </p:nvSpPr>
        <p:spPr>
          <a:xfrm>
            <a:off x="12451814" y="6034041"/>
            <a:ext cx="330649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1031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133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oprat" pitchFamily="2" charset="77"/>
                <a:ea typeface="+mn-ea"/>
                <a:cs typeface="+mn-cs"/>
                <a:sym typeface="Helvetica Neue Bold Condensed"/>
              </a:rPr>
              <a:t>hejengagemang.se</a:t>
            </a:r>
            <a:endParaRPr kumimoji="0" lang="sv-SE" sz="2133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oprat" pitchFamily="2" charset="77"/>
              <a:ea typeface="+mn-ea"/>
              <a:cs typeface="+mn-cs"/>
              <a:sym typeface="Helvetica Neue Bold Condensed"/>
            </a:endParaRPr>
          </a:p>
        </p:txBody>
      </p:sp>
      <p:sp>
        <p:nvSpPr>
          <p:cNvPr id="10" name="Rubrik 9">
            <a:extLst>
              <a:ext uri="{FF2B5EF4-FFF2-40B4-BE49-F238E27FC236}">
                <a16:creationId xmlns:a16="http://schemas.microsoft.com/office/drawing/2014/main" id="{C8BF5183-6402-944B-A1AE-8DCA1D69FE9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13952" y="1262698"/>
            <a:ext cx="8104734" cy="1577340"/>
          </a:xfrm>
        </p:spPr>
        <p:txBody>
          <a:bodyPr>
            <a:normAutofit/>
          </a:bodyPr>
          <a:lstStyle/>
          <a:p>
            <a:r>
              <a:rPr lang="sv-SE" sz="7198" dirty="0">
                <a:solidFill>
                  <a:schemeClr val="tx2"/>
                </a:solidFill>
              </a:rPr>
              <a:t>Energikollen</a:t>
            </a:r>
          </a:p>
        </p:txBody>
      </p:sp>
      <p:sp>
        <p:nvSpPr>
          <p:cNvPr id="4" name="Underrubrik 3">
            <a:extLst>
              <a:ext uri="{FF2B5EF4-FFF2-40B4-BE49-F238E27FC236}">
                <a16:creationId xmlns:a16="http://schemas.microsoft.com/office/drawing/2014/main" id="{E49F747B-FD84-6D49-84F2-77FE6052674C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13952" y="2840038"/>
            <a:ext cx="4802597" cy="2474912"/>
          </a:xfrm>
        </p:spPr>
        <p:txBody>
          <a:bodyPr/>
          <a:lstStyle/>
          <a:p>
            <a:pPr marL="0" indent="0">
              <a:buNone/>
            </a:pPr>
            <a:r>
              <a:rPr lang="sv-SE" sz="3199" dirty="0">
                <a:solidFill>
                  <a:schemeClr val="tx2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Del 1: Hur ser det ut idag kopplat till ditt arbete?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F23675B8-B662-634E-9946-AAB0B94FF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9851" y="1262698"/>
            <a:ext cx="38354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8447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EDC1CF8-9910-564E-97C6-307641558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5280" y="2349661"/>
            <a:ext cx="7071360" cy="3379806"/>
          </a:xfrm>
        </p:spPr>
        <p:txBody>
          <a:bodyPr anchor="t">
            <a:noAutofit/>
          </a:bodyPr>
          <a:lstStyle/>
          <a:p>
            <a:r>
              <a:rPr lang="sv-SE" sz="5398" dirty="0">
                <a:solidFill>
                  <a:schemeClr val="bg1"/>
                </a:solidFill>
              </a:rPr>
              <a:t>Vad ger/tar din energi i förhållande till dina arbetsuppgifter?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8880C09-163C-F94F-A753-4453F8CE2A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>
                <a:solidFill>
                  <a:schemeClr val="bg1"/>
                </a:solidFill>
                <a:latin typeface="Caveat" pitchFamily="2" charset="77"/>
              </a:rPr>
              <a:t>Energikollen: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BD018D26-DA3E-C749-AE52-6AB6FF2FB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8462" y="5689512"/>
            <a:ext cx="995094" cy="81266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2B626CA7-6E6E-5940-AC8D-BD6B96BF0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6589" y="4770174"/>
            <a:ext cx="768589" cy="175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2157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EDC1CF8-9910-564E-97C6-307641558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5280" y="2349661"/>
            <a:ext cx="7396480" cy="3379806"/>
          </a:xfrm>
        </p:spPr>
        <p:txBody>
          <a:bodyPr anchor="t">
            <a:noAutofit/>
          </a:bodyPr>
          <a:lstStyle/>
          <a:p>
            <a:r>
              <a:rPr lang="sv-SE" sz="5398" dirty="0">
                <a:solidFill>
                  <a:schemeClr val="bg1"/>
                </a:solidFill>
              </a:rPr>
              <a:t>Gör du huvudsakligen saker som ger dig energi på dagarna?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8880C09-163C-F94F-A753-4453F8CE2A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>
                <a:solidFill>
                  <a:schemeClr val="bg1"/>
                </a:solidFill>
                <a:latin typeface="Caveat" pitchFamily="2" charset="77"/>
              </a:rPr>
              <a:t>Energikollen: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BD018D26-DA3E-C749-AE52-6AB6FF2FB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8462" y="5689512"/>
            <a:ext cx="995094" cy="81266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B2A9FB47-0387-F046-9984-64EDFDDEA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6589" y="4770174"/>
            <a:ext cx="768589" cy="175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34009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EDC1CF8-9910-564E-97C6-307641558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5279" y="2349661"/>
            <a:ext cx="7626773" cy="3379806"/>
          </a:xfrm>
        </p:spPr>
        <p:txBody>
          <a:bodyPr anchor="t">
            <a:noAutofit/>
          </a:bodyPr>
          <a:lstStyle/>
          <a:p>
            <a:r>
              <a:rPr lang="sv-SE" sz="5398" dirty="0">
                <a:solidFill>
                  <a:schemeClr val="bg1"/>
                </a:solidFill>
              </a:rPr>
              <a:t>Vad tänker du om det?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8880C09-163C-F94F-A753-4453F8CE2A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>
                <a:solidFill>
                  <a:schemeClr val="bg1"/>
                </a:solidFill>
                <a:latin typeface="Caveat" pitchFamily="2" charset="77"/>
              </a:rPr>
              <a:t>Energikollen: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BD018D26-DA3E-C749-AE52-6AB6FF2FB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8462" y="5689512"/>
            <a:ext cx="995094" cy="81266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743076F8-DB8D-DD49-812A-4B17985D9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6589" y="4770174"/>
            <a:ext cx="768589" cy="175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21704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ruta 19">
            <a:extLst>
              <a:ext uri="{FF2B5EF4-FFF2-40B4-BE49-F238E27FC236}">
                <a16:creationId xmlns:a16="http://schemas.microsoft.com/office/drawing/2014/main" id="{843C47B5-79B7-0B47-9F91-3CA372901215}"/>
              </a:ext>
            </a:extLst>
          </p:cNvPr>
          <p:cNvSpPr txBox="1"/>
          <p:nvPr/>
        </p:nvSpPr>
        <p:spPr>
          <a:xfrm>
            <a:off x="12451814" y="6034041"/>
            <a:ext cx="330649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1031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133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oprat" pitchFamily="2" charset="77"/>
                <a:ea typeface="+mn-ea"/>
                <a:cs typeface="+mn-cs"/>
                <a:sym typeface="Helvetica Neue Bold Condensed"/>
              </a:rPr>
              <a:t>hejengagemang.se</a:t>
            </a:r>
            <a:endParaRPr kumimoji="0" lang="sv-SE" sz="2133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oprat" pitchFamily="2" charset="77"/>
              <a:ea typeface="+mn-ea"/>
              <a:cs typeface="+mn-cs"/>
              <a:sym typeface="Helvetica Neue Bold Condensed"/>
            </a:endParaRPr>
          </a:p>
        </p:txBody>
      </p:sp>
      <p:sp>
        <p:nvSpPr>
          <p:cNvPr id="10" name="Rubrik 9">
            <a:extLst>
              <a:ext uri="{FF2B5EF4-FFF2-40B4-BE49-F238E27FC236}">
                <a16:creationId xmlns:a16="http://schemas.microsoft.com/office/drawing/2014/main" id="{C8BF5183-6402-944B-A1AE-8DCA1D69FE9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71534" y="1327150"/>
            <a:ext cx="8104734" cy="1454150"/>
          </a:xfrm>
        </p:spPr>
        <p:txBody>
          <a:bodyPr>
            <a:normAutofit/>
          </a:bodyPr>
          <a:lstStyle/>
          <a:p>
            <a:r>
              <a:rPr lang="sv-SE" sz="7198" dirty="0">
                <a:solidFill>
                  <a:schemeClr val="tx2"/>
                </a:solidFill>
              </a:rPr>
              <a:t>Energikollen</a:t>
            </a:r>
          </a:p>
        </p:txBody>
      </p:sp>
      <p:sp>
        <p:nvSpPr>
          <p:cNvPr id="4" name="Underrubrik 3">
            <a:extLst>
              <a:ext uri="{FF2B5EF4-FFF2-40B4-BE49-F238E27FC236}">
                <a16:creationId xmlns:a16="http://schemas.microsoft.com/office/drawing/2014/main" id="{E49F747B-FD84-6D49-84F2-77FE6052674C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71533" y="2840038"/>
            <a:ext cx="5776679" cy="2474912"/>
          </a:xfrm>
        </p:spPr>
        <p:txBody>
          <a:bodyPr/>
          <a:lstStyle/>
          <a:p>
            <a:pPr marL="0" indent="0">
              <a:buNone/>
            </a:pPr>
            <a:r>
              <a:rPr lang="sv-SE" sz="3199" dirty="0">
                <a:solidFill>
                  <a:schemeClr val="tx2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Del 2: Hur vill jag att det ska se ut?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B1B5BEE1-D979-B140-A4A5-BD16237B5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7353" y="1221834"/>
            <a:ext cx="38227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19042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EDC1CF8-9910-564E-97C6-307641558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sv-SE" sz="5398" dirty="0"/>
              <a:t>Vad vill du göra för att få mer energi kopplat till ditt arbete?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8880C09-163C-F94F-A753-4453F8CE2A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>
                <a:latin typeface="Caveat" pitchFamily="2" charset="77"/>
              </a:rPr>
              <a:t>Energikollen: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BD018D26-DA3E-C749-AE52-6AB6FF2FB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8462" y="5689512"/>
            <a:ext cx="995094" cy="81266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E9F69851-FDAC-9748-BD62-C5E036D2036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2664" y="4361274"/>
            <a:ext cx="1815798" cy="21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1893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EDC1CF8-9910-564E-97C6-307641558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sv-SE" sz="5398" dirty="0"/>
              <a:t>Tankar?</a:t>
            </a:r>
            <a:br>
              <a:rPr lang="sv-SE" sz="5398" dirty="0"/>
            </a:br>
            <a:r>
              <a:rPr lang="sv-SE" sz="5398" dirty="0"/>
              <a:t>Reflektioner?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8880C09-163C-F94F-A753-4453F8CE2A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>
                <a:latin typeface="Caveat" pitchFamily="2" charset="77"/>
              </a:rPr>
              <a:t>Energikollen: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BD018D26-DA3E-C749-AE52-6AB6FF2FB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8462" y="5689512"/>
            <a:ext cx="995094" cy="81266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702BA6DF-C36F-3343-AE3B-CEBDA47F41D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2664" y="4361274"/>
            <a:ext cx="1815798" cy="21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67294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2_HejEngagemang_RÖD">
  <a:themeElements>
    <a:clrScheme name="HejEngagemang 2021">
      <a:dk1>
        <a:srgbClr val="000000"/>
      </a:dk1>
      <a:lt1>
        <a:srgbClr val="FFFFFF"/>
      </a:lt1>
      <a:dk2>
        <a:srgbClr val="16363C"/>
      </a:dk2>
      <a:lt2>
        <a:srgbClr val="F2F0EE"/>
      </a:lt2>
      <a:accent1>
        <a:srgbClr val="F9493C"/>
      </a:accent1>
      <a:accent2>
        <a:srgbClr val="99C9BF"/>
      </a:accent2>
      <a:accent3>
        <a:srgbClr val="FFE066"/>
      </a:accent3>
      <a:accent4>
        <a:srgbClr val="1D4851"/>
      </a:accent4>
      <a:accent5>
        <a:srgbClr val="BEB3AA"/>
      </a:accent5>
      <a:accent6>
        <a:srgbClr val="931C82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HejEngagemang-vanlig">
  <a:themeElements>
    <a:clrScheme name="HejEngagemang 2021">
      <a:dk1>
        <a:srgbClr val="000000"/>
      </a:dk1>
      <a:lt1>
        <a:srgbClr val="FFFFFF"/>
      </a:lt1>
      <a:dk2>
        <a:srgbClr val="16363C"/>
      </a:dk2>
      <a:lt2>
        <a:srgbClr val="F2F0EE"/>
      </a:lt2>
      <a:accent1>
        <a:srgbClr val="F9493C"/>
      </a:accent1>
      <a:accent2>
        <a:srgbClr val="99C9BF"/>
      </a:accent2>
      <a:accent3>
        <a:srgbClr val="FFE066"/>
      </a:accent3>
      <a:accent4>
        <a:srgbClr val="1D4851"/>
      </a:accent4>
      <a:accent5>
        <a:srgbClr val="BEB3AA"/>
      </a:accent5>
      <a:accent6>
        <a:srgbClr val="931C82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HejEngagemang_TURKOS">
  <a:themeElements>
    <a:clrScheme name="HejEngagemang 2021">
      <a:dk1>
        <a:srgbClr val="000000"/>
      </a:dk1>
      <a:lt1>
        <a:srgbClr val="FFFFFF"/>
      </a:lt1>
      <a:dk2>
        <a:srgbClr val="16363C"/>
      </a:dk2>
      <a:lt2>
        <a:srgbClr val="F2F0EE"/>
      </a:lt2>
      <a:accent1>
        <a:srgbClr val="F9493C"/>
      </a:accent1>
      <a:accent2>
        <a:srgbClr val="99C9BF"/>
      </a:accent2>
      <a:accent3>
        <a:srgbClr val="FFE066"/>
      </a:accent3>
      <a:accent4>
        <a:srgbClr val="1D4851"/>
      </a:accent4>
      <a:accent5>
        <a:srgbClr val="BEB3AA"/>
      </a:accent5>
      <a:accent6>
        <a:srgbClr val="931C82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-tema">
  <a:themeElements>
    <a:clrScheme name="HejEngagemang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F288D"/>
      </a:accent1>
      <a:accent2>
        <a:srgbClr val="1A9083"/>
      </a:accent2>
      <a:accent3>
        <a:srgbClr val="BAD330"/>
      </a:accent3>
      <a:accent4>
        <a:srgbClr val="1B92B0"/>
      </a:accent4>
      <a:accent5>
        <a:srgbClr val="F16024"/>
      </a:accent5>
      <a:accent6>
        <a:srgbClr val="FFCB08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369</Words>
  <Application>Microsoft Macintosh PowerPoint</Application>
  <PresentationFormat>Bredbild</PresentationFormat>
  <Paragraphs>53</Paragraphs>
  <Slides>14</Slides>
  <Notes>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11</vt:i4>
      </vt:variant>
      <vt:variant>
        <vt:lpstr>Tema</vt:lpstr>
      </vt:variant>
      <vt:variant>
        <vt:i4>4</vt:i4>
      </vt:variant>
      <vt:variant>
        <vt:lpstr>Bildrubriker</vt:lpstr>
      </vt:variant>
      <vt:variant>
        <vt:i4>14</vt:i4>
      </vt:variant>
    </vt:vector>
  </HeadingPairs>
  <TitlesOfParts>
    <vt:vector size="29" baseType="lpstr">
      <vt:lpstr>Source Sans Pro</vt:lpstr>
      <vt:lpstr>Apoprat</vt:lpstr>
      <vt:lpstr>Source Sans Pro Semibold</vt:lpstr>
      <vt:lpstr>Trebuchet MS</vt:lpstr>
      <vt:lpstr>Gill Sans MT</vt:lpstr>
      <vt:lpstr>Source Sans Pro ExtraLight</vt:lpstr>
      <vt:lpstr>Calibri</vt:lpstr>
      <vt:lpstr>Source Sans Pro Light</vt:lpstr>
      <vt:lpstr>Arial</vt:lpstr>
      <vt:lpstr>Caveat</vt:lpstr>
      <vt:lpstr>Source Sans Pro Black</vt:lpstr>
      <vt:lpstr>2_HejEngagemang_RÖD</vt:lpstr>
      <vt:lpstr>1_HejEngagemang-vanlig</vt:lpstr>
      <vt:lpstr>5_HejEngagemang_TURKOS</vt:lpstr>
      <vt:lpstr>4_Office-tema</vt:lpstr>
      <vt:lpstr>Energikollen</vt:lpstr>
      <vt:lpstr>PowerPoint-presentation</vt:lpstr>
      <vt:lpstr>Energikollen</vt:lpstr>
      <vt:lpstr>Vad ger/tar din energi i förhållande till dina arbetsuppgifter?</vt:lpstr>
      <vt:lpstr>Gör du huvudsakligen saker som ger dig energi på dagarna?</vt:lpstr>
      <vt:lpstr>Vad tänker du om det?</vt:lpstr>
      <vt:lpstr>Energikollen</vt:lpstr>
      <vt:lpstr>Vad vill du göra för att få mer energi kopplat till ditt arbete?</vt:lpstr>
      <vt:lpstr>Tankar? Reflektioner?</vt:lpstr>
      <vt:lpstr>Från tanke till handling – från höra till göra!</vt:lpstr>
      <vt:lpstr>Vad blir ditt nästa  lilla steg för att känna dig än mer energifylld  och engagerad?</vt:lpstr>
      <vt:lpstr>Hur ska du göra för att säkerställa att  du tar det steget?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Energikollen</dc:title>
  <dc:creator>Elin Hoffmeister</dc:creator>
  <cp:lastModifiedBy>Elin Hoffmeister</cp:lastModifiedBy>
  <cp:revision>3</cp:revision>
  <dcterms:created xsi:type="dcterms:W3CDTF">2022-03-31T11:47:34Z</dcterms:created>
  <dcterms:modified xsi:type="dcterms:W3CDTF">2022-03-31T14:36:28Z</dcterms:modified>
</cp:coreProperties>
</file>