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49"/>
  </p:notesMasterIdLst>
  <p:sldIdLst>
    <p:sldId id="256" r:id="rId2"/>
    <p:sldId id="272" r:id="rId3"/>
    <p:sldId id="259" r:id="rId4"/>
    <p:sldId id="347" r:id="rId5"/>
    <p:sldId id="335" r:id="rId6"/>
    <p:sldId id="342" r:id="rId7"/>
    <p:sldId id="343" r:id="rId8"/>
    <p:sldId id="337" r:id="rId9"/>
    <p:sldId id="341" r:id="rId10"/>
    <p:sldId id="340" r:id="rId11"/>
    <p:sldId id="338" r:id="rId12"/>
    <p:sldId id="339" r:id="rId13"/>
    <p:sldId id="336" r:id="rId14"/>
    <p:sldId id="314" r:id="rId15"/>
    <p:sldId id="315" r:id="rId16"/>
    <p:sldId id="344" r:id="rId17"/>
    <p:sldId id="316" r:id="rId18"/>
    <p:sldId id="345" r:id="rId19"/>
    <p:sldId id="308" r:id="rId20"/>
    <p:sldId id="309" r:id="rId21"/>
    <p:sldId id="330" r:id="rId22"/>
    <p:sldId id="310" r:id="rId23"/>
    <p:sldId id="327" r:id="rId24"/>
    <p:sldId id="328" r:id="rId25"/>
    <p:sldId id="329" r:id="rId26"/>
    <p:sldId id="332" r:id="rId27"/>
    <p:sldId id="333" r:id="rId28"/>
    <p:sldId id="334" r:id="rId29"/>
    <p:sldId id="306" r:id="rId30"/>
    <p:sldId id="305" r:id="rId31"/>
    <p:sldId id="351" r:id="rId32"/>
    <p:sldId id="352" r:id="rId33"/>
    <p:sldId id="312" r:id="rId34"/>
    <p:sldId id="307" r:id="rId35"/>
    <p:sldId id="348" r:id="rId36"/>
    <p:sldId id="349" r:id="rId37"/>
    <p:sldId id="350" r:id="rId38"/>
    <p:sldId id="317" r:id="rId39"/>
    <p:sldId id="318" r:id="rId40"/>
    <p:sldId id="319" r:id="rId41"/>
    <p:sldId id="320" r:id="rId42"/>
    <p:sldId id="321" r:id="rId43"/>
    <p:sldId id="322" r:id="rId44"/>
    <p:sldId id="323" r:id="rId45"/>
    <p:sldId id="324" r:id="rId46"/>
    <p:sldId id="325" r:id="rId47"/>
    <p:sldId id="326" r:id="rId48"/>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58953" autoAdjust="0"/>
  </p:normalViewPr>
  <p:slideViewPr>
    <p:cSldViewPr snapToGrid="0" snapToObjects="1">
      <p:cViewPr varScale="1">
        <p:scale>
          <a:sx n="89" d="100"/>
          <a:sy n="89" d="100"/>
        </p:scale>
        <p:origin x="186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26EAC-8777-402B-BDD3-B174917ABE9C}" type="datetimeFigureOut">
              <a:rPr lang="sv-SE" smtClean="0"/>
              <a:t>2025-05-15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07E66-645B-4063-9413-D8BDFDE60256}" type="slidenum">
              <a:rPr lang="sv-SE" smtClean="0"/>
              <a:t>‹#›</a:t>
            </a:fld>
            <a:endParaRPr lang="sv-SE"/>
          </a:p>
        </p:txBody>
      </p:sp>
    </p:spTree>
    <p:extLst>
      <p:ext uri="{BB962C8B-B14F-4D97-AF65-F5344CB8AC3E}">
        <p14:creationId xmlns:p14="http://schemas.microsoft.com/office/powerpoint/2010/main" val="195824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kr.se/5.1b9e63ca195a48c52b0ccb7e.html?utm_source=websubscription&amp;utm_medium=email&amp;utm_campaign=Arbetsgivarfr%C3%A5gor&amp;utm_content=Cirkul%C3%A4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kr.se/5.1b9e63ca195a48c52b0ccb7e.html?utm_source=websubscription&amp;utm_medium=email&amp;utm_campaign=Arbetsgivarfr%C3%A5gor&amp;utm_content=Cirkul%C3%A4r"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skr.se/5.1b9e63ca195a48c52b0ccb74.html?utm_source=websubscription&amp;utm_medium=email&amp;utm_campaign=Arbetsgivarfr%C3%A5gor&amp;utm_content=Cirkul%C3%A4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kr.se/5.1b9e63ca195a48c52b0ccb7e.html?utm_source=websubscription&amp;utm_medium=email&amp;utm_campaign=Arbetsgivarfr%C3%A5gor&amp;utm_content=Cirkul%C3%A4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kr.se/5.1b9e63ca195a48c52b0ccb92.html?utm_source=websubscription&amp;utm_medium=email&amp;utm_campaign=Arbetsgivarfr%C3%A5gor&amp;utm_content=Cirkul%C3%A4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skr.se/5.1b9e63ca195a48c52b0ccb52.html?utm_source=websubscription&amp;utm_medium=email&amp;utm_campaign=Arbetsgivarfr%C3%A5gor&amp;utm_content=Cirkul%C3%A4r"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kr.se/skr/tjanster/cirkular/cirkular/2025/cirkular2511overenskommelseomlonochanstallningsvillkorforpersonligassistentochanhorigvardarepan25.89295.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kr.se/download/18.7c2e06231965f6792864a9d/1745406507002/Bilaga%202%20Redog%C3%B6relsetext%20till%20PAN%2025.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kr.se/download/18.7c2e06231965f6792864a9d/1745406507002/Bilaga%202%20Redog%C3%B6relsetext%20till%20PAN%2025.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a:t>
            </a:r>
            <a:r>
              <a:rPr lang="sv-SE" baseline="0" dirty="0" smtClean="0"/>
              <a:t> nya avtal vi har enats om i årets avtalsrörelse gäller under 2 år, t.o.m. 31 mars 2027. Akademikeralliansen undantaget, de har ett avtal som löper på till dess att det sägs upp. </a:t>
            </a:r>
          </a:p>
          <a:p>
            <a:endParaRPr lang="sv-SE" dirty="0" smtClean="0"/>
          </a:p>
          <a:p>
            <a:r>
              <a:rPr lang="sv-SE" dirty="0" smtClean="0"/>
              <a:t>Parterna har i förhandlingarna eftersträvat lösningar som syftar till att underlätta kompetensförsörjningen på såväl kort som lång sikt. Det handlar till exempel om:</a:t>
            </a:r>
          </a:p>
          <a:p>
            <a:pPr marL="171450" indent="-171450">
              <a:buFont typeface="Arial" panose="020B0604020202020204" pitchFamily="34" charset="0"/>
              <a:buChar char="•"/>
            </a:pPr>
            <a:r>
              <a:rPr lang="sv-SE" dirty="0" smtClean="0"/>
              <a:t>att ge fler medarbetare möjlighet att arbeta heltid,</a:t>
            </a:r>
          </a:p>
          <a:p>
            <a:pPr marL="171450" indent="-171450">
              <a:buFont typeface="Arial" panose="020B0604020202020204" pitchFamily="34" charset="0"/>
              <a:buChar char="•"/>
            </a:pPr>
            <a:r>
              <a:rPr lang="sv-SE" dirty="0" smtClean="0"/>
              <a:t>åtgärder som syftar till att förlänga arbetslivet för seniora medarbetare, </a:t>
            </a:r>
          </a:p>
          <a:p>
            <a:pPr marL="171450" indent="-171450">
              <a:buFont typeface="Arial" panose="020B0604020202020204" pitchFamily="34" charset="0"/>
              <a:buChar char="•"/>
            </a:pPr>
            <a:r>
              <a:rPr lang="sv-SE" dirty="0" smtClean="0"/>
              <a:t>höja de särskilda ersättningarna och då särskilt på vissa svårbemannade tider,</a:t>
            </a:r>
          </a:p>
          <a:p>
            <a:pPr marL="171450" indent="-171450">
              <a:buFont typeface="Arial" panose="020B0604020202020204" pitchFamily="34" charset="0"/>
              <a:buChar char="•"/>
            </a:pPr>
            <a:r>
              <a:rPr lang="sv-SE" dirty="0" smtClean="0"/>
              <a:t>förändringar av bestämmelser som rör arbetstidsfrågor. </a:t>
            </a:r>
          </a:p>
        </p:txBody>
      </p:sp>
      <p:sp>
        <p:nvSpPr>
          <p:cNvPr id="4" name="Platshållare för bildnummer 3"/>
          <p:cNvSpPr>
            <a:spLocks noGrp="1"/>
          </p:cNvSpPr>
          <p:nvPr>
            <p:ph type="sldNum" sz="quarter" idx="10"/>
          </p:nvPr>
        </p:nvSpPr>
        <p:spPr/>
        <p:txBody>
          <a:bodyPr/>
          <a:lstStyle/>
          <a:p>
            <a:fld id="{B0007E66-645B-4063-9413-D8BDFDE60256}" type="slidenum">
              <a:rPr lang="sv-SE" smtClean="0"/>
              <a:t>1</a:t>
            </a:fld>
            <a:endParaRPr lang="sv-SE"/>
          </a:p>
        </p:txBody>
      </p:sp>
    </p:spTree>
    <p:extLst>
      <p:ext uri="{BB962C8B-B14F-4D97-AF65-F5344CB8AC3E}">
        <p14:creationId xmlns:p14="http://schemas.microsoft.com/office/powerpoint/2010/main" val="4125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oförutsedda händelsen på måndagskvällen innebär att det sker ett en timmes långt avbrott från den 11 timmar långa dygnsvilan mellan måndag och tisdag. Det innebär att 1 timme kompenserande vila behöver förläggas. Av objektiva skäl bedöms att den kompenserande vilan inte kan förläggas under dygnsvilan mellan tisdag och onsdag utan förläggs till dygnsvilan mellan onsdagen och torsdagen.</a:t>
            </a:r>
          </a:p>
          <a:p>
            <a:endParaRPr lang="sv-SE" dirty="0" smtClean="0"/>
          </a:p>
          <a:p>
            <a:r>
              <a:rPr lang="sv-SE" dirty="0" smtClean="0"/>
              <a:t>På tisdag kväll sker dock en ytterligare avvikelse som innebär att dygnsvilan inskränks med en timme (kl. 20-21). Eftersom det är en oförutsedd händelse som inträffat innan arbetstagaren erhållit kompenserande vila för den oförutsedda händelsen under måndagskvällen, ska vila motsvarande minskad dygnsvila på tisdagskvällen förläggas sammanhängande med tisdagens dygnsvila. Den förläggs innan ordinarie arbete fullgörs, dvs onsdag morgon. En timmes kompenserande vila förläggs därför till kl. 07-08 på onsdag morgon.</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10</a:t>
            </a:fld>
            <a:endParaRPr lang="sv-SE"/>
          </a:p>
        </p:txBody>
      </p:sp>
    </p:spTree>
    <p:extLst>
      <p:ext uri="{BB962C8B-B14F-4D97-AF65-F5344CB8AC3E}">
        <p14:creationId xmlns:p14="http://schemas.microsoft.com/office/powerpoint/2010/main" val="297809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oförutsedda händelsen på måndagskvällen innebär att det sker ett 3 timmar långt avbrott från den 11 timmar långa dygnsvilan mellan måndag och tisdag. Det innebär att 3 timmar kompenserande vila behöver förläggas. Av objektiva skäl bedöms att den kompenserande vilan inte kan förläggas under dygnsvilan mellan tisdag och onsdag utan förläggs till vilan mellan onsdagen och torsdagen. </a:t>
            </a:r>
          </a:p>
          <a:p>
            <a:endParaRPr lang="sv-SE" dirty="0" smtClean="0"/>
          </a:p>
          <a:p>
            <a:r>
              <a:rPr lang="sv-SE" dirty="0" smtClean="0"/>
              <a:t>På onsdag morgon sker dock en ytterligare avvikelse som innebär att dygnsvilan inskränks med en timme (kl. 06-07). Eftersom det är en oförutsedd händelse som inträffat innan arbetstagaren har fått kompenserande vila för den oförutsedda händelsen under måndagskvällen, ska vila motsvarande minskad dygnsvila på onsdagsmorgonen förläggas sammanhängande med dygnsvilan som ligger mellan onsdagen och torsdagen. Den förläggs innan ordinarie arbete fullgörs, dvs torsdag morgon. Det finns utrymme för att förlägga den kompenserande vilan mellan kl. 07-11, därför behöver kompenserande vila inte förläggas till ordinarie arbetstid. Även den kompenserande vilan (3 h) för den oförutsedda händelsen på måndagskvällen förläggs på torsdagsmorgonen. </a:t>
            </a:r>
          </a:p>
          <a:p>
            <a:endParaRPr lang="sv-SE" dirty="0" smtClean="0"/>
          </a:p>
          <a:p>
            <a:r>
              <a:rPr lang="sv-SE" dirty="0" smtClean="0"/>
              <a:t>Sedan tidigare är det möjligt att en oförutsedd händelse sker innan en planerad avvikelse från </a:t>
            </a:r>
            <a:r>
              <a:rPr lang="sv-SE" dirty="0" err="1" smtClean="0"/>
              <a:t>mom</a:t>
            </a:r>
            <a:r>
              <a:rPr lang="sv-SE" dirty="0" smtClean="0"/>
              <a:t> 8a) har kompenserats.</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11</a:t>
            </a:fld>
            <a:endParaRPr lang="sv-SE"/>
          </a:p>
        </p:txBody>
      </p:sp>
    </p:spTree>
    <p:extLst>
      <p:ext uri="{BB962C8B-B14F-4D97-AF65-F5344CB8AC3E}">
        <p14:creationId xmlns:p14="http://schemas.microsoft.com/office/powerpoint/2010/main" val="869583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inplanerade dygnsvilan under måndagen är 9 timmar och är en planerad avvikelse enligt mom. 8 a). Det innebär att under dygnsvilan mellan tisdag och onsdag ska en vila om minst 11+2=13 timmar säkerställas i schema. Eftersom efterföljande 24-timmarsperiod inte innehåller något arbete ryms den kompenserande vilan där. </a:t>
            </a:r>
          </a:p>
          <a:p>
            <a:endParaRPr lang="sv-SE" dirty="0" smtClean="0"/>
          </a:p>
          <a:p>
            <a:r>
              <a:rPr lang="sv-SE" dirty="0" smtClean="0"/>
              <a:t>En oförutsedd händelse inträffar dock på måndag morgonen under den förlagda dygnsvilan som innebär ett en timmes långt avbrott från den 9 timmar långa dygnsvilan. Dygnsvilan blir istället 8 timmar. Det innebär att kompenserande vila behöver förläggas med en timme för den oförutsedda händelsen.</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12</a:t>
            </a:fld>
            <a:endParaRPr lang="sv-SE"/>
          </a:p>
        </p:txBody>
      </p:sp>
    </p:spTree>
    <p:extLst>
      <p:ext uri="{BB962C8B-B14F-4D97-AF65-F5344CB8AC3E}">
        <p14:creationId xmlns:p14="http://schemas.microsoft.com/office/powerpoint/2010/main" val="271292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§14</a:t>
            </a:r>
            <a:r>
              <a:rPr lang="sv-SE" sz="1200" kern="1200" dirty="0" smtClean="0">
                <a:solidFill>
                  <a:schemeClr val="tx1"/>
                </a:solidFill>
                <a:effectLst/>
                <a:latin typeface="+mn-lt"/>
                <a:ea typeface="+mn-ea"/>
                <a:cs typeface="+mn-cs"/>
              </a:rPr>
              <a:t> Flextid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Ett förtydligande har gjorts om att arbetsgivare fortsatt bär ansvaret för att säkerställa att dygnsvila och veckovila inte inskränks vid tillämpning av flexibel arbetstid. Det kan exempelvis göras genom att begränsa totalramen, att tydliggöra reglerna för arbetstagaren samt att föra en dialog kring hur man säkerställer att reglerna inte inskränks. Vidare har det tydliggjorts att även vid tillämpning av flexibel arbetstid gäller ATLs regleringar om antecknande av jourtid, övertid och mertid. Samt att tillämpning av flextid inte avser att påverka omfattningen av ordinarie arbetstid. I övrigt har inga förändringar gjorts i sak.</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Denna avser BOU:</a:t>
            </a:r>
          </a:p>
          <a:p>
            <a:r>
              <a:rPr lang="sv-SE" sz="1200" b="1" kern="1200" dirty="0" smtClean="0">
                <a:solidFill>
                  <a:schemeClr val="tx1"/>
                </a:solidFill>
                <a:effectLst/>
                <a:latin typeface="+mn-lt"/>
                <a:ea typeface="+mn-ea"/>
                <a:cs typeface="+mn-cs"/>
              </a:rPr>
              <a:t>§18 </a:t>
            </a:r>
            <a:r>
              <a:rPr lang="sv-SE" dirty="0" smtClean="0"/>
              <a:t>Bilaga L upphör som bilaga till AB och flyttar istället in som egen bestämmelse § 18 i AB. Bestämmelsen byter namn från “Uppehållsanställning” till “Lägerverksamhet och tillfälligt utflyttad verksamhet med övernattning” vilket innebär att bilaga L upphör att gälla. En omarbetning har gjorts i syfte att underlätta förståelsen. Mom. 1 tillförs tydliggörande av grunder och villkor samt i mom. 2 definition av vad som utgör ersättning vid lägerverksamhet. I mom. 3 tydliggörs att avvikelsemöjligheten sker via kollektivavtal. Vidare har ersättningsnivåerna i mom. 2 räknats upp med 3,4 % från och med 2025-04-01 och med 3 % från och med 2026-04-01.</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13</a:t>
            </a:fld>
            <a:endParaRPr lang="sv-SE"/>
          </a:p>
        </p:txBody>
      </p:sp>
    </p:spTree>
    <p:extLst>
      <p:ext uri="{BB962C8B-B14F-4D97-AF65-F5344CB8AC3E}">
        <p14:creationId xmlns:p14="http://schemas.microsoft.com/office/powerpoint/2010/main" val="62943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Enligt praxis från EU-domstolen anses det vara diskriminerande om en person som jobbar deltid får lägre ersättning än en heltidsanställd som jobbar övertid. Deltidsanställd ska således ha enkel eller kvalificerad övertid</a:t>
            </a:r>
            <a:r>
              <a:rPr lang="sv-SE" sz="1200" kern="1200" baseline="0" dirty="0" smtClean="0">
                <a:solidFill>
                  <a:schemeClr val="tx1"/>
                </a:solidFill>
                <a:effectLst/>
                <a:latin typeface="+mn-lt"/>
                <a:ea typeface="+mn-ea"/>
                <a:cs typeface="+mn-cs"/>
              </a:rPr>
              <a:t> när denne jobbar utöver sin fastställda arbetstid.</a:t>
            </a: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Som konsekvens</a:t>
            </a:r>
            <a:r>
              <a:rPr lang="sv-SE" sz="1200" kern="1200" baseline="0" dirty="0" smtClean="0">
                <a:solidFill>
                  <a:schemeClr val="tx1"/>
                </a:solidFill>
                <a:effectLst/>
                <a:latin typeface="+mn-lt"/>
                <a:ea typeface="+mn-ea"/>
                <a:cs typeface="+mn-cs"/>
              </a:rPr>
              <a:t> av detta finns nu </a:t>
            </a:r>
            <a:r>
              <a:rPr lang="sv-SE" sz="1200" kern="1200" dirty="0" smtClean="0">
                <a:solidFill>
                  <a:schemeClr val="tx1"/>
                </a:solidFill>
                <a:effectLst/>
                <a:latin typeface="+mn-lt"/>
                <a:ea typeface="+mn-ea"/>
                <a:cs typeface="+mn-cs"/>
              </a:rPr>
              <a:t>Fyllnadslön och Fyllnadstid inte längre i AB. En deltidsanställd som jobbar/beordras tid utöver sin ordinarie sysselsättningsgrad tid får enkel eller kvalificerad övertid.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Detta har redan trätt i kraft och kommer att behöva hanteras retroaktivt. Effekten är kanske framförallt inte ekonomisk utan framförallt kompetensförsörjningsmässigt.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Behöver se över hur man anställer och hur man hanterar behov av att ta in extra bemanning som man idag ersätter med hjälp av övertid. Behöver fundera över heltidsomställningar, sysselsättningsgraden vid deltidsanställningar och hur man hanterar personalbehov vid kort varsel. Nödvändigt att göra detta då det finns en praxis inom EU och det regelverk som finns.</a:t>
            </a:r>
          </a:p>
          <a:p>
            <a:endParaRPr lang="sv-SE" dirty="0" smtClean="0"/>
          </a:p>
          <a:p>
            <a:r>
              <a:rPr lang="sv-SE" sz="1200" b="1" i="1" kern="1200" dirty="0" smtClean="0">
                <a:solidFill>
                  <a:schemeClr val="tx1"/>
                </a:solidFill>
                <a:effectLst/>
                <a:latin typeface="+mn-lt"/>
                <a:ea typeface="+mn-ea"/>
                <a:cs typeface="+mn-cs"/>
              </a:rPr>
              <a:t>Obs! Tänk på att inte boka deltidsanställda på övertid!</a:t>
            </a:r>
          </a:p>
          <a:p>
            <a:endParaRPr lang="sv-SE" sz="1200" b="1" i="1" kern="1200" dirty="0" smtClean="0">
              <a:solidFill>
                <a:schemeClr val="tx1"/>
              </a:solidFill>
              <a:effectLst/>
              <a:latin typeface="+mn-lt"/>
              <a:ea typeface="+mn-ea"/>
              <a:cs typeface="+mn-cs"/>
            </a:endParaRPr>
          </a:p>
          <a:p>
            <a:r>
              <a:rPr lang="sv-SE" sz="1200" b="1" i="1" kern="1200" dirty="0" smtClean="0">
                <a:solidFill>
                  <a:schemeClr val="tx1"/>
                </a:solidFill>
                <a:effectLst/>
                <a:latin typeface="+mn-lt"/>
                <a:ea typeface="+mn-ea"/>
                <a:cs typeface="+mn-cs"/>
              </a:rPr>
              <a:t>(Att tänka på här är också att många enheter redan idag har timanställda som arbetar långt fler timmar än tillåtet)</a:t>
            </a:r>
            <a:endParaRPr lang="sv-SE" b="1" i="1"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14</a:t>
            </a:fld>
            <a:endParaRPr lang="sv-SE"/>
          </a:p>
        </p:txBody>
      </p:sp>
    </p:spTree>
    <p:extLst>
      <p:ext uri="{BB962C8B-B14F-4D97-AF65-F5344CB8AC3E}">
        <p14:creationId xmlns:p14="http://schemas.microsoft.com/office/powerpoint/2010/main" val="1657283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 21 OB räknas upp </a:t>
            </a:r>
          </a:p>
          <a:p>
            <a:r>
              <a:rPr lang="sv-SE" sz="1200" b="0" kern="1200" dirty="0" smtClean="0">
                <a:solidFill>
                  <a:schemeClr val="tx1"/>
                </a:solidFill>
                <a:effectLst/>
                <a:latin typeface="+mn-lt"/>
                <a:ea typeface="+mn-ea"/>
                <a:cs typeface="+mn-cs"/>
              </a:rPr>
              <a:t>O-tillägg B förändras</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23 Förskjuten arbetstid</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Antalet dagar då ersättning/tillägg kan utges har ökat från 10 till 14 dagar. </a:t>
            </a:r>
          </a:p>
          <a:p>
            <a:pPr marL="171450" indent="-171450">
              <a:buFont typeface="Arial" panose="020B0604020202020204" pitchFamily="34" charset="0"/>
              <a:buChar char="•"/>
            </a:pPr>
            <a:r>
              <a:rPr lang="sv-SE" sz="1200" kern="1200" dirty="0" smtClean="0">
                <a:solidFill>
                  <a:schemeClr val="tx1"/>
                </a:solidFill>
                <a:effectLst/>
                <a:latin typeface="+mn-lt"/>
                <a:ea typeface="+mn-ea"/>
                <a:cs typeface="+mn-cs"/>
              </a:rPr>
              <a:t>Förhöjd</a:t>
            </a:r>
            <a:r>
              <a:rPr lang="sv-SE" sz="1200" kern="1200" baseline="0" dirty="0" smtClean="0">
                <a:solidFill>
                  <a:schemeClr val="tx1"/>
                </a:solidFill>
                <a:effectLst/>
                <a:latin typeface="+mn-lt"/>
                <a:ea typeface="+mn-ea"/>
                <a:cs typeface="+mn-cs"/>
              </a:rPr>
              <a:t> ersättning</a:t>
            </a:r>
            <a:r>
              <a:rPr lang="sv-SE" sz="1200" kern="1200" dirty="0" smtClean="0">
                <a:solidFill>
                  <a:schemeClr val="tx1"/>
                </a:solidFill>
                <a:effectLst/>
                <a:latin typeface="+mn-lt"/>
                <a:ea typeface="+mn-ea"/>
                <a:cs typeface="+mn-cs"/>
              </a:rPr>
              <a:t> med 50% som tidigare har utgetts för de två första kalenderdagarna utges nu för 7 dagar.</a:t>
            </a:r>
            <a:endParaRPr lang="sv-SE" sz="1200" b="1" i="1"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15</a:t>
            </a:fld>
            <a:endParaRPr lang="sv-SE"/>
          </a:p>
        </p:txBody>
      </p:sp>
    </p:spTree>
    <p:extLst>
      <p:ext uri="{BB962C8B-B14F-4D97-AF65-F5344CB8AC3E}">
        <p14:creationId xmlns:p14="http://schemas.microsoft.com/office/powerpoint/2010/main" val="72640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Om arbetsgivaren lokalt utger en ersättning som motsvarar 101,80 kr/timme eller högre tillämpas inte höjningen (30 procent) på den lokala ersättningen. Om den lokala ersättningen är högre än 78,30 kr/timme men lägre än 101,80 kr/timme, är höjningen inte avsedd att bli högre än 101,80 kr/timme.</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16</a:t>
            </a:fld>
            <a:endParaRPr lang="sv-SE"/>
          </a:p>
        </p:txBody>
      </p:sp>
    </p:spTree>
    <p:extLst>
      <p:ext uri="{BB962C8B-B14F-4D97-AF65-F5344CB8AC3E}">
        <p14:creationId xmlns:p14="http://schemas.microsoft.com/office/powerpoint/2010/main" val="2838659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 29 Föräldraledighet</a:t>
            </a:r>
          </a:p>
          <a:p>
            <a:r>
              <a:rPr lang="sv-SE" sz="1200" kern="1200" dirty="0" smtClean="0">
                <a:solidFill>
                  <a:schemeClr val="tx1"/>
                </a:solidFill>
                <a:effectLst/>
                <a:latin typeface="+mn-lt"/>
                <a:ea typeface="+mn-ea"/>
                <a:cs typeface="+mn-cs"/>
              </a:rPr>
              <a:t>Ytterligare moment kopplat till ansökan om föräldraledighet under huvudsemesterperioden. Regelverket börjar gälla from 1 jan 2026. AG kan begära in from den 15 mars från berörda individer ansökan om föräldraledighet för jun-aug senast den 1 april. Väljer man att inte aktivera denna reglering så ligger samma regelverk om 3 månader kvar. VI</a:t>
            </a:r>
            <a:r>
              <a:rPr lang="sv-SE" sz="1200" kern="1200" baseline="0" dirty="0" smtClean="0">
                <a:solidFill>
                  <a:schemeClr val="tx1"/>
                </a:solidFill>
                <a:effectLst/>
                <a:latin typeface="+mn-lt"/>
                <a:ea typeface="+mn-ea"/>
                <a:cs typeface="+mn-cs"/>
              </a:rPr>
              <a:t> ÖVERVÄGER ATT AKTIVERA DENNA REGLERING.</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17</a:t>
            </a:fld>
            <a:endParaRPr lang="sv-SE"/>
          </a:p>
        </p:txBody>
      </p:sp>
    </p:spTree>
    <p:extLst>
      <p:ext uri="{BB962C8B-B14F-4D97-AF65-F5344CB8AC3E}">
        <p14:creationId xmlns:p14="http://schemas.microsoft.com/office/powerpoint/2010/main" val="4293281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 33  Uppsägningstid</a:t>
            </a:r>
          </a:p>
          <a:p>
            <a:r>
              <a:rPr lang="sv-SE" dirty="0" smtClean="0"/>
              <a:t>Om en arbetstagare vid tidpunkten för uppsägningen är ledig med hel graviditetspenning och har ansökt om föräldraledighet börjar uppsägningstiden löpa först vid den tidpunkt när arbetstagaren helt eller delvis har eller skulle ha återgått i arbete. Arbetstagare som omfattas av bestämmelsen ges därmed ett starkare skydd vid uppsägning på grund av arbetsbrist.</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18</a:t>
            </a:fld>
            <a:endParaRPr lang="sv-SE"/>
          </a:p>
        </p:txBody>
      </p:sp>
    </p:spTree>
    <p:extLst>
      <p:ext uri="{BB962C8B-B14F-4D97-AF65-F5344CB8AC3E}">
        <p14:creationId xmlns:p14="http://schemas.microsoft.com/office/powerpoint/2010/main" val="172712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19</a:t>
            </a:fld>
            <a:endParaRPr lang="sv-SE"/>
          </a:p>
        </p:txBody>
      </p:sp>
    </p:spTree>
    <p:extLst>
      <p:ext uri="{BB962C8B-B14F-4D97-AF65-F5344CB8AC3E}">
        <p14:creationId xmlns:p14="http://schemas.microsoft.com/office/powerpoint/2010/main" val="3106699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a:t>
            </a:fld>
            <a:endParaRPr lang="sv-SE"/>
          </a:p>
        </p:txBody>
      </p:sp>
    </p:spTree>
    <p:extLst>
      <p:ext uri="{BB962C8B-B14F-4D97-AF65-F5344CB8AC3E}">
        <p14:creationId xmlns:p14="http://schemas.microsoft.com/office/powerpoint/2010/main" val="1033728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3"/>
              </a:rPr>
              <a:t>Cirkulär 25:08 Huvudöverenskommelse HÖK 25 med Kommunal | SKR</a:t>
            </a:r>
            <a:r>
              <a:rPr lang="sv-SE" sz="1200" dirty="0" smtClean="0"/>
              <a:t> (punkt</a:t>
            </a:r>
            <a:r>
              <a:rPr lang="sv-SE" sz="1200" baseline="0" dirty="0" smtClean="0"/>
              <a:t> 3)</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Nyhet gällande fridagar vad gäller antal och möjlig förläggning av dessa. Arbetstagare som omfattas av fridagar tillförsäkras nu 2,25 fridagar i genomsnitt per vecka. </a:t>
            </a:r>
            <a:r>
              <a:rPr lang="sv-SE" sz="1200" kern="1200" dirty="0" smtClean="0">
                <a:solidFill>
                  <a:schemeClr val="tx1"/>
                </a:solidFill>
                <a:effectLst/>
                <a:latin typeface="+mn-lt"/>
                <a:ea typeface="+mn-ea"/>
                <a:cs typeface="+mn-cs"/>
              </a:rPr>
              <a:t>De förläggs 2,25 fridagar/vecka i genomsnitt eller 45 fridagar per 20 veckor.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Kriterierna för att omfattas av fridagar är samma som tidigare: medarbetare som jobbar hård vecka (=vardag, sön och/eller helgdag (</a:t>
            </a:r>
            <a:r>
              <a:rPr lang="sv-SE" sz="1200" kern="1200" baseline="0" dirty="0" smtClean="0">
                <a:solidFill>
                  <a:schemeClr val="tx1"/>
                </a:solidFill>
                <a:effectLst/>
                <a:latin typeface="+mn-lt"/>
                <a:ea typeface="+mn-ea"/>
                <a:cs typeface="+mn-cs"/>
              </a:rPr>
              <a:t>schema gäller oavsett röda dagar)</a:t>
            </a:r>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Exempel i redogörelsetext</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Denna tillämpnings ikraftträdande gäller på scheman som läggs fr.o.m. 1 april. Ska inte behöva riva upp semesterplanering (godkänd eller </a:t>
            </a:r>
            <a:r>
              <a:rPr lang="sv-SE" sz="1200" kern="1200" dirty="0" err="1" smtClean="0">
                <a:solidFill>
                  <a:schemeClr val="tx1"/>
                </a:solidFill>
                <a:effectLst/>
                <a:latin typeface="+mn-lt"/>
                <a:ea typeface="+mn-ea"/>
                <a:cs typeface="+mn-cs"/>
              </a:rPr>
              <a:t>långtplanerade</a:t>
            </a:r>
            <a:r>
              <a:rPr lang="sv-SE" sz="1200" kern="1200" dirty="0" smtClean="0">
                <a:solidFill>
                  <a:schemeClr val="tx1"/>
                </a:solidFill>
                <a:effectLst/>
                <a:latin typeface="+mn-lt"/>
                <a:ea typeface="+mn-ea"/>
                <a:cs typeface="+mn-cs"/>
              </a:rPr>
              <a:t> scheman under huvudsemesterperioden). Men för planering av scheman för kommande perioder ska denna reglering tillämpas. Denna bestämmelse ska börja gälla senast vid huvudsemesterperiodens slut.</a:t>
            </a:r>
          </a:p>
          <a:p>
            <a:r>
              <a:rPr lang="sv-SE" dirty="0" smtClean="0"/>
              <a:t>Arbetstagare som inte har tillförsäkrats 2,25 fridagar under perioden 1 april till 31 augusti tillförsäkras utebliven fridag som ska förläggas i schema senast 31 december 2025. Om det rör sig om fler än en fridag förläggs överskjutande fridag i schema senast 31 mars 2026.</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OBS RÄTTELSE</a:t>
            </a:r>
            <a:r>
              <a:rPr lang="sv-SE" sz="1200" b="1" baseline="0" dirty="0" smtClean="0"/>
              <a:t> från de centrala parterna:</a:t>
            </a:r>
            <a:endParaRPr lang="sv-S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Tidigare</a:t>
            </a:r>
            <a:r>
              <a:rPr lang="sv-SE" sz="1200" kern="1200" baseline="0" dirty="0" smtClean="0">
                <a:solidFill>
                  <a:schemeClr val="tx1"/>
                </a:solidFill>
                <a:effectLst/>
                <a:latin typeface="+mn-lt"/>
                <a:ea typeface="+mn-ea"/>
                <a:cs typeface="+mn-cs"/>
              </a:rPr>
              <a:t> har det spridits information om att denna nya regel även gäller Vårdförbundet. Det är felaktigt. </a:t>
            </a:r>
            <a:r>
              <a:rPr lang="sv-SE" sz="1200" kern="1200" dirty="0" smtClean="0">
                <a:solidFill>
                  <a:schemeClr val="tx1"/>
                </a:solidFill>
                <a:effectLst/>
                <a:latin typeface="+mn-lt"/>
                <a:ea typeface="+mn-ea"/>
                <a:cs typeface="+mn-cs"/>
              </a:rPr>
              <a:t>Vårdförbundet önskar kvarstå vid beräkning av fridagar enligt tidigare reglering i HÖK. </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20</a:t>
            </a:fld>
            <a:endParaRPr lang="sv-SE"/>
          </a:p>
        </p:txBody>
      </p:sp>
    </p:spTree>
    <p:extLst>
      <p:ext uri="{BB962C8B-B14F-4D97-AF65-F5344CB8AC3E}">
        <p14:creationId xmlns:p14="http://schemas.microsoft.com/office/powerpoint/2010/main" val="172395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r>
              <a:rPr lang="sv-SE" dirty="0" smtClean="0"/>
              <a:t>Reglerna om veckovila påverkas inte av denna reglering vilket innebär att veckovila fortsatt förläggs enligt gällande regelverk. Det är enbart de överstigande fridagarna som omfattas av en större flexibilitet avseende förläggning.</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21</a:t>
            </a:fld>
            <a:endParaRPr lang="sv-SE"/>
          </a:p>
        </p:txBody>
      </p:sp>
    </p:spTree>
    <p:extLst>
      <p:ext uri="{BB962C8B-B14F-4D97-AF65-F5344CB8AC3E}">
        <p14:creationId xmlns:p14="http://schemas.microsoft.com/office/powerpoint/2010/main" val="1330049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Gäller Omsorgskontoret och BOU.</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Gäller endast Kommunal och AKV inom Kommunal omsorg= </a:t>
            </a:r>
            <a:r>
              <a:rPr lang="sv-SE" dirty="0" smtClean="0"/>
              <a:t>äldreomsorg, funktionshinderområdet, i viss mån </a:t>
            </a:r>
            <a:r>
              <a:rPr lang="sv-SE" i="1" dirty="0" smtClean="0"/>
              <a:t>barnsomsorg</a:t>
            </a:r>
            <a:r>
              <a:rPr lang="sv-SE" dirty="0" smtClean="0"/>
              <a:t> och HVB-verksamhet</a:t>
            </a:r>
            <a:r>
              <a:rPr lang="sv-SE" sz="1200" kern="1200" baseline="0" dirty="0" smtClean="0">
                <a:solidFill>
                  <a:schemeClr val="tx1"/>
                </a:solidFill>
                <a:effectLst/>
                <a:latin typeface="+mn-lt"/>
                <a:ea typeface="+mn-ea"/>
                <a:cs typeface="+mn-cs"/>
              </a:rPr>
              <a:t> (punkt 3, sid 6 i cirkulär 25:07).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3"/>
              </a:rPr>
              <a:t>Cirkulär 25:08 Huvudöverenskommelse HÖK 25 med Kommunal | SKR</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4"/>
              </a:rPr>
              <a:t>Cirkulär 25:07 Huvudöverenskommelse HÖK 25 med </a:t>
            </a:r>
            <a:r>
              <a:rPr lang="sv-SE" sz="1200" dirty="0" err="1" smtClean="0">
                <a:hlinkClick r:id="rId4"/>
              </a:rPr>
              <a:t>OFR:s</a:t>
            </a:r>
            <a:r>
              <a:rPr lang="sv-SE" sz="1200" dirty="0" smtClean="0">
                <a:hlinkClick r:id="rId4"/>
              </a:rPr>
              <a:t> </a:t>
            </a:r>
            <a:r>
              <a:rPr lang="sv-SE" sz="1200" dirty="0" err="1" smtClean="0">
                <a:hlinkClick r:id="rId4"/>
              </a:rPr>
              <a:t>förbundsområde</a:t>
            </a:r>
            <a:r>
              <a:rPr lang="sv-SE" sz="1200" dirty="0" smtClean="0">
                <a:hlinkClick r:id="rId4"/>
              </a:rPr>
              <a:t> Allmän Kommunal Verksamhet (AKV) | SKR</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r>
              <a:rPr lang="sv-SE" b="1" dirty="0" smtClean="0"/>
              <a:t>Arbetsgivaren</a:t>
            </a:r>
            <a:r>
              <a:rPr lang="sv-SE" b="1" baseline="0" dirty="0" smtClean="0"/>
              <a:t> </a:t>
            </a:r>
            <a:r>
              <a:rPr lang="sv-SE" b="1" dirty="0" smtClean="0"/>
              <a:t>har möjlighet att fatta beslut om att tillämpa flytande </a:t>
            </a:r>
            <a:r>
              <a:rPr lang="sv-SE" b="1" dirty="0" err="1" smtClean="0"/>
              <a:t>dygnsbryt</a:t>
            </a:r>
            <a:r>
              <a:rPr lang="sv-SE" b="1" dirty="0" smtClean="0"/>
              <a:t> istället för ett fast </a:t>
            </a:r>
            <a:r>
              <a:rPr lang="sv-SE" b="1" dirty="0" err="1" smtClean="0"/>
              <a:t>dygnsbryt</a:t>
            </a:r>
            <a:r>
              <a:rPr lang="sv-SE" b="1" dirty="0" smtClean="0"/>
              <a:t>. </a:t>
            </a:r>
            <a:r>
              <a:rPr lang="sv-SE" sz="1200" b="1" kern="1200" dirty="0" smtClean="0">
                <a:solidFill>
                  <a:schemeClr val="tx1"/>
                </a:solidFill>
                <a:effectLst/>
                <a:latin typeface="+mn-lt"/>
                <a:ea typeface="+mn-ea"/>
                <a:cs typeface="+mn-cs"/>
              </a:rPr>
              <a:t>Reglerna gäller bara för de arbetstagare där vi som arbetsgivare fattar beslut om att tillämpa flytande </a:t>
            </a:r>
            <a:r>
              <a:rPr lang="sv-SE" sz="1200" b="1" kern="1200" dirty="0" err="1" smtClean="0">
                <a:solidFill>
                  <a:schemeClr val="tx1"/>
                </a:solidFill>
                <a:effectLst/>
                <a:latin typeface="+mn-lt"/>
                <a:ea typeface="+mn-ea"/>
                <a:cs typeface="+mn-cs"/>
              </a:rPr>
              <a:t>dygnsbryt</a:t>
            </a:r>
            <a:r>
              <a:rPr lang="sv-SE" sz="1200" b="1" kern="1200" dirty="0" smtClean="0">
                <a:solidFill>
                  <a:schemeClr val="tx1"/>
                </a:solidFill>
                <a:effectLst/>
                <a:latin typeface="+mn-lt"/>
                <a:ea typeface="+mn-ea"/>
                <a:cs typeface="+mn-cs"/>
              </a:rPr>
              <a:t>. Om man inte har flytande </a:t>
            </a:r>
            <a:r>
              <a:rPr lang="sv-SE" sz="1200" b="1" kern="1200" dirty="0" err="1" smtClean="0">
                <a:solidFill>
                  <a:schemeClr val="tx1"/>
                </a:solidFill>
                <a:effectLst/>
                <a:latin typeface="+mn-lt"/>
                <a:ea typeface="+mn-ea"/>
                <a:cs typeface="+mn-cs"/>
              </a:rPr>
              <a:t>dygnsbryt</a:t>
            </a:r>
            <a:r>
              <a:rPr lang="sv-SE" sz="1200" b="1" kern="1200" dirty="0" smtClean="0">
                <a:solidFill>
                  <a:schemeClr val="tx1"/>
                </a:solidFill>
                <a:effectLst/>
                <a:latin typeface="+mn-lt"/>
                <a:ea typeface="+mn-ea"/>
                <a:cs typeface="+mn-cs"/>
              </a:rPr>
              <a:t> gäller </a:t>
            </a:r>
            <a:r>
              <a:rPr lang="sv-SE" sz="1200" b="1" i="1" kern="1200" dirty="0" smtClean="0">
                <a:solidFill>
                  <a:schemeClr val="tx1"/>
                </a:solidFill>
                <a:effectLst/>
                <a:latin typeface="+mn-lt"/>
                <a:ea typeface="+mn-ea"/>
                <a:cs typeface="+mn-cs"/>
              </a:rPr>
              <a:t>inte</a:t>
            </a:r>
            <a:r>
              <a:rPr lang="sv-SE" sz="1200" b="1" kern="1200" dirty="0" smtClean="0">
                <a:solidFill>
                  <a:schemeClr val="tx1"/>
                </a:solidFill>
                <a:effectLst/>
                <a:latin typeface="+mn-lt"/>
                <a:ea typeface="+mn-ea"/>
                <a:cs typeface="+mn-cs"/>
              </a:rPr>
              <a:t> reglerna om 6</a:t>
            </a:r>
            <a:r>
              <a:rPr lang="sv-SE" sz="1200" b="1" kern="1200" baseline="0" dirty="0" smtClean="0">
                <a:solidFill>
                  <a:schemeClr val="tx1"/>
                </a:solidFill>
                <a:effectLst/>
                <a:latin typeface="+mn-lt"/>
                <a:ea typeface="+mn-ea"/>
                <a:cs typeface="+mn-cs"/>
              </a:rPr>
              <a:t> timmars a</a:t>
            </a:r>
            <a:r>
              <a:rPr lang="sv-SE" sz="1200" b="1" kern="1200" dirty="0" smtClean="0">
                <a:solidFill>
                  <a:schemeClr val="tx1"/>
                </a:solidFill>
                <a:effectLst/>
                <a:latin typeface="+mn-lt"/>
                <a:ea typeface="+mn-ea"/>
                <a:cs typeface="+mn-cs"/>
              </a:rPr>
              <a:t>rbetspass, ej pass kl.00-05, eller 2,315 fridagar.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Fridagarna kan även fortsatt förläggas till beräkningsperioden men kan också förläggas under en alternativ period som kan löpa upp till 20 veckor.</a:t>
            </a:r>
            <a:endParaRPr lang="sv-SE" sz="1200" b="1"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Vid beslut om att tillämpa flytande </a:t>
            </a:r>
            <a:r>
              <a:rPr lang="sv-SE" sz="1200" b="1" kern="1200" dirty="0" err="1" smtClean="0">
                <a:solidFill>
                  <a:schemeClr val="tx1"/>
                </a:solidFill>
                <a:effectLst/>
                <a:latin typeface="+mn-lt"/>
                <a:ea typeface="+mn-ea"/>
                <a:cs typeface="+mn-cs"/>
              </a:rPr>
              <a:t>dygnsbryt</a:t>
            </a:r>
            <a:r>
              <a:rPr lang="sv-SE" sz="1200" b="1" kern="1200" dirty="0" smtClean="0">
                <a:solidFill>
                  <a:schemeClr val="tx1"/>
                </a:solidFill>
                <a:effectLst/>
                <a:latin typeface="+mn-lt"/>
                <a:ea typeface="+mn-ea"/>
                <a:cs typeface="+mn-cs"/>
              </a:rPr>
              <a:t> = måste förhandlas enligt 11§ MBL. Om man istället vill gå tillbaka till fast </a:t>
            </a:r>
            <a:r>
              <a:rPr lang="sv-SE" sz="1200" b="1" kern="1200" dirty="0" err="1" smtClean="0">
                <a:solidFill>
                  <a:schemeClr val="tx1"/>
                </a:solidFill>
                <a:effectLst/>
                <a:latin typeface="+mn-lt"/>
                <a:ea typeface="+mn-ea"/>
                <a:cs typeface="+mn-cs"/>
              </a:rPr>
              <a:t>dygnsbryt</a:t>
            </a:r>
            <a:r>
              <a:rPr lang="sv-SE" sz="1200" b="1" kern="1200" dirty="0" smtClean="0">
                <a:solidFill>
                  <a:schemeClr val="tx1"/>
                </a:solidFill>
                <a:effectLst/>
                <a:latin typeface="+mn-lt"/>
                <a:ea typeface="+mn-ea"/>
                <a:cs typeface="+mn-cs"/>
              </a:rPr>
              <a:t> ska berörd at-organisation informeras om detta.</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Ett</a:t>
            </a:r>
            <a:r>
              <a:rPr lang="sv-SE" sz="1200" kern="1200" baseline="0" dirty="0" smtClean="0">
                <a:solidFill>
                  <a:schemeClr val="tx1"/>
                </a:solidFill>
                <a:effectLst/>
                <a:latin typeface="+mn-lt"/>
                <a:ea typeface="+mn-ea"/>
                <a:cs typeface="+mn-cs"/>
              </a:rPr>
              <a:t> </a:t>
            </a:r>
            <a:r>
              <a:rPr lang="sv-SE" sz="1200" i="1" kern="1200" baseline="0" dirty="0" smtClean="0">
                <a:solidFill>
                  <a:schemeClr val="tx1"/>
                </a:solidFill>
                <a:effectLst/>
                <a:latin typeface="+mn-lt"/>
                <a:ea typeface="+mn-ea"/>
                <a:cs typeface="+mn-cs"/>
              </a:rPr>
              <a:t>f</a:t>
            </a:r>
            <a:r>
              <a:rPr lang="sv-SE" sz="1200" i="1" kern="1200" dirty="0" smtClean="0">
                <a:solidFill>
                  <a:schemeClr val="tx1"/>
                </a:solidFill>
                <a:effectLst/>
                <a:latin typeface="+mn-lt"/>
                <a:ea typeface="+mn-ea"/>
                <a:cs typeface="+mn-cs"/>
              </a:rPr>
              <a:t>ast </a:t>
            </a:r>
            <a:r>
              <a:rPr lang="sv-SE" sz="1200" i="1" kern="1200" dirty="0" err="1" smtClean="0">
                <a:solidFill>
                  <a:schemeClr val="tx1"/>
                </a:solidFill>
                <a:effectLst/>
                <a:latin typeface="+mn-lt"/>
                <a:ea typeface="+mn-ea"/>
                <a:cs typeface="+mn-cs"/>
              </a:rPr>
              <a:t>dygnsbryt</a:t>
            </a:r>
            <a:r>
              <a:rPr lang="sv-SE" sz="1200" i="1"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innebär</a:t>
            </a:r>
            <a:r>
              <a:rPr lang="sv-SE" sz="1200" kern="1200" baseline="0" dirty="0" smtClean="0">
                <a:solidFill>
                  <a:schemeClr val="tx1"/>
                </a:solidFill>
                <a:effectLst/>
                <a:latin typeface="+mn-lt"/>
                <a:ea typeface="+mn-ea"/>
                <a:cs typeface="+mn-cs"/>
              </a:rPr>
              <a:t> att man f</a:t>
            </a:r>
            <a:r>
              <a:rPr lang="sv-SE" sz="1200" kern="1200" dirty="0" smtClean="0">
                <a:solidFill>
                  <a:schemeClr val="tx1"/>
                </a:solidFill>
                <a:effectLst/>
                <a:latin typeface="+mn-lt"/>
                <a:ea typeface="+mn-ea"/>
                <a:cs typeface="+mn-cs"/>
              </a:rPr>
              <a:t>astställer en tidpunkt under beräkningsperioden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när en 24-timmarsperiod börjar och under den tidsperioden ska vi säkerställa dygnsvila. Samma tid varje dag under hela beräkningsperioden.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Ett </a:t>
            </a:r>
            <a:r>
              <a:rPr lang="sv-SE" b="0" i="1" dirty="0" smtClean="0"/>
              <a:t>flytande </a:t>
            </a:r>
            <a:r>
              <a:rPr lang="sv-SE" b="0" i="1" dirty="0" err="1" smtClean="0"/>
              <a:t>dygnsbryt</a:t>
            </a:r>
            <a:r>
              <a:rPr lang="sv-SE" b="0" i="1" dirty="0" smtClean="0"/>
              <a:t> </a:t>
            </a:r>
            <a:r>
              <a:rPr lang="sv-SE" dirty="0" smtClean="0"/>
              <a:t>innebär att en 24-timmarsperiod inleds när ett ordinarie arbetspass påbörjas. Om arbetspass och jourpass är förlagda i direkt anslutning till varandra påbörjas ingen ny 24-timmarsperiod när arbetspasset övergår till ett jourpass eller omvänt.</a:t>
            </a:r>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dirty="0" smtClean="0"/>
              <a:t>Enligt huvudregeln behöver varje 24-timmarsperiod innehålla 11 timmars sammanhängande dygnsvila. Efter 11 timmars dygnsvila kan ny 24-timmarsperiod starta genom att nytt arbetspass påbörjas. Eventuellt arbete eller jour som föranletts av en oförutsedd händelse i anslutning till arbetet eller under beredskap innebär däremot inte att en ny 24-timmarsperioden inleds.</a:t>
            </a:r>
            <a:endParaRPr lang="sv-SE" sz="1200" kern="120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pPr marL="0" lvl="0" indent="0" fontAlgn="ctr">
              <a:buFont typeface="Arial" panose="020B0604020202020204" pitchFamily="34" charset="0"/>
              <a:buNone/>
            </a:pPr>
            <a:r>
              <a:rPr lang="sv-SE" sz="1200" kern="1200" dirty="0" smtClean="0">
                <a:solidFill>
                  <a:schemeClr val="tx1"/>
                </a:solidFill>
                <a:effectLst/>
                <a:latin typeface="+mn-lt"/>
                <a:ea typeface="+mn-ea"/>
                <a:cs typeface="+mn-cs"/>
              </a:rPr>
              <a:t>Möjlighet att schemalägga upp till 6-timmars arbetspass </a:t>
            </a:r>
            <a:r>
              <a:rPr lang="sv-SE" sz="1200" i="0" kern="1200" dirty="0" smtClean="0">
                <a:solidFill>
                  <a:schemeClr val="tx1"/>
                </a:solidFill>
                <a:effectLst/>
                <a:latin typeface="+mn-lt"/>
                <a:ea typeface="+mn-ea"/>
                <a:cs typeface="+mn-cs"/>
              </a:rPr>
              <a:t>utan</a:t>
            </a:r>
            <a:r>
              <a:rPr lang="sv-SE" sz="1200" kern="1200" dirty="0" smtClean="0">
                <a:solidFill>
                  <a:schemeClr val="tx1"/>
                </a:solidFill>
                <a:effectLst/>
                <a:latin typeface="+mn-lt"/>
                <a:ea typeface="+mn-ea"/>
                <a:cs typeface="+mn-cs"/>
              </a:rPr>
              <a:t> rast (undantagit APT, kompetensutveckling = om passet blir kortare än 6 </a:t>
            </a:r>
            <a:r>
              <a:rPr lang="sv-SE" sz="1200" kern="1200" dirty="0" err="1" smtClean="0">
                <a:solidFill>
                  <a:schemeClr val="tx1"/>
                </a:solidFill>
                <a:effectLst/>
                <a:latin typeface="+mn-lt"/>
                <a:ea typeface="+mn-ea"/>
                <a:cs typeface="+mn-cs"/>
              </a:rPr>
              <a:t>tim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pga</a:t>
            </a:r>
            <a:r>
              <a:rPr lang="sv-SE" sz="1200" kern="1200" dirty="0" smtClean="0">
                <a:solidFill>
                  <a:schemeClr val="tx1"/>
                </a:solidFill>
                <a:effectLst/>
                <a:latin typeface="+mn-lt"/>
                <a:ea typeface="+mn-ea"/>
                <a:cs typeface="+mn-cs"/>
              </a:rPr>
              <a:t> APT är det ok). Om man är anställd i en viss anställningsgrad och är partiellt frånvarande handlar regleringen om vad man lägger i ordinarie schema utefter den fulla sysselsättningsgraden. Efter att frånvaron har lagts till i ordinarie schema och passet således blir kortare än 6 </a:t>
            </a:r>
            <a:r>
              <a:rPr lang="sv-SE" sz="1200" kern="1200" dirty="0" err="1" smtClean="0">
                <a:solidFill>
                  <a:schemeClr val="tx1"/>
                </a:solidFill>
                <a:effectLst/>
                <a:latin typeface="+mn-lt"/>
                <a:ea typeface="+mn-ea"/>
                <a:cs typeface="+mn-cs"/>
              </a:rPr>
              <a:t>tim</a:t>
            </a:r>
            <a:r>
              <a:rPr lang="sv-SE" sz="1200" kern="1200" dirty="0" smtClean="0">
                <a:solidFill>
                  <a:schemeClr val="tx1"/>
                </a:solidFill>
                <a:effectLst/>
                <a:latin typeface="+mn-lt"/>
                <a:ea typeface="+mn-ea"/>
                <a:cs typeface="+mn-cs"/>
              </a:rPr>
              <a:t> är det alltså ok. </a:t>
            </a:r>
          </a:p>
          <a:p>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22</a:t>
            </a:fld>
            <a:endParaRPr lang="sv-SE"/>
          </a:p>
        </p:txBody>
      </p:sp>
    </p:spTree>
    <p:extLst>
      <p:ext uri="{BB962C8B-B14F-4D97-AF65-F5344CB8AC3E}">
        <p14:creationId xmlns:p14="http://schemas.microsoft.com/office/powerpoint/2010/main" val="3365727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smtClean="0"/>
              <a:t>Tillämpning av undantag enligt AB § 13 mom. 8 a. </a:t>
            </a:r>
          </a:p>
          <a:p>
            <a:r>
              <a:rPr lang="sv-SE" dirty="0" smtClean="0"/>
              <a:t>Vid tillämpning av undantaget kan vilan i exemplet ovan under måndagen förläggas fram till kl. 07.00 på tisdagen och nytt arbete kan då påbörjas.</a:t>
            </a:r>
          </a:p>
          <a:p>
            <a:endParaRPr lang="sv-SE" dirty="0" smtClean="0"/>
          </a:p>
          <a:p>
            <a:r>
              <a:rPr lang="sv-SE" i="1" dirty="0" smtClean="0"/>
              <a:t>Tillämpning av undantag enligt AB § 13 mom. 5, stycke 5 </a:t>
            </a:r>
          </a:p>
          <a:p>
            <a:r>
              <a:rPr lang="sv-SE" dirty="0" smtClean="0"/>
              <a:t>Vid tillämpning av flytande </a:t>
            </a:r>
            <a:r>
              <a:rPr lang="sv-SE" dirty="0" err="1" smtClean="0"/>
              <a:t>dygnsbryt</a:t>
            </a:r>
            <a:r>
              <a:rPr lang="sv-SE" dirty="0" smtClean="0"/>
              <a:t> kan ovanstående undantag tillämpas men begränsningen av arbetstidens längd utgår då från klockslaget då arbetspasset börjar. </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23</a:t>
            </a:fld>
            <a:endParaRPr lang="sv-SE"/>
          </a:p>
        </p:txBody>
      </p:sp>
    </p:spTree>
    <p:extLst>
      <p:ext uri="{BB962C8B-B14F-4D97-AF65-F5344CB8AC3E}">
        <p14:creationId xmlns:p14="http://schemas.microsoft.com/office/powerpoint/2010/main" val="1459560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24</a:t>
            </a:fld>
            <a:endParaRPr lang="sv-SE"/>
          </a:p>
        </p:txBody>
      </p:sp>
    </p:spTree>
    <p:extLst>
      <p:ext uri="{BB962C8B-B14F-4D97-AF65-F5344CB8AC3E}">
        <p14:creationId xmlns:p14="http://schemas.microsoft.com/office/powerpoint/2010/main" val="3762043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25</a:t>
            </a:fld>
            <a:endParaRPr lang="sv-SE"/>
          </a:p>
        </p:txBody>
      </p:sp>
    </p:spTree>
    <p:extLst>
      <p:ext uri="{BB962C8B-B14F-4D97-AF65-F5344CB8AC3E}">
        <p14:creationId xmlns:p14="http://schemas.microsoft.com/office/powerpoint/2010/main" val="3117834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26</a:t>
            </a:fld>
            <a:endParaRPr lang="sv-SE"/>
          </a:p>
        </p:txBody>
      </p:sp>
    </p:spTree>
    <p:extLst>
      <p:ext uri="{BB962C8B-B14F-4D97-AF65-F5344CB8AC3E}">
        <p14:creationId xmlns:p14="http://schemas.microsoft.com/office/powerpoint/2010/main" val="836350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minsta längden på arbetspass avser planerad ordinarie arbetstid. </a:t>
            </a:r>
          </a:p>
          <a:p>
            <a:endParaRPr lang="sv-SE" dirty="0" smtClean="0"/>
          </a:p>
          <a:p>
            <a:r>
              <a:rPr lang="sv-SE" dirty="0" smtClean="0"/>
              <a:t>Längden på arbetspass kan därmed understiga 6 timmar om arbetet föranleds av en oförutsedd händelse.</a:t>
            </a:r>
          </a:p>
          <a:p>
            <a:endParaRPr lang="sv-SE" dirty="0" smtClean="0"/>
          </a:p>
          <a:p>
            <a:r>
              <a:rPr lang="sv-SE" dirty="0" smtClean="0"/>
              <a:t>Parterna är vidare överens om att rast inte behöver förläggas för arbetspass som är upp till 6 timmar långa, detta är en avvikelse från arbetstidslagen. </a:t>
            </a:r>
          </a:p>
          <a:p>
            <a:endParaRPr lang="sv-SE" dirty="0" smtClean="0"/>
          </a:p>
          <a:p>
            <a:r>
              <a:rPr lang="sv-SE" dirty="0" smtClean="0"/>
              <a:t>Arbetsgivare kan dock välja att förlägga rast för pass som är sex timmar, längden på passet blir då 6 timmar från passets början till passets slut. </a:t>
            </a:r>
          </a:p>
        </p:txBody>
      </p:sp>
      <p:sp>
        <p:nvSpPr>
          <p:cNvPr id="4" name="Platshållare för bildnummer 3"/>
          <p:cNvSpPr>
            <a:spLocks noGrp="1"/>
          </p:cNvSpPr>
          <p:nvPr>
            <p:ph type="sldNum" sz="quarter" idx="10"/>
          </p:nvPr>
        </p:nvSpPr>
        <p:spPr/>
        <p:txBody>
          <a:bodyPr/>
          <a:lstStyle/>
          <a:p>
            <a:fld id="{B0007E66-645B-4063-9413-D8BDFDE60256}" type="slidenum">
              <a:rPr lang="sv-SE" smtClean="0"/>
              <a:t>27</a:t>
            </a:fld>
            <a:endParaRPr lang="sv-SE"/>
          </a:p>
        </p:txBody>
      </p:sp>
    </p:spTree>
    <p:extLst>
      <p:ext uri="{BB962C8B-B14F-4D97-AF65-F5344CB8AC3E}">
        <p14:creationId xmlns:p14="http://schemas.microsoft.com/office/powerpoint/2010/main" val="440549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28</a:t>
            </a:fld>
            <a:endParaRPr lang="sv-SE"/>
          </a:p>
        </p:txBody>
      </p:sp>
    </p:spTree>
    <p:extLst>
      <p:ext uri="{BB962C8B-B14F-4D97-AF65-F5344CB8AC3E}">
        <p14:creationId xmlns:p14="http://schemas.microsoft.com/office/powerpoint/2010/main" val="2649589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3"/>
              </a:rPr>
              <a:t>Cirkulär 25:08 Huvudöverenskommelse HÖK 25 med Kommunal | SKR</a:t>
            </a: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29</a:t>
            </a:fld>
            <a:endParaRPr lang="sv-SE"/>
          </a:p>
        </p:txBody>
      </p:sp>
    </p:spTree>
    <p:extLst>
      <p:ext uri="{BB962C8B-B14F-4D97-AF65-F5344CB8AC3E}">
        <p14:creationId xmlns:p14="http://schemas.microsoft.com/office/powerpoint/2010/main" val="131691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smtClean="0">
                <a:hlinkClick r:id="rId3"/>
              </a:rPr>
              <a:t>Cirkulär 25:10 Allmänna bestämmelser (AB) 25 | SKR</a:t>
            </a:r>
            <a:endParaRPr lang="sv-SE" sz="1200" dirty="0" smtClean="0"/>
          </a:p>
          <a:p>
            <a:r>
              <a:rPr lang="sv-SE" dirty="0" smtClean="0">
                <a:hlinkClick r:id="rId4"/>
              </a:rPr>
              <a:t>Cirkulär 25:05 Huvudöverenskommelse HÖK 25 med </a:t>
            </a:r>
            <a:r>
              <a:rPr lang="sv-SE" dirty="0" err="1" smtClean="0">
                <a:hlinkClick r:id="rId4"/>
              </a:rPr>
              <a:t>OFR:s</a:t>
            </a:r>
            <a:r>
              <a:rPr lang="sv-SE" dirty="0" smtClean="0">
                <a:hlinkClick r:id="rId4"/>
              </a:rPr>
              <a:t> </a:t>
            </a:r>
            <a:r>
              <a:rPr lang="sv-SE" dirty="0" err="1" smtClean="0">
                <a:hlinkClick r:id="rId4"/>
              </a:rPr>
              <a:t>förbundsområde</a:t>
            </a:r>
            <a:r>
              <a:rPr lang="sv-SE" dirty="0" smtClean="0">
                <a:hlinkClick r:id="rId4"/>
              </a:rPr>
              <a:t> Lärare | SKR</a:t>
            </a:r>
            <a:endParaRPr lang="sv-SE" sz="1200" dirty="0" smtClean="0"/>
          </a:p>
        </p:txBody>
      </p:sp>
      <p:sp>
        <p:nvSpPr>
          <p:cNvPr id="4" name="Platshållare för bildnummer 3"/>
          <p:cNvSpPr>
            <a:spLocks noGrp="1"/>
          </p:cNvSpPr>
          <p:nvPr>
            <p:ph type="sldNum" sz="quarter" idx="10"/>
          </p:nvPr>
        </p:nvSpPr>
        <p:spPr/>
        <p:txBody>
          <a:bodyPr/>
          <a:lstStyle/>
          <a:p>
            <a:fld id="{B0007E66-645B-4063-9413-D8BDFDE60256}" type="slidenum">
              <a:rPr lang="sv-SE" smtClean="0"/>
              <a:t>3</a:t>
            </a:fld>
            <a:endParaRPr lang="sv-SE"/>
          </a:p>
        </p:txBody>
      </p:sp>
    </p:spTree>
    <p:extLst>
      <p:ext uri="{BB962C8B-B14F-4D97-AF65-F5344CB8AC3E}">
        <p14:creationId xmlns:p14="http://schemas.microsoft.com/office/powerpoint/2010/main" val="4120238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§7</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30</a:t>
            </a:fld>
            <a:endParaRPr lang="sv-SE"/>
          </a:p>
        </p:txBody>
      </p:sp>
    </p:spTree>
    <p:extLst>
      <p:ext uri="{BB962C8B-B14F-4D97-AF65-F5344CB8AC3E}">
        <p14:creationId xmlns:p14="http://schemas.microsoft.com/office/powerpoint/2010/main" val="2893931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de</a:t>
            </a:r>
            <a:r>
              <a:rPr lang="sv-SE" baseline="0" dirty="0" smtClean="0"/>
              <a:t> centrala förhandlingarna slutfördes först den 13/5 innebär att arbetet med löneöversynen pågår under sommaren och utbetalning av nya löner sker tidigast på septemberlönen.</a:t>
            </a:r>
          </a:p>
          <a:p>
            <a:endParaRPr lang="sv-SE" baseline="0" dirty="0" smtClean="0"/>
          </a:p>
          <a:p>
            <a:r>
              <a:rPr lang="sv-SE" baseline="0" dirty="0" smtClean="0"/>
              <a:t>Inga större förändringar har skett, men de centrala parterna har för avsikt att fortsätta sina samtal och vi har sannolikt anledning att återkomma med nyheter under avtalsperioden.</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31</a:t>
            </a:fld>
            <a:endParaRPr lang="sv-SE"/>
          </a:p>
        </p:txBody>
      </p:sp>
    </p:spTree>
    <p:extLst>
      <p:ext uri="{BB962C8B-B14F-4D97-AF65-F5344CB8AC3E}">
        <p14:creationId xmlns:p14="http://schemas.microsoft.com/office/powerpoint/2010/main" val="3940928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32</a:t>
            </a:fld>
            <a:endParaRPr lang="sv-SE"/>
          </a:p>
        </p:txBody>
      </p:sp>
    </p:spTree>
    <p:extLst>
      <p:ext uri="{BB962C8B-B14F-4D97-AF65-F5344CB8AC3E}">
        <p14:creationId xmlns:p14="http://schemas.microsoft.com/office/powerpoint/2010/main" val="2050276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hlinkClick r:id="rId3"/>
              </a:rPr>
              <a:t>Cirkulär 25:11 Överenskommelse om lön och anställningsvillkor för personlig assistent och anhörigvårdare – PAN 25 | SKR</a:t>
            </a: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Nivåerna på ersättning för varje fullgjord </a:t>
            </a:r>
            <a:r>
              <a:rPr lang="sv-SE" dirty="0" err="1" smtClean="0"/>
              <a:t>jourpasstimme</a:t>
            </a:r>
            <a:r>
              <a:rPr lang="sv-SE" dirty="0" smtClean="0"/>
              <a:t> höjs fr.o.m. 2025-04-01 till 22,30 kr/</a:t>
            </a:r>
            <a:r>
              <a:rPr lang="sv-SE" dirty="0" err="1" smtClean="0"/>
              <a:t>tim</a:t>
            </a:r>
            <a:r>
              <a:rPr lang="sv-SE" dirty="0" smtClean="0"/>
              <a:t> och fr. o. m. 2026-04-01 till 23,00 kr/tim.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Ersättning för jour utges inte till anhörigvårdare. För anhörigvårdare som fullgör jour överenskoms lönen enligt § 10 punkt 1 anm. 1. </a:t>
            </a:r>
            <a:endParaRPr lang="sv-SE" sz="1200" dirty="0" smtClean="0"/>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(Lägstalönen följer lägstalönen i HÖK 25 och räknas upp fr. o. m. 2026-01-01 och 2027-01-01)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p:txBody>
      </p:sp>
      <p:sp>
        <p:nvSpPr>
          <p:cNvPr id="4" name="Platshållare för bildnummer 3"/>
          <p:cNvSpPr>
            <a:spLocks noGrp="1"/>
          </p:cNvSpPr>
          <p:nvPr>
            <p:ph type="sldNum" sz="quarter" idx="10"/>
          </p:nvPr>
        </p:nvSpPr>
        <p:spPr/>
        <p:txBody>
          <a:bodyPr/>
          <a:lstStyle/>
          <a:p>
            <a:fld id="{B0007E66-645B-4063-9413-D8BDFDE60256}" type="slidenum">
              <a:rPr lang="sv-SE" smtClean="0"/>
              <a:t>34</a:t>
            </a:fld>
            <a:endParaRPr lang="sv-SE"/>
          </a:p>
        </p:txBody>
      </p:sp>
    </p:spTree>
    <p:extLst>
      <p:ext uri="{BB962C8B-B14F-4D97-AF65-F5344CB8AC3E}">
        <p14:creationId xmlns:p14="http://schemas.microsoft.com/office/powerpoint/2010/main" val="971192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Nya ersättningsnivåer vid 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Med helgdag likställs påsk-, midsommar-, jul- och nyårsafton.</a:t>
            </a:r>
          </a:p>
        </p:txBody>
      </p:sp>
      <p:sp>
        <p:nvSpPr>
          <p:cNvPr id="4" name="Platshållare för bildnummer 3"/>
          <p:cNvSpPr>
            <a:spLocks noGrp="1"/>
          </p:cNvSpPr>
          <p:nvPr>
            <p:ph type="sldNum" sz="quarter" idx="10"/>
          </p:nvPr>
        </p:nvSpPr>
        <p:spPr/>
        <p:txBody>
          <a:bodyPr/>
          <a:lstStyle/>
          <a:p>
            <a:fld id="{B0007E66-645B-4063-9413-D8BDFDE60256}" type="slidenum">
              <a:rPr lang="sv-SE" smtClean="0"/>
              <a:t>35</a:t>
            </a:fld>
            <a:endParaRPr lang="sv-SE"/>
          </a:p>
        </p:txBody>
      </p:sp>
    </p:spTree>
    <p:extLst>
      <p:ext uri="{BB962C8B-B14F-4D97-AF65-F5344CB8AC3E}">
        <p14:creationId xmlns:p14="http://schemas.microsoft.com/office/powerpoint/2010/main" val="1232211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Med helgdag likställs påsk-, midsommar-, jul- och nyårsafton.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hlinkClick r:id="rId3"/>
              </a:rPr>
              <a:t>Bilaga 2 Redogörelsetext till PAN 25.pdf</a:t>
            </a:r>
            <a:endParaRPr lang="sv-SE" dirty="0" smtClean="0"/>
          </a:p>
        </p:txBody>
      </p:sp>
      <p:sp>
        <p:nvSpPr>
          <p:cNvPr id="4" name="Platshållare för bildnummer 3"/>
          <p:cNvSpPr>
            <a:spLocks noGrp="1"/>
          </p:cNvSpPr>
          <p:nvPr>
            <p:ph type="sldNum" sz="quarter" idx="10"/>
          </p:nvPr>
        </p:nvSpPr>
        <p:spPr/>
        <p:txBody>
          <a:bodyPr/>
          <a:lstStyle/>
          <a:p>
            <a:fld id="{B0007E66-645B-4063-9413-D8BDFDE60256}" type="slidenum">
              <a:rPr lang="sv-SE" smtClean="0"/>
              <a:t>36</a:t>
            </a:fld>
            <a:endParaRPr lang="sv-SE"/>
          </a:p>
        </p:txBody>
      </p:sp>
    </p:spTree>
    <p:extLst>
      <p:ext uri="{BB962C8B-B14F-4D97-AF65-F5344CB8AC3E}">
        <p14:creationId xmlns:p14="http://schemas.microsoft.com/office/powerpoint/2010/main" val="1841263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Med helgdag likställs påsk-, midsommar-, jul- och nyårsafton.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hlinkClick r:id="rId3"/>
              </a:rPr>
              <a:t>Bilaga 2 Redogörelsetext till PAN 25.pdf</a:t>
            </a:r>
            <a:endParaRPr lang="sv-SE" dirty="0" smtClean="0"/>
          </a:p>
        </p:txBody>
      </p:sp>
      <p:sp>
        <p:nvSpPr>
          <p:cNvPr id="4" name="Platshållare för bildnummer 3"/>
          <p:cNvSpPr>
            <a:spLocks noGrp="1"/>
          </p:cNvSpPr>
          <p:nvPr>
            <p:ph type="sldNum" sz="quarter" idx="10"/>
          </p:nvPr>
        </p:nvSpPr>
        <p:spPr/>
        <p:txBody>
          <a:bodyPr/>
          <a:lstStyle/>
          <a:p>
            <a:fld id="{B0007E66-645B-4063-9413-D8BDFDE60256}" type="slidenum">
              <a:rPr lang="sv-SE" smtClean="0"/>
              <a:t>37</a:t>
            </a:fld>
            <a:endParaRPr lang="sv-SE"/>
          </a:p>
        </p:txBody>
      </p:sp>
    </p:spTree>
    <p:extLst>
      <p:ext uri="{BB962C8B-B14F-4D97-AF65-F5344CB8AC3E}">
        <p14:creationId xmlns:p14="http://schemas.microsoft.com/office/powerpoint/2010/main" val="416432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Parterna vill verka för ett förlängt arbetsliv</a:t>
            </a:r>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38</a:t>
            </a:fld>
            <a:endParaRPr lang="sv-SE"/>
          </a:p>
        </p:txBody>
      </p:sp>
    </p:spTree>
    <p:extLst>
      <p:ext uri="{BB962C8B-B14F-4D97-AF65-F5344CB8AC3E}">
        <p14:creationId xmlns:p14="http://schemas.microsoft.com/office/powerpoint/2010/main" val="2700560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Ny bestämmelse i pensionsavtalet utifrån att from nästa år rörliga pensionsåldrar och förväntan på att jobba längre.</a:t>
            </a:r>
          </a:p>
          <a:p>
            <a:r>
              <a:rPr lang="sv-SE" sz="1200" kern="1200" dirty="0" smtClean="0">
                <a:solidFill>
                  <a:schemeClr val="tx1"/>
                </a:solidFill>
                <a:effectLst/>
                <a:latin typeface="+mn-lt"/>
                <a:ea typeface="+mn-ea"/>
                <a:cs typeface="+mn-cs"/>
              </a:rPr>
              <a:t>Partiell nedtrappningsförmån för seniora medarbetare. From att man fyller 64 år tom. 67 år möjliggörs förmånen att arbeta 80% med en motsvarande lön men 100% pensionsavsättning.</a:t>
            </a:r>
          </a:p>
          <a:p>
            <a:r>
              <a:rPr lang="sv-SE" sz="1200" kern="1200" dirty="0" smtClean="0">
                <a:solidFill>
                  <a:schemeClr val="tx1"/>
                </a:solidFill>
                <a:effectLst/>
                <a:latin typeface="+mn-lt"/>
                <a:ea typeface="+mn-ea"/>
                <a:cs typeface="+mn-cs"/>
              </a:rPr>
              <a:t>Från 68 år arbetstid 80%, lön på 90% och 100% pensionsavsättning. </a:t>
            </a:r>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39</a:t>
            </a:fld>
            <a:endParaRPr lang="sv-SE"/>
          </a:p>
        </p:txBody>
      </p:sp>
    </p:spTree>
    <p:extLst>
      <p:ext uri="{BB962C8B-B14F-4D97-AF65-F5344CB8AC3E}">
        <p14:creationId xmlns:p14="http://schemas.microsoft.com/office/powerpoint/2010/main" val="3426356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40</a:t>
            </a:fld>
            <a:endParaRPr lang="sv-SE"/>
          </a:p>
        </p:txBody>
      </p:sp>
    </p:spTree>
    <p:extLst>
      <p:ext uri="{BB962C8B-B14F-4D97-AF65-F5344CB8AC3E}">
        <p14:creationId xmlns:p14="http://schemas.microsoft.com/office/powerpoint/2010/main" val="237618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§4 </a:t>
            </a:r>
            <a:endParaRPr lang="sv-SE" sz="1200" b="0" kern="1200" dirty="0" smtClean="0">
              <a:solidFill>
                <a:schemeClr val="tx1"/>
              </a:solidFill>
              <a:effectLst/>
              <a:latin typeface="+mn-lt"/>
              <a:ea typeface="+mn-ea"/>
              <a:cs typeface="+mn-cs"/>
            </a:endParaRPr>
          </a:p>
          <a:p>
            <a:r>
              <a:rPr lang="sv-SE" sz="1200" b="0" kern="1200" dirty="0" smtClean="0">
                <a:solidFill>
                  <a:schemeClr val="tx1"/>
                </a:solidFill>
                <a:effectLst/>
                <a:latin typeface="+mn-lt"/>
                <a:ea typeface="+mn-ea"/>
                <a:cs typeface="+mn-cs"/>
              </a:rPr>
              <a:t>M</a:t>
            </a:r>
            <a:r>
              <a:rPr lang="sv-SE" dirty="0" smtClean="0"/>
              <a:t>om. 2</a:t>
            </a:r>
          </a:p>
          <a:p>
            <a:r>
              <a:rPr lang="sv-SE" dirty="0" smtClean="0"/>
              <a:t>Om provanställning tillförs ett förtydligande om att prövobehovet ska vara relaterat till arbetstagaren, vilket medför att generell tillämpning av provanställning inte är möjlig.</a:t>
            </a:r>
          </a:p>
          <a:p>
            <a:endParaRPr lang="sv-SE" dirty="0" smtClean="0"/>
          </a:p>
          <a:p>
            <a:r>
              <a:rPr lang="sv-SE" dirty="0" smtClean="0"/>
              <a:t>Mom. 3</a:t>
            </a:r>
          </a:p>
          <a:p>
            <a:r>
              <a:rPr lang="sv-SE" dirty="0" smtClean="0"/>
              <a:t>Förtydligas att ett vikariat kan pågå parallellt med att den vikarien ska ersätta fortfarande är i tjänst, detta </a:t>
            </a:r>
            <a:r>
              <a:rPr lang="sv-SE" i="1" dirty="0" smtClean="0"/>
              <a:t>i syfte att möjliggöra överlämning och introduktion</a:t>
            </a:r>
            <a:r>
              <a:rPr lang="sv-SE" dirty="0" smtClean="0"/>
              <a:t>. Anställningarna kan löpa parallellt i upp till två veckor. </a:t>
            </a:r>
          </a:p>
          <a:p>
            <a:r>
              <a:rPr lang="sv-SE" dirty="0" smtClean="0"/>
              <a:t>Möjlighet finns för lokala parter att enas om annan tidsperiod exempelvis om situationen kräver längre överlämning. Denna möjlighet kan tillämpas vid samtliga vikariatstillfällen.</a:t>
            </a:r>
          </a:p>
          <a:p>
            <a:r>
              <a:rPr lang="sv-SE" sz="1200" kern="1200" dirty="0" smtClean="0">
                <a:solidFill>
                  <a:schemeClr val="tx1"/>
                </a:solidFill>
                <a:effectLst/>
                <a:latin typeface="+mn-lt"/>
                <a:ea typeface="+mn-ea"/>
                <a:cs typeface="+mn-cs"/>
              </a:rPr>
              <a:t> </a:t>
            </a:r>
          </a:p>
          <a:p>
            <a:r>
              <a:rPr lang="sv-SE" sz="1200" b="1" kern="1200" dirty="0" smtClean="0">
                <a:solidFill>
                  <a:schemeClr val="tx1"/>
                </a:solidFill>
                <a:effectLst/>
                <a:latin typeface="+mn-lt"/>
                <a:ea typeface="+mn-ea"/>
                <a:cs typeface="+mn-cs"/>
              </a:rPr>
              <a:t>§5 </a:t>
            </a:r>
          </a:p>
          <a:p>
            <a:r>
              <a:rPr lang="sv-SE" dirty="0" smtClean="0"/>
              <a:t>Mom. 1 är nytt och innebär att arbetsgivaren ska verka för att heltid ska vara det normala vid nyanställning.</a:t>
            </a:r>
          </a:p>
          <a:p>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4</a:t>
            </a:fld>
            <a:endParaRPr lang="sv-SE"/>
          </a:p>
        </p:txBody>
      </p:sp>
    </p:spTree>
    <p:extLst>
      <p:ext uri="{BB962C8B-B14F-4D97-AF65-F5344CB8AC3E}">
        <p14:creationId xmlns:p14="http://schemas.microsoft.com/office/powerpoint/2010/main" val="612911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Endast för EIA</a:t>
            </a:r>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41</a:t>
            </a:fld>
            <a:endParaRPr lang="sv-SE"/>
          </a:p>
        </p:txBody>
      </p:sp>
    </p:spTree>
    <p:extLst>
      <p:ext uri="{BB962C8B-B14F-4D97-AF65-F5344CB8AC3E}">
        <p14:creationId xmlns:p14="http://schemas.microsoft.com/office/powerpoint/2010/main" val="3484544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Gäller Kommunal, AKV och </a:t>
            </a:r>
            <a:r>
              <a:rPr lang="sv-SE" dirty="0" err="1" smtClean="0"/>
              <a:t>AkademikerAlliansen</a:t>
            </a:r>
            <a:r>
              <a:rPr lang="sv-SE" dirty="0" smtClean="0"/>
              <a:t> </a:t>
            </a:r>
          </a:p>
          <a:p>
            <a:pPr marL="0" indent="0">
              <a:buFont typeface="Arial" panose="020B0604020202020204" pitchFamily="34" charset="0"/>
              <a:buNone/>
            </a:pPr>
            <a:r>
              <a:rPr lang="sv-SE" dirty="0" smtClean="0"/>
              <a:t>För Lärare gäller BEA 24 </a:t>
            </a:r>
          </a:p>
        </p:txBody>
      </p:sp>
      <p:sp>
        <p:nvSpPr>
          <p:cNvPr id="4" name="Platshållare för bildnummer 3"/>
          <p:cNvSpPr>
            <a:spLocks noGrp="1"/>
          </p:cNvSpPr>
          <p:nvPr>
            <p:ph type="sldNum" sz="quarter" idx="10"/>
          </p:nvPr>
        </p:nvSpPr>
        <p:spPr/>
        <p:txBody>
          <a:bodyPr/>
          <a:lstStyle/>
          <a:p>
            <a:fld id="{B0007E66-645B-4063-9413-D8BDFDE60256}" type="slidenum">
              <a:rPr lang="sv-SE" smtClean="0"/>
              <a:t>42</a:t>
            </a:fld>
            <a:endParaRPr lang="sv-SE"/>
          </a:p>
        </p:txBody>
      </p:sp>
    </p:spTree>
    <p:extLst>
      <p:ext uri="{BB962C8B-B14F-4D97-AF65-F5344CB8AC3E}">
        <p14:creationId xmlns:p14="http://schemas.microsoft.com/office/powerpoint/2010/main" val="3458073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BEKO - Bestämmelser för arbetstagare i kompetenshöjande anställningar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Gäller Kommunal, AKV, VF och </a:t>
            </a:r>
            <a:r>
              <a:rPr lang="sv-SE" dirty="0" err="1" smtClean="0"/>
              <a:t>AkademikerAlliansen</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Förordning (2022:807) om statlig ersättning för arbete i etableringsjobb</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Nya avtal för kompetenshöjande anställningar (BEKO) och Etableringsjobb som är ett tillägg till BEKO 25</a:t>
            </a:r>
          </a:p>
          <a:p>
            <a:r>
              <a:rPr lang="sv-SE" sz="1200" kern="1200" dirty="0" smtClean="0">
                <a:solidFill>
                  <a:schemeClr val="tx1"/>
                </a:solidFill>
                <a:effectLst/>
                <a:latin typeface="+mn-lt"/>
                <a:ea typeface="+mn-ea"/>
                <a:cs typeface="+mn-cs"/>
              </a:rPr>
              <a:t>Beslut om ersättning från Arbetsförmedlingen behövs innan en anställning enligt avtalet etableringsjobb kan göras.</a:t>
            </a:r>
          </a:p>
          <a:p>
            <a:endParaRPr lang="sv-SE" sz="1200" kern="1200" dirty="0" smtClean="0">
              <a:solidFill>
                <a:schemeClr val="tx1"/>
              </a:solidFill>
              <a:effectLst/>
              <a:latin typeface="+mn-lt"/>
              <a:ea typeface="+mn-ea"/>
              <a:cs typeface="+mn-cs"/>
            </a:endParaRPr>
          </a:p>
          <a:p>
            <a:r>
              <a:rPr lang="sv-SE" sz="1200" b="1" kern="1200" dirty="0" smtClean="0">
                <a:solidFill>
                  <a:schemeClr val="tx1"/>
                </a:solidFill>
                <a:effectLst/>
                <a:latin typeface="+mn-lt"/>
                <a:ea typeface="+mn-ea"/>
                <a:cs typeface="+mn-cs"/>
              </a:rPr>
              <a:t>Antagandeavtal: lokal överläggning innan tillämpning – ska vi ha med detta innan vi beslutat oss att anta?</a:t>
            </a:r>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43</a:t>
            </a:fld>
            <a:endParaRPr lang="sv-SE"/>
          </a:p>
        </p:txBody>
      </p:sp>
    </p:spTree>
    <p:extLst>
      <p:ext uri="{BB962C8B-B14F-4D97-AF65-F5344CB8AC3E}">
        <p14:creationId xmlns:p14="http://schemas.microsoft.com/office/powerpoint/2010/main" val="28675656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Endast för EIA – </a:t>
            </a:r>
            <a:r>
              <a:rPr lang="sv-SE" sz="1200" b="1" i="1" dirty="0" smtClean="0">
                <a:solidFill>
                  <a:srgbClr val="FF0000"/>
                </a:solidFill>
              </a:rPr>
              <a:t>eller</a:t>
            </a:r>
            <a:r>
              <a:rPr lang="sv-SE" sz="1200" b="1" i="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marL="285750" indent="-285750">
              <a:buFont typeface="Arial" panose="020B0604020202020204" pitchFamily="34" charset="0"/>
              <a:buChar char="•"/>
            </a:pPr>
            <a:r>
              <a:rPr lang="sv-SE" dirty="0" smtClean="0"/>
              <a:t>Avsikt att omhänderta även framtida insatser/anställningsstöd</a:t>
            </a:r>
          </a:p>
          <a:p>
            <a:pPr marL="285750" indent="-285750">
              <a:buFont typeface="Arial" panose="020B0604020202020204" pitchFamily="34" charset="0"/>
              <a:buChar char="•"/>
            </a:pPr>
            <a:r>
              <a:rPr lang="sv-SE" dirty="0" smtClean="0"/>
              <a:t>BUI och BAL upphör, målgrupperna inom tillämpningsområdet</a:t>
            </a:r>
          </a:p>
          <a:p>
            <a:pPr marL="285750" indent="-285750">
              <a:buFont typeface="Arial" panose="020B0604020202020204" pitchFamily="34" charset="0"/>
              <a:buChar char="•"/>
            </a:pPr>
            <a:r>
              <a:rPr lang="sv-SE" dirty="0" smtClean="0"/>
              <a:t>Möjligt att gå från BEA till BEKO</a:t>
            </a:r>
          </a:p>
          <a:p>
            <a:pPr marL="285750" indent="-285750">
              <a:buFont typeface="Arial" panose="020B0604020202020204" pitchFamily="34" charset="0"/>
              <a:buChar char="•"/>
            </a:pPr>
            <a:r>
              <a:rPr lang="sv-SE" dirty="0" smtClean="0"/>
              <a:t>Avsikten är inte att gå från HÖK/AB till BEKO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44</a:t>
            </a:fld>
            <a:endParaRPr lang="sv-SE"/>
          </a:p>
        </p:txBody>
      </p:sp>
    </p:spTree>
    <p:extLst>
      <p:ext uri="{BB962C8B-B14F-4D97-AF65-F5344CB8AC3E}">
        <p14:creationId xmlns:p14="http://schemas.microsoft.com/office/powerpoint/2010/main" val="27794029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Endast för EIA?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45</a:t>
            </a:fld>
            <a:endParaRPr lang="sv-SE"/>
          </a:p>
        </p:txBody>
      </p:sp>
    </p:spTree>
    <p:extLst>
      <p:ext uri="{BB962C8B-B14F-4D97-AF65-F5344CB8AC3E}">
        <p14:creationId xmlns:p14="http://schemas.microsoft.com/office/powerpoint/2010/main" val="548970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Endast för EIA</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Lönen ses över årligen BEKO</a:t>
            </a:r>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46</a:t>
            </a:fld>
            <a:endParaRPr lang="sv-SE"/>
          </a:p>
        </p:txBody>
      </p:sp>
    </p:spTree>
    <p:extLst>
      <p:ext uri="{BB962C8B-B14F-4D97-AF65-F5344CB8AC3E}">
        <p14:creationId xmlns:p14="http://schemas.microsoft.com/office/powerpoint/2010/main" val="3538890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Endast för EIA</a:t>
            </a:r>
          </a:p>
          <a:p>
            <a:endParaRPr lang="sv-SE" dirty="0" smtClean="0"/>
          </a:p>
          <a:p>
            <a:r>
              <a:rPr lang="sv-SE" sz="1200" kern="1200" dirty="0" smtClean="0">
                <a:solidFill>
                  <a:schemeClr val="tx1"/>
                </a:solidFill>
                <a:effectLst/>
                <a:latin typeface="+mn-lt"/>
                <a:ea typeface="+mn-ea"/>
                <a:cs typeface="+mn-cs"/>
              </a:rPr>
              <a:t>Upphör 30 april 2025. Avtalet gäller dock anställningstiden ut för redan </a:t>
            </a:r>
            <a:r>
              <a:rPr lang="sv-SE" sz="1200" kern="1200" dirty="0" err="1" smtClean="0">
                <a:solidFill>
                  <a:schemeClr val="tx1"/>
                </a:solidFill>
                <a:effectLst/>
                <a:latin typeface="+mn-lt"/>
                <a:ea typeface="+mn-ea"/>
                <a:cs typeface="+mn-cs"/>
              </a:rPr>
              <a:t>ingådda</a:t>
            </a:r>
            <a:r>
              <a:rPr lang="sv-SE" sz="1200" kern="1200" dirty="0" smtClean="0">
                <a:solidFill>
                  <a:schemeClr val="tx1"/>
                </a:solidFill>
                <a:effectLst/>
                <a:latin typeface="+mn-lt"/>
                <a:ea typeface="+mn-ea"/>
                <a:cs typeface="+mn-cs"/>
              </a:rPr>
              <a:t> avtal.</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Cirkulär och redogörelsetexter är under upparbetning.</a:t>
            </a:r>
          </a:p>
          <a:p>
            <a:endParaRPr lang="sv-SE" dirty="0"/>
          </a:p>
        </p:txBody>
      </p:sp>
      <p:sp>
        <p:nvSpPr>
          <p:cNvPr id="4" name="Platshållare för bildnummer 3"/>
          <p:cNvSpPr>
            <a:spLocks noGrp="1"/>
          </p:cNvSpPr>
          <p:nvPr>
            <p:ph type="sldNum" sz="quarter" idx="10"/>
          </p:nvPr>
        </p:nvSpPr>
        <p:spPr/>
        <p:txBody>
          <a:bodyPr/>
          <a:lstStyle/>
          <a:p>
            <a:fld id="{B0007E66-645B-4063-9413-D8BDFDE60256}" type="slidenum">
              <a:rPr lang="sv-SE" smtClean="0"/>
              <a:t>47</a:t>
            </a:fld>
            <a:endParaRPr lang="sv-SE"/>
          </a:p>
        </p:txBody>
      </p:sp>
    </p:spTree>
    <p:extLst>
      <p:ext uri="{BB962C8B-B14F-4D97-AF65-F5344CB8AC3E}">
        <p14:creationId xmlns:p14="http://schemas.microsoft.com/office/powerpoint/2010/main" val="400325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§13</a:t>
            </a:r>
            <a:endParaRPr lang="sv-SE" sz="1200" b="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Mom.7</a:t>
            </a:r>
          </a:p>
          <a:p>
            <a:r>
              <a:rPr lang="sv-SE" dirty="0" smtClean="0"/>
              <a:t>En ny punkt j) har införts som reglerar definitionen av ett nattpass. Ett arbetspass anses vara ett nattpass i sin helhet om minst 3 timmar av den ordinarie arbetstiden är förlagd mellan kl. 22.00 – 06.00. I HÖK med bland annat Vårdförbundet och Kommunal finns sedan tidigare alternativa heltidsmått som förutsätter att nattpass utgör en viss andel av den totala arbetstiden.</a:t>
            </a:r>
          </a:p>
        </p:txBody>
      </p:sp>
      <p:sp>
        <p:nvSpPr>
          <p:cNvPr id="4" name="Platshållare för bildnummer 3"/>
          <p:cNvSpPr>
            <a:spLocks noGrp="1"/>
          </p:cNvSpPr>
          <p:nvPr>
            <p:ph type="sldNum" sz="quarter" idx="10"/>
          </p:nvPr>
        </p:nvSpPr>
        <p:spPr/>
        <p:txBody>
          <a:bodyPr/>
          <a:lstStyle/>
          <a:p>
            <a:fld id="{B0007E66-645B-4063-9413-D8BDFDE60256}" type="slidenum">
              <a:rPr lang="sv-SE" smtClean="0"/>
              <a:t>5</a:t>
            </a:fld>
            <a:endParaRPr lang="sv-SE"/>
          </a:p>
        </p:txBody>
      </p:sp>
    </p:spTree>
    <p:extLst>
      <p:ext uri="{BB962C8B-B14F-4D97-AF65-F5344CB8AC3E}">
        <p14:creationId xmlns:p14="http://schemas.microsoft.com/office/powerpoint/2010/main" val="23635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§13</a:t>
            </a:r>
            <a:endParaRPr lang="sv-SE" sz="1200" b="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Mom.5</a:t>
            </a:r>
            <a:r>
              <a:rPr lang="sv-SE" sz="1200" kern="1200" baseline="0" dirty="0" smtClean="0">
                <a:solidFill>
                  <a:schemeClr val="tx1"/>
                </a:solidFill>
                <a:effectLst/>
                <a:latin typeface="+mn-lt"/>
                <a:ea typeface="+mn-ea"/>
                <a:cs typeface="+mn-cs"/>
              </a:rPr>
              <a:t> </a:t>
            </a:r>
          </a:p>
          <a:p>
            <a:r>
              <a:rPr lang="sv-SE" dirty="0" smtClean="0"/>
              <a:t>Förhandlingsskyldigheten enligt 11 § MBL gäller fortsatt innan arbetsgivare tillämpar möjligheten att förlägga kortare dygnsvila än 11 timmar enligt mom. 8a). Man vill understryka att 11 § medbestämmandelagen tillämpas i enlighet med lagstiftarens intentioner. Det innebär att </a:t>
            </a:r>
            <a:r>
              <a:rPr lang="sv-SE" b="1" dirty="0" smtClean="0"/>
              <a:t>förhandlingar ska bedrivas skyndsamt</a:t>
            </a:r>
            <a:r>
              <a:rPr lang="sv-SE" dirty="0" smtClean="0"/>
              <a:t>, vilket inbegriper även första förhandlingstillfället och omfattar båda parter. Om ena parten fördröjer förhandlingen kan det leda till skadeståndsansvar om det inte finns godtagbara skäl. Begreppet godtagbara skäl ska tillämpas restriktivt med hänsyn till bestämmelsens innebörd. I sedvanlig ordning är syftet att försöka komma överens om att undantaget kan tillämpas men det är inte ett krav att förhandlingen avslutas i enighet för att undantaget ska kunna tillämpas. Det är arbetsgivarens ansvar att tillämpningen sker i linje med avtalsregleringen.</a:t>
            </a:r>
            <a:endParaRPr lang="sv-SE" sz="1200" kern="1200" baseline="0" dirty="0" smtClean="0">
              <a:solidFill>
                <a:schemeClr val="tx1"/>
              </a:solidFill>
              <a:effectLst/>
              <a:latin typeface="+mn-lt"/>
              <a:ea typeface="+mn-ea"/>
              <a:cs typeface="+mn-cs"/>
            </a:endParaRP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Mom.8</a:t>
            </a:r>
          </a:p>
          <a:p>
            <a:r>
              <a:rPr lang="sv-SE" dirty="0" smtClean="0"/>
              <a:t>Parterna har funnit anledning att tydliggöra följande vid tillämpning av mom. 8: För att säkerställa 11 timmars dygnsvila är den sammanhängande arbetstiden begränsad till som längst 13 timmar om inget undantag tillämpas. Ett arbetspass kan löpa över ett </a:t>
            </a:r>
            <a:r>
              <a:rPr lang="sv-SE" dirty="0" err="1" smtClean="0"/>
              <a:t>dygnsbryt</a:t>
            </a:r>
            <a:r>
              <a:rPr lang="sv-SE" dirty="0" smtClean="0"/>
              <a:t>, det vill säga klockslaget för när 24-timmarsperioden för dygnsberäkning inleds. Ett arbetspass som löper över </a:t>
            </a:r>
            <a:r>
              <a:rPr lang="sv-SE" dirty="0" err="1" smtClean="0"/>
              <a:t>dygnsbrytet</a:t>
            </a:r>
            <a:r>
              <a:rPr lang="sv-SE" dirty="0" smtClean="0"/>
              <a:t> anses då tillhöra (hänskjutas till) den 24-timmarsperiod då flest arbetstimmar fullgörs. För att säkerställa 11 timmars sammanhängande dygnsvila och en regelbunden alternering av arbete och vila kan inte arbetstid som sammanlagt överstiger 13 timmar hänskjutas till samma 24-timmarsperiod, utan att något undantag tillämpas.</a:t>
            </a:r>
          </a:p>
          <a:p>
            <a:endParaRPr lang="sv-SE" dirty="0" smtClean="0"/>
          </a:p>
          <a:p>
            <a:r>
              <a:rPr lang="sv-SE" dirty="0" smtClean="0"/>
              <a:t>Mom.8a) gällande möjligheten att gå ner till 9 timmars dygnsvila - parterna är överens om att undantaget kan tillämpas om det möjliggör scheman med längre viloperioder.</a:t>
            </a:r>
          </a:p>
        </p:txBody>
      </p:sp>
      <p:sp>
        <p:nvSpPr>
          <p:cNvPr id="4" name="Platshållare för bildnummer 3"/>
          <p:cNvSpPr>
            <a:spLocks noGrp="1"/>
          </p:cNvSpPr>
          <p:nvPr>
            <p:ph type="sldNum" sz="quarter" idx="10"/>
          </p:nvPr>
        </p:nvSpPr>
        <p:spPr/>
        <p:txBody>
          <a:bodyPr/>
          <a:lstStyle/>
          <a:p>
            <a:fld id="{B0007E66-645B-4063-9413-D8BDFDE60256}" type="slidenum">
              <a:rPr lang="sv-SE" smtClean="0"/>
              <a:t>6</a:t>
            </a:fld>
            <a:endParaRPr lang="sv-SE"/>
          </a:p>
        </p:txBody>
      </p:sp>
    </p:spTree>
    <p:extLst>
      <p:ext uri="{BB962C8B-B14F-4D97-AF65-F5344CB8AC3E}">
        <p14:creationId xmlns:p14="http://schemas.microsoft.com/office/powerpoint/2010/main" val="280041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§13</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Mom.8</a:t>
            </a:r>
            <a:r>
              <a:rPr lang="sv-SE" dirty="0" smtClean="0"/>
              <a:t>b) En ny anmärkning har</a:t>
            </a:r>
            <a:r>
              <a:rPr lang="sv-SE" baseline="0" dirty="0" smtClean="0"/>
              <a:t> </a:t>
            </a:r>
            <a:r>
              <a:rPr lang="sv-SE" dirty="0" smtClean="0"/>
              <a:t>tillkommit till 8b) oförutsedd händelse. Anmärkningen innebär att arbetsgivaren kan, av exempelvis arbetsmiljöskäl, besluta att förlägga kompenserande vila innan nästkommande arbetspass istället för den därpå följande dygnsvilan. Hela den kompenserande vilan för en inskränkt dygnsvila förläggs då sammanhängande.</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Tidigare regel att arbetstagaren först när den har fått kompenserande vila efter en oförutsedd händelse kan beordras till nytt arbete som innebär en ytterligare avvikelse från dygnsvilan, stryks och upphör därmed att gälla. Anmärkningen ersätts med en skrivning som reglerar att om en ny oförutsedd händelse inträffar innan en tidigare oförutsedd händelse har kompenserats behöver den nya oförutsedda händelsen kompenseras innan nytt arbete kan utföras.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Om efterföljande vila rymmer även den kompenserande vilan behöver inte ledighet förläggas till arbetstid.</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7</a:t>
            </a:fld>
            <a:endParaRPr lang="sv-SE"/>
          </a:p>
        </p:txBody>
      </p:sp>
    </p:spTree>
    <p:extLst>
      <p:ext uri="{BB962C8B-B14F-4D97-AF65-F5344CB8AC3E}">
        <p14:creationId xmlns:p14="http://schemas.microsoft.com/office/powerpoint/2010/main" val="114781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förläggning av arbetstid enligt ovan är tillåten. Eftersom 5 av måndagspassets 8 timmar är förlagda inom 24-timmarsperioden som påbörjas på måndag kl.9.00 anses passet tillhöra den 24-timmarsperioden. Eftersom 5 av tisdagspassets 8 timmar är förlagda inom 24-timmarsperiod som påbörjas på tisdag anses det passet tillhöra denna 24-timmarsperiod.</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8</a:t>
            </a:fld>
            <a:endParaRPr lang="sv-SE"/>
          </a:p>
        </p:txBody>
      </p:sp>
    </p:spTree>
    <p:extLst>
      <p:ext uri="{BB962C8B-B14F-4D97-AF65-F5344CB8AC3E}">
        <p14:creationId xmlns:p14="http://schemas.microsoft.com/office/powerpoint/2010/main" val="71220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förläggning av arbetstid enligt ovan är </a:t>
            </a:r>
            <a:r>
              <a:rPr lang="sv-SE" b="1" dirty="0" smtClean="0"/>
              <a:t>inte</a:t>
            </a:r>
            <a:r>
              <a:rPr lang="sv-SE" dirty="0" smtClean="0"/>
              <a:t> tillåten, trots att 11 timmars dygnsvila faktiskt ryms inom 24-timmarsperioden. Eftersom 5 av måndagspassets 8 timmar är förlagda inom 24-timmarsperioden som påbörjas på måndag kl.9 anses passet tillhöra den 24-timmarsperioden. Eftersom 6 av tisdagspassets 8 timmar också är förlagda inom den 24-timmarsperioden anses det passet tillhöra samma 24-timmarsperiod. Eftersom båda passen hänförs till samma 24-timmarsperiod anses totalt 16 timmar ligga inom samma 24-timmarsperiod, vilket inte är tillåtet.</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B0007E66-645B-4063-9413-D8BDFDE60256}" type="slidenum">
              <a:rPr lang="sv-SE" smtClean="0"/>
              <a:t>9</a:t>
            </a:fld>
            <a:endParaRPr lang="sv-SE"/>
          </a:p>
        </p:txBody>
      </p:sp>
    </p:spTree>
    <p:extLst>
      <p:ext uri="{BB962C8B-B14F-4D97-AF65-F5344CB8AC3E}">
        <p14:creationId xmlns:p14="http://schemas.microsoft.com/office/powerpoint/2010/main" val="1348959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mailto:HR@osthammar.se" TargetMode="External"/><Relationship Id="rId4" Type="http://schemas.openxmlformats.org/officeDocument/2006/relationships/hyperlink" Target="https://ines.osthammar.se/anstallning-och-arbetsmiljo/lagar-och-avtal/mb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2025-05-05</a:t>
            </a:r>
          </a:p>
        </p:txBody>
      </p:sp>
      <p:sp>
        <p:nvSpPr>
          <p:cNvPr id="3" name="Platshållare för text 2"/>
          <p:cNvSpPr>
            <a:spLocks noGrp="1"/>
          </p:cNvSpPr>
          <p:nvPr>
            <p:ph type="body" sz="quarter" idx="12"/>
          </p:nvPr>
        </p:nvSpPr>
        <p:spPr/>
        <p:txBody>
          <a:bodyPr/>
          <a:lstStyle/>
          <a:p>
            <a:r>
              <a:rPr lang="sv-SE" dirty="0" smtClean="0"/>
              <a:t>Nyheter i AB och bilagor</a:t>
            </a:r>
            <a:endParaRPr lang="sv-SE" dirty="0"/>
          </a:p>
        </p:txBody>
      </p:sp>
    </p:spTree>
    <p:extLst>
      <p:ext uri="{BB962C8B-B14F-4D97-AF65-F5344CB8AC3E}">
        <p14:creationId xmlns:p14="http://schemas.microsoft.com/office/powerpoint/2010/main" val="362268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oförutsedd händelse</a:t>
            </a:r>
          </a:p>
        </p:txBody>
      </p:sp>
      <p:sp>
        <p:nvSpPr>
          <p:cNvPr id="4" name="Platshållare för text 3"/>
          <p:cNvSpPr>
            <a:spLocks noGrp="1"/>
          </p:cNvSpPr>
          <p:nvPr>
            <p:ph type="body" sz="quarter" idx="14"/>
          </p:nvPr>
        </p:nvSpPr>
        <p:spPr/>
        <p:txBody>
          <a:bodyPr/>
          <a:lstStyle/>
          <a:p>
            <a:r>
              <a:rPr lang="sv-SE" dirty="0"/>
              <a:t>Dygnsvila enligt §13 </a:t>
            </a:r>
            <a:r>
              <a:rPr lang="sv-SE" dirty="0" smtClean="0"/>
              <a:t>mom.8b)</a:t>
            </a:r>
            <a:endParaRPr lang="sv-SE" dirty="0"/>
          </a:p>
          <a:p>
            <a:endParaRPr lang="sv-SE" dirty="0"/>
          </a:p>
        </p:txBody>
      </p:sp>
      <p:sp>
        <p:nvSpPr>
          <p:cNvPr id="2" name="textruta 1"/>
          <p:cNvSpPr txBox="1"/>
          <p:nvPr/>
        </p:nvSpPr>
        <p:spPr>
          <a:xfrm>
            <a:off x="655983" y="1570383"/>
            <a:ext cx="6828182" cy="1754326"/>
          </a:xfrm>
          <a:prstGeom prst="rect">
            <a:avLst/>
          </a:prstGeom>
          <a:noFill/>
        </p:spPr>
        <p:txBody>
          <a:bodyPr wrap="square" rtlCol="0">
            <a:spAutoFit/>
          </a:bodyPr>
          <a:lstStyle/>
          <a:p>
            <a:r>
              <a:rPr lang="sv-SE" b="1" dirty="0" err="1"/>
              <a:t>Dygnsbryt</a:t>
            </a:r>
            <a:r>
              <a:rPr lang="sv-SE" b="1" dirty="0"/>
              <a:t> </a:t>
            </a:r>
            <a:r>
              <a:rPr lang="sv-SE" b="1" dirty="0" err="1"/>
              <a:t>kl</a:t>
            </a:r>
            <a:r>
              <a:rPr lang="sv-SE" b="1" dirty="0"/>
              <a:t> </a:t>
            </a:r>
            <a:r>
              <a:rPr lang="sv-SE" b="1" dirty="0" smtClean="0"/>
              <a:t>07</a:t>
            </a:r>
          </a:p>
          <a:p>
            <a:r>
              <a:rPr lang="sv-SE" b="1" dirty="0" smtClean="0"/>
              <a:t>Ordinarie arbetstid	Dygnsvila		Oförutsedd </a:t>
            </a:r>
            <a:r>
              <a:rPr lang="sv-SE" b="1" dirty="0"/>
              <a:t>händelse </a:t>
            </a:r>
            <a:endParaRPr lang="sv-SE" b="1" dirty="0" smtClean="0"/>
          </a:p>
          <a:p>
            <a:r>
              <a:rPr lang="sv-SE" dirty="0" smtClean="0"/>
              <a:t>Mån	11-20			20-07 </a:t>
            </a:r>
            <a:r>
              <a:rPr lang="sv-SE" dirty="0"/>
              <a:t>(11 h) </a:t>
            </a:r>
            <a:r>
              <a:rPr lang="sv-SE" dirty="0" smtClean="0"/>
              <a:t>		20-21 </a:t>
            </a:r>
          </a:p>
          <a:p>
            <a:r>
              <a:rPr lang="sv-SE" dirty="0" err="1" smtClean="0"/>
              <a:t>Tis</a:t>
            </a:r>
            <a:r>
              <a:rPr lang="sv-SE" dirty="0"/>
              <a:t>	</a:t>
            </a:r>
            <a:r>
              <a:rPr lang="sv-SE" dirty="0" smtClean="0"/>
              <a:t>07-16			16-07 </a:t>
            </a:r>
            <a:r>
              <a:rPr lang="sv-SE" dirty="0"/>
              <a:t>(15 </a:t>
            </a:r>
            <a:r>
              <a:rPr lang="sv-SE" dirty="0" smtClean="0"/>
              <a:t>h)		16-21 </a:t>
            </a:r>
          </a:p>
          <a:p>
            <a:r>
              <a:rPr lang="sv-SE" dirty="0" smtClean="0"/>
              <a:t>Ons	07-16			16-07 </a:t>
            </a:r>
            <a:r>
              <a:rPr lang="sv-SE" dirty="0"/>
              <a:t>(15 h) </a:t>
            </a:r>
            <a:endParaRPr lang="sv-SE" dirty="0" smtClean="0"/>
          </a:p>
          <a:p>
            <a:r>
              <a:rPr lang="sv-SE" dirty="0" smtClean="0"/>
              <a:t>Tors	07-16</a:t>
            </a:r>
            <a:endParaRPr lang="sv-SE" dirty="0"/>
          </a:p>
        </p:txBody>
      </p:sp>
    </p:spTree>
    <p:extLst>
      <p:ext uri="{BB962C8B-B14F-4D97-AF65-F5344CB8AC3E}">
        <p14:creationId xmlns:p14="http://schemas.microsoft.com/office/powerpoint/2010/main" val="347732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2 </a:t>
            </a:r>
            <a:r>
              <a:rPr lang="sv-SE" dirty="0"/>
              <a:t>oförutsedd händelse</a:t>
            </a:r>
          </a:p>
        </p:txBody>
      </p:sp>
      <p:sp>
        <p:nvSpPr>
          <p:cNvPr id="4" name="Platshållare för text 3"/>
          <p:cNvSpPr>
            <a:spLocks noGrp="1"/>
          </p:cNvSpPr>
          <p:nvPr>
            <p:ph type="body" sz="quarter" idx="14"/>
          </p:nvPr>
        </p:nvSpPr>
        <p:spPr/>
        <p:txBody>
          <a:bodyPr/>
          <a:lstStyle/>
          <a:p>
            <a:r>
              <a:rPr lang="sv-SE" dirty="0"/>
              <a:t>Dygnsvila enligt §13 mom.8b)</a:t>
            </a:r>
          </a:p>
        </p:txBody>
      </p:sp>
      <p:sp>
        <p:nvSpPr>
          <p:cNvPr id="2" name="textruta 1"/>
          <p:cNvSpPr txBox="1"/>
          <p:nvPr/>
        </p:nvSpPr>
        <p:spPr>
          <a:xfrm>
            <a:off x="655983" y="1570383"/>
            <a:ext cx="6828182" cy="1754326"/>
          </a:xfrm>
          <a:prstGeom prst="rect">
            <a:avLst/>
          </a:prstGeom>
          <a:noFill/>
        </p:spPr>
        <p:txBody>
          <a:bodyPr wrap="square" rtlCol="0">
            <a:spAutoFit/>
          </a:bodyPr>
          <a:lstStyle/>
          <a:p>
            <a:r>
              <a:rPr lang="sv-SE" b="1" dirty="0" err="1"/>
              <a:t>Dygnsbryt</a:t>
            </a:r>
            <a:r>
              <a:rPr lang="sv-SE" b="1" dirty="0"/>
              <a:t> </a:t>
            </a:r>
            <a:r>
              <a:rPr lang="sv-SE" b="1" dirty="0" err="1"/>
              <a:t>kl</a:t>
            </a:r>
            <a:r>
              <a:rPr lang="sv-SE" b="1" dirty="0"/>
              <a:t> 07 </a:t>
            </a:r>
            <a:endParaRPr lang="sv-SE" b="1" dirty="0" smtClean="0"/>
          </a:p>
          <a:p>
            <a:r>
              <a:rPr lang="sv-SE" b="1" dirty="0" smtClean="0"/>
              <a:t>Ordinarie </a:t>
            </a:r>
            <a:r>
              <a:rPr lang="sv-SE" b="1" dirty="0"/>
              <a:t>arbetstid </a:t>
            </a:r>
            <a:r>
              <a:rPr lang="sv-SE" b="1" dirty="0" smtClean="0"/>
              <a:t>	Dygnsvila		Oförutsedd </a:t>
            </a:r>
            <a:r>
              <a:rPr lang="sv-SE" b="1" dirty="0"/>
              <a:t>händelse </a:t>
            </a:r>
            <a:r>
              <a:rPr lang="sv-SE" dirty="0" smtClean="0"/>
              <a:t>Mån	11-20			20-07 </a:t>
            </a:r>
            <a:r>
              <a:rPr lang="sv-SE" dirty="0"/>
              <a:t>(11 </a:t>
            </a:r>
            <a:r>
              <a:rPr lang="sv-SE" dirty="0" smtClean="0"/>
              <a:t>h)		20-23 </a:t>
            </a:r>
          </a:p>
          <a:p>
            <a:r>
              <a:rPr lang="sv-SE" dirty="0" err="1" smtClean="0"/>
              <a:t>Tis</a:t>
            </a:r>
            <a:r>
              <a:rPr lang="sv-SE" dirty="0" smtClean="0"/>
              <a:t> 	09-20			20-07 </a:t>
            </a:r>
            <a:r>
              <a:rPr lang="sv-SE" dirty="0"/>
              <a:t>(11 h) </a:t>
            </a:r>
            <a:endParaRPr lang="sv-SE" dirty="0" smtClean="0"/>
          </a:p>
          <a:p>
            <a:r>
              <a:rPr lang="sv-SE" dirty="0" smtClean="0"/>
              <a:t>Ons	11-20			20-07 </a:t>
            </a:r>
            <a:r>
              <a:rPr lang="sv-SE" dirty="0"/>
              <a:t>(11 h) </a:t>
            </a:r>
            <a:r>
              <a:rPr lang="sv-SE" dirty="0" smtClean="0"/>
              <a:t>		06-11</a:t>
            </a:r>
          </a:p>
          <a:p>
            <a:r>
              <a:rPr lang="sv-SE" dirty="0" smtClean="0"/>
              <a:t>Tors	11-20</a:t>
            </a:r>
            <a:endParaRPr lang="sv-SE" dirty="0"/>
          </a:p>
        </p:txBody>
      </p:sp>
    </p:spTree>
    <p:extLst>
      <p:ext uri="{BB962C8B-B14F-4D97-AF65-F5344CB8AC3E}">
        <p14:creationId xmlns:p14="http://schemas.microsoft.com/office/powerpoint/2010/main" val="26954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3 oförutsedd händelse</a:t>
            </a:r>
          </a:p>
        </p:txBody>
      </p:sp>
      <p:sp>
        <p:nvSpPr>
          <p:cNvPr id="4" name="Platshållare för text 3"/>
          <p:cNvSpPr>
            <a:spLocks noGrp="1"/>
          </p:cNvSpPr>
          <p:nvPr>
            <p:ph type="body" sz="quarter" idx="14"/>
          </p:nvPr>
        </p:nvSpPr>
        <p:spPr/>
        <p:txBody>
          <a:bodyPr/>
          <a:lstStyle/>
          <a:p>
            <a:r>
              <a:rPr lang="sv-SE" dirty="0"/>
              <a:t>Dygnsvila enligt §13 mom.8b)</a:t>
            </a:r>
          </a:p>
        </p:txBody>
      </p:sp>
      <p:sp>
        <p:nvSpPr>
          <p:cNvPr id="2" name="textruta 1"/>
          <p:cNvSpPr txBox="1"/>
          <p:nvPr/>
        </p:nvSpPr>
        <p:spPr>
          <a:xfrm>
            <a:off x="655983" y="1570383"/>
            <a:ext cx="6828182" cy="1477328"/>
          </a:xfrm>
          <a:prstGeom prst="rect">
            <a:avLst/>
          </a:prstGeom>
          <a:noFill/>
        </p:spPr>
        <p:txBody>
          <a:bodyPr wrap="square" rtlCol="0">
            <a:spAutoFit/>
          </a:bodyPr>
          <a:lstStyle/>
          <a:p>
            <a:r>
              <a:rPr lang="sv-SE" b="1" dirty="0" err="1" smtClean="0"/>
              <a:t>Dygnsbryt</a:t>
            </a:r>
            <a:r>
              <a:rPr lang="sv-SE" b="1" dirty="0" smtClean="0"/>
              <a:t> kl.17 </a:t>
            </a:r>
          </a:p>
          <a:p>
            <a:r>
              <a:rPr lang="sv-SE" b="1" dirty="0" smtClean="0"/>
              <a:t>Ordinarie arbetstid	Dygnsvila		Oförutsedd </a:t>
            </a:r>
            <a:r>
              <a:rPr lang="sv-SE" b="1" dirty="0"/>
              <a:t>händelse </a:t>
            </a:r>
            <a:r>
              <a:rPr lang="sv-SE" dirty="0" smtClean="0"/>
              <a:t>Mån	17-08			08-17 </a:t>
            </a:r>
            <a:r>
              <a:rPr lang="sv-SE" dirty="0"/>
              <a:t>(9 h) </a:t>
            </a:r>
            <a:r>
              <a:rPr lang="sv-SE" dirty="0" smtClean="0"/>
              <a:t>		08-09 </a:t>
            </a:r>
          </a:p>
          <a:p>
            <a:r>
              <a:rPr lang="sv-SE" dirty="0" err="1" smtClean="0"/>
              <a:t>Tis</a:t>
            </a:r>
            <a:r>
              <a:rPr lang="sv-SE" dirty="0"/>
              <a:t>	</a:t>
            </a:r>
            <a:r>
              <a:rPr lang="sv-SE" dirty="0" smtClean="0"/>
              <a:t>ledig			17-17</a:t>
            </a:r>
          </a:p>
          <a:p>
            <a:r>
              <a:rPr lang="sv-SE" dirty="0" smtClean="0"/>
              <a:t>Ons	08-17</a:t>
            </a:r>
            <a:endParaRPr lang="sv-SE" dirty="0"/>
          </a:p>
        </p:txBody>
      </p:sp>
    </p:spTree>
    <p:extLst>
      <p:ext uri="{BB962C8B-B14F-4D97-AF65-F5344CB8AC3E}">
        <p14:creationId xmlns:p14="http://schemas.microsoft.com/office/powerpoint/2010/main" val="156227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Flextid och lägerverksamhet</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8" y="1388070"/>
            <a:ext cx="5820358" cy="2308324"/>
          </a:xfrm>
          <a:prstGeom prst="rect">
            <a:avLst/>
          </a:prstGeom>
        </p:spPr>
        <p:txBody>
          <a:bodyPr wrap="square">
            <a:spAutoFit/>
          </a:bodyPr>
          <a:lstStyle/>
          <a:p>
            <a:r>
              <a:rPr lang="sv-SE" dirty="0" smtClean="0"/>
              <a:t>§ </a:t>
            </a:r>
            <a:r>
              <a:rPr lang="sv-SE" dirty="0"/>
              <a:t>14 </a:t>
            </a:r>
            <a:endParaRPr lang="sv-SE" dirty="0" smtClean="0"/>
          </a:p>
          <a:p>
            <a:pPr marL="285750" indent="-285750">
              <a:buFont typeface="Arial" panose="020B0604020202020204" pitchFamily="34" charset="0"/>
              <a:buChar char="•"/>
            </a:pPr>
            <a:r>
              <a:rPr lang="sv-SE" dirty="0" smtClean="0"/>
              <a:t>Flextid; chef </a:t>
            </a:r>
            <a:r>
              <a:rPr lang="sv-SE" dirty="0"/>
              <a:t>ansvarar </a:t>
            </a:r>
            <a:r>
              <a:rPr lang="sv-SE" dirty="0" smtClean="0"/>
              <a:t>för att medarbetaren får sin dygnsvila - skyldighet </a:t>
            </a:r>
            <a:r>
              <a:rPr lang="sv-SE" dirty="0"/>
              <a:t>enligt </a:t>
            </a:r>
            <a:r>
              <a:rPr lang="sv-SE" dirty="0" smtClean="0"/>
              <a:t>Arbetstidslagen (ATL)</a:t>
            </a:r>
            <a:endParaRPr lang="sv-SE" dirty="0"/>
          </a:p>
          <a:p>
            <a:endParaRPr lang="sv-SE" dirty="0"/>
          </a:p>
          <a:p>
            <a:r>
              <a:rPr lang="sv-SE" dirty="0"/>
              <a:t>§ 18 </a:t>
            </a:r>
            <a:endParaRPr lang="sv-SE" dirty="0" smtClean="0"/>
          </a:p>
          <a:p>
            <a:pPr marL="285750" indent="-285750">
              <a:buFont typeface="Arial" panose="020B0604020202020204" pitchFamily="34" charset="0"/>
              <a:buChar char="•"/>
            </a:pPr>
            <a:r>
              <a:rPr lang="sv-SE" dirty="0" smtClean="0"/>
              <a:t>Lägerverksamhet </a:t>
            </a:r>
            <a:r>
              <a:rPr lang="sv-SE" dirty="0"/>
              <a:t>och tillfälligt utflyttad </a:t>
            </a:r>
            <a:r>
              <a:rPr lang="sv-SE" dirty="0" smtClean="0"/>
              <a:t>verksamhet med övernattning (tidigare bilaga L) blir en del av AB (BOU)</a:t>
            </a:r>
            <a:endParaRPr lang="sv-SE" dirty="0"/>
          </a:p>
        </p:txBody>
      </p:sp>
      <p:sp>
        <p:nvSpPr>
          <p:cNvPr id="7" name="Ring 6"/>
          <p:cNvSpPr/>
          <p:nvPr/>
        </p:nvSpPr>
        <p:spPr>
          <a:xfrm>
            <a:off x="6798981" y="666726"/>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379631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Övertid </a:t>
            </a:r>
            <a:r>
              <a:rPr lang="sv-SE" dirty="0"/>
              <a:t>- fyllnadslön</a:t>
            </a:r>
          </a:p>
          <a:p>
            <a:endParaRPr lang="sv-SE" dirty="0" smtClean="0"/>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8" y="1602254"/>
            <a:ext cx="6068836" cy="1477328"/>
          </a:xfrm>
          <a:prstGeom prst="rect">
            <a:avLst/>
          </a:prstGeom>
        </p:spPr>
        <p:txBody>
          <a:bodyPr wrap="square">
            <a:spAutoFit/>
          </a:bodyPr>
          <a:lstStyle/>
          <a:p>
            <a:r>
              <a:rPr lang="sv-SE" dirty="0"/>
              <a:t>§20</a:t>
            </a:r>
          </a:p>
          <a:p>
            <a:pPr marL="285750" indent="-285750">
              <a:buFont typeface="Arial" panose="020B0604020202020204" pitchFamily="34" charset="0"/>
              <a:buChar char="•"/>
            </a:pPr>
            <a:r>
              <a:rPr lang="sv-SE" dirty="0" smtClean="0"/>
              <a:t>Fyllnadslön </a:t>
            </a:r>
            <a:r>
              <a:rPr lang="sv-SE" dirty="0"/>
              <a:t>och fyllnadstid finns inte längre i avtalet </a:t>
            </a:r>
          </a:p>
          <a:p>
            <a:pPr marL="285750" indent="-285750">
              <a:buFont typeface="Arial" panose="020B0604020202020204" pitchFamily="34" charset="0"/>
              <a:buChar char="•"/>
            </a:pPr>
            <a:r>
              <a:rPr lang="sv-SE" dirty="0"/>
              <a:t>Deltidsarbetande ersätts lika som </a:t>
            </a:r>
            <a:r>
              <a:rPr lang="sv-SE" dirty="0" smtClean="0"/>
              <a:t>heltidsarbetande; med enkel eller kvalificerad övertid</a:t>
            </a:r>
          </a:p>
          <a:p>
            <a:endParaRPr lang="sv-SE" dirty="0"/>
          </a:p>
        </p:txBody>
      </p:sp>
      <p:sp>
        <p:nvSpPr>
          <p:cNvPr id="9" name="Rektangel 8"/>
          <p:cNvSpPr/>
          <p:nvPr/>
        </p:nvSpPr>
        <p:spPr>
          <a:xfrm>
            <a:off x="924339" y="3145248"/>
            <a:ext cx="6758609" cy="1227969"/>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ruta 9"/>
          <p:cNvSpPr txBox="1"/>
          <p:nvPr/>
        </p:nvSpPr>
        <p:spPr>
          <a:xfrm>
            <a:off x="1113182" y="3260035"/>
            <a:ext cx="6708913" cy="923330"/>
          </a:xfrm>
          <a:prstGeom prst="rect">
            <a:avLst/>
          </a:prstGeom>
          <a:noFill/>
        </p:spPr>
        <p:txBody>
          <a:bodyPr wrap="square" rtlCol="0">
            <a:spAutoFit/>
          </a:bodyPr>
          <a:lstStyle/>
          <a:p>
            <a:pPr marL="285750" indent="-285750">
              <a:buFont typeface="Arial" panose="020B0604020202020204" pitchFamily="34" charset="0"/>
              <a:buChar char="•"/>
            </a:pPr>
            <a:r>
              <a:rPr lang="sv-SE" i="1" dirty="0" smtClean="0"/>
              <a:t>Boka inte deltidsanställda på övertid</a:t>
            </a:r>
          </a:p>
          <a:p>
            <a:pPr marL="285750" indent="-285750">
              <a:buFont typeface="Arial" panose="020B0604020202020204" pitchFamily="34" charset="0"/>
              <a:buChar char="•"/>
            </a:pPr>
            <a:r>
              <a:rPr lang="sv-SE" i="1" dirty="0" smtClean="0"/>
              <a:t>Ta in extra </a:t>
            </a:r>
            <a:r>
              <a:rPr lang="sv-SE" i="1" dirty="0"/>
              <a:t>bemanning </a:t>
            </a:r>
            <a:r>
              <a:rPr lang="sv-SE" i="1" dirty="0" smtClean="0"/>
              <a:t>istället för att beordra övertid </a:t>
            </a:r>
          </a:p>
          <a:p>
            <a:pPr marL="285750" indent="-285750">
              <a:buFont typeface="Arial" panose="020B0604020202020204" pitchFamily="34" charset="0"/>
              <a:buChar char="•"/>
            </a:pPr>
            <a:r>
              <a:rPr lang="sv-SE" i="1" dirty="0" smtClean="0"/>
              <a:t>Heltidsomställning? Högre sysselsättningsgrad vid deltid? </a:t>
            </a:r>
            <a:endParaRPr lang="sv-SE" i="1" dirty="0"/>
          </a:p>
        </p:txBody>
      </p:sp>
      <p:sp>
        <p:nvSpPr>
          <p:cNvPr id="8" name="Ring 7"/>
          <p:cNvSpPr/>
          <p:nvPr/>
        </p:nvSpPr>
        <p:spPr>
          <a:xfrm>
            <a:off x="6748059" y="637348"/>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3518563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OB och förskjuten arbetstid</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8" y="1602254"/>
            <a:ext cx="5748188" cy="2862322"/>
          </a:xfrm>
          <a:prstGeom prst="rect">
            <a:avLst/>
          </a:prstGeom>
        </p:spPr>
        <p:txBody>
          <a:bodyPr wrap="square">
            <a:spAutoFit/>
          </a:bodyPr>
          <a:lstStyle/>
          <a:p>
            <a:r>
              <a:rPr lang="sv-SE" dirty="0"/>
              <a:t>§ 21 Obekväm </a:t>
            </a:r>
            <a:r>
              <a:rPr lang="sv-SE" dirty="0" smtClean="0"/>
              <a:t>arbetstid</a:t>
            </a:r>
          </a:p>
          <a:p>
            <a:pPr marL="742950" lvl="1" indent="-285750">
              <a:buFont typeface="Arial" panose="020B0604020202020204" pitchFamily="34" charset="0"/>
              <a:buChar char="•"/>
            </a:pPr>
            <a:r>
              <a:rPr lang="sv-SE" dirty="0" smtClean="0"/>
              <a:t>O-tillägg </a:t>
            </a:r>
            <a:r>
              <a:rPr lang="sv-SE" dirty="0"/>
              <a:t>B fredag kväll från </a:t>
            </a:r>
            <a:r>
              <a:rPr lang="sv-SE" dirty="0" smtClean="0"/>
              <a:t>kl.17 (tidigare kl.19)</a:t>
            </a:r>
          </a:p>
          <a:p>
            <a:pPr lvl="1"/>
            <a:endParaRPr lang="sv-SE" dirty="0"/>
          </a:p>
          <a:p>
            <a:pPr lvl="1"/>
            <a:r>
              <a:rPr lang="sv-SE" sz="1600" i="1" dirty="0" smtClean="0"/>
              <a:t>Bra att känna till!</a:t>
            </a:r>
            <a:br>
              <a:rPr lang="sv-SE" sz="1600" i="1" dirty="0" smtClean="0"/>
            </a:br>
            <a:r>
              <a:rPr lang="sv-SE" sz="1600" i="1" dirty="0" smtClean="0"/>
              <a:t>Om ett år (</a:t>
            </a:r>
            <a:r>
              <a:rPr lang="sv-SE" sz="1600" i="1" dirty="0"/>
              <a:t>från </a:t>
            </a:r>
            <a:r>
              <a:rPr lang="sv-SE" sz="1600" i="1" dirty="0" smtClean="0"/>
              <a:t>26-04-01) höjs ersättningen med 30% för </a:t>
            </a:r>
            <a:r>
              <a:rPr lang="sv-SE" sz="1600" i="1" dirty="0"/>
              <a:t>O-tillägg B natt mot lördag, söndag, </a:t>
            </a:r>
            <a:r>
              <a:rPr lang="sv-SE" sz="1600" i="1" dirty="0" smtClean="0"/>
              <a:t>helgdag</a:t>
            </a:r>
          </a:p>
          <a:p>
            <a:endParaRPr lang="sv-SE" dirty="0"/>
          </a:p>
          <a:p>
            <a:r>
              <a:rPr lang="sv-SE" dirty="0" smtClean="0"/>
              <a:t>§ </a:t>
            </a:r>
            <a:r>
              <a:rPr lang="sv-SE" dirty="0"/>
              <a:t>23 Förskjuten arbetstid </a:t>
            </a:r>
            <a:endParaRPr lang="sv-SE" dirty="0" smtClean="0"/>
          </a:p>
          <a:p>
            <a:pPr marL="742950" lvl="1" indent="-285750">
              <a:buFont typeface="Arial" panose="020B0604020202020204" pitchFamily="34" charset="0"/>
              <a:buChar char="•"/>
            </a:pPr>
            <a:r>
              <a:rPr lang="sv-SE" dirty="0" smtClean="0"/>
              <a:t>Från </a:t>
            </a:r>
            <a:r>
              <a:rPr lang="sv-SE" dirty="0"/>
              <a:t>10 till 14 dagar </a:t>
            </a:r>
            <a:endParaRPr lang="sv-SE" dirty="0" smtClean="0"/>
          </a:p>
          <a:p>
            <a:pPr marL="742950" lvl="1" indent="-285750">
              <a:buFont typeface="Arial" panose="020B0604020202020204" pitchFamily="34" charset="0"/>
              <a:buChar char="•"/>
            </a:pPr>
            <a:r>
              <a:rPr lang="sv-SE" dirty="0" smtClean="0"/>
              <a:t>Förhöjd ersättning </a:t>
            </a:r>
            <a:r>
              <a:rPr lang="sv-SE" dirty="0"/>
              <a:t>7 dagar </a:t>
            </a:r>
          </a:p>
        </p:txBody>
      </p:sp>
      <p:sp>
        <p:nvSpPr>
          <p:cNvPr id="7" name="Ring 6"/>
          <p:cNvSpPr/>
          <p:nvPr/>
        </p:nvSpPr>
        <p:spPr>
          <a:xfrm>
            <a:off x="6813049" y="621151"/>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864347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ersättning vid OB</a:t>
            </a:r>
          </a:p>
        </p:txBody>
      </p:sp>
      <p:sp>
        <p:nvSpPr>
          <p:cNvPr id="4" name="Platshållare för text 3"/>
          <p:cNvSpPr>
            <a:spLocks noGrp="1"/>
          </p:cNvSpPr>
          <p:nvPr>
            <p:ph type="body" sz="quarter" idx="14"/>
          </p:nvPr>
        </p:nvSpPr>
        <p:spPr/>
        <p:txBody>
          <a:bodyPr/>
          <a:lstStyle/>
          <a:p>
            <a:r>
              <a:rPr lang="sv-SE" dirty="0" smtClean="0"/>
              <a:t>Ersättningsnivå vid Obekväm arbetstid enligt §21 </a:t>
            </a:r>
            <a:endParaRPr lang="sv-SE" dirty="0"/>
          </a:p>
        </p:txBody>
      </p:sp>
      <p:sp>
        <p:nvSpPr>
          <p:cNvPr id="2" name="textruta 1"/>
          <p:cNvSpPr txBox="1"/>
          <p:nvPr/>
        </p:nvSpPr>
        <p:spPr>
          <a:xfrm>
            <a:off x="655983" y="1570383"/>
            <a:ext cx="6828182" cy="2800767"/>
          </a:xfrm>
          <a:prstGeom prst="rect">
            <a:avLst/>
          </a:prstGeom>
          <a:noFill/>
        </p:spPr>
        <p:txBody>
          <a:bodyPr wrap="square" rtlCol="0">
            <a:spAutoFit/>
          </a:bodyPr>
          <a:lstStyle/>
          <a:p>
            <a:r>
              <a:rPr lang="sv-SE" sz="1600" dirty="0" smtClean="0"/>
              <a:t>O-tillägg </a:t>
            </a:r>
            <a:r>
              <a:rPr lang="sv-SE" sz="1600" dirty="0"/>
              <a:t>B natt mot söndag </a:t>
            </a:r>
            <a:r>
              <a:rPr lang="sv-SE" sz="1600" dirty="0" smtClean="0"/>
              <a:t>fr.o.m. 2025-04-01 </a:t>
            </a:r>
          </a:p>
          <a:p>
            <a:r>
              <a:rPr lang="sv-SE" sz="1600" dirty="0" smtClean="0"/>
              <a:t>Arbetspass </a:t>
            </a:r>
            <a:r>
              <a:rPr lang="sv-SE" sz="1600" dirty="0"/>
              <a:t>kl. 21.30 - 07.15, natt mot söndag kr/timme </a:t>
            </a:r>
            <a:endParaRPr lang="sv-SE" sz="1600" dirty="0" smtClean="0"/>
          </a:p>
          <a:p>
            <a:r>
              <a:rPr lang="sv-SE" sz="1600" dirty="0" smtClean="0"/>
              <a:t>Kl</a:t>
            </a:r>
            <a:r>
              <a:rPr lang="sv-SE" sz="1600" dirty="0"/>
              <a:t>. 21.30 - 22.00: O-tillägg B 66,10 </a:t>
            </a:r>
            <a:endParaRPr lang="sv-SE" sz="1600" dirty="0" smtClean="0"/>
          </a:p>
          <a:p>
            <a:r>
              <a:rPr lang="sv-SE" sz="1600" dirty="0" smtClean="0"/>
              <a:t>Kl</a:t>
            </a:r>
            <a:r>
              <a:rPr lang="sv-SE" sz="1600" dirty="0"/>
              <a:t>. 22.00 - 06.00: O-tillägg B 76,00 </a:t>
            </a:r>
            <a:endParaRPr lang="sv-SE" sz="1600" dirty="0" smtClean="0"/>
          </a:p>
          <a:p>
            <a:r>
              <a:rPr lang="sv-SE" sz="1600" dirty="0" smtClean="0"/>
              <a:t>Kl</a:t>
            </a:r>
            <a:r>
              <a:rPr lang="sv-SE" sz="1600" dirty="0"/>
              <a:t>. 06.00 - 07.15: O-tillägg B 66,10 </a:t>
            </a:r>
            <a:endParaRPr lang="sv-SE" sz="1600" dirty="0" smtClean="0"/>
          </a:p>
          <a:p>
            <a:endParaRPr lang="sv-SE" sz="1600" dirty="0"/>
          </a:p>
          <a:p>
            <a:r>
              <a:rPr lang="sv-SE" sz="1600" i="1" dirty="0" smtClean="0"/>
              <a:t>O-tillägg </a:t>
            </a:r>
            <a:r>
              <a:rPr lang="sv-SE" sz="1600" i="1" dirty="0"/>
              <a:t>B natt mot söndag </a:t>
            </a:r>
            <a:r>
              <a:rPr lang="sv-SE" sz="1600" i="1" dirty="0" smtClean="0"/>
              <a:t>fr.o.m. 2026-04-01 </a:t>
            </a:r>
          </a:p>
          <a:p>
            <a:r>
              <a:rPr lang="sv-SE" sz="1600" i="1" dirty="0" smtClean="0"/>
              <a:t>Arbetspass </a:t>
            </a:r>
            <a:r>
              <a:rPr lang="sv-SE" sz="1600" i="1" dirty="0"/>
              <a:t>kl. 21.30 - 07.15, natt mot söndag kr /timme </a:t>
            </a:r>
            <a:endParaRPr lang="sv-SE" sz="1600" i="1" dirty="0" smtClean="0"/>
          </a:p>
          <a:p>
            <a:r>
              <a:rPr lang="sv-SE" sz="1600" i="1" dirty="0" smtClean="0"/>
              <a:t>Kl</a:t>
            </a:r>
            <a:r>
              <a:rPr lang="sv-SE" sz="1600" i="1" dirty="0"/>
              <a:t>. 21.30 - 22.00: O-tillägg B 68,10 </a:t>
            </a:r>
            <a:endParaRPr lang="sv-SE" sz="1600" i="1" dirty="0" smtClean="0"/>
          </a:p>
          <a:p>
            <a:r>
              <a:rPr lang="sv-SE" sz="1600" i="1" dirty="0" smtClean="0"/>
              <a:t>Kl</a:t>
            </a:r>
            <a:r>
              <a:rPr lang="sv-SE" sz="1600" i="1" dirty="0"/>
              <a:t>. 22.00 - 06.00: O-tillägg B 78,30 x 30% = 101,80 </a:t>
            </a:r>
            <a:endParaRPr lang="sv-SE" sz="1600" i="1" dirty="0" smtClean="0"/>
          </a:p>
          <a:p>
            <a:r>
              <a:rPr lang="sv-SE" sz="1600" i="1" dirty="0" smtClean="0"/>
              <a:t>Kl</a:t>
            </a:r>
            <a:r>
              <a:rPr lang="sv-SE" sz="1600" i="1" dirty="0"/>
              <a:t>. 06.00 - 07.15: O-tillägg B 68,10</a:t>
            </a:r>
          </a:p>
        </p:txBody>
      </p:sp>
      <p:sp>
        <p:nvSpPr>
          <p:cNvPr id="6" name="Ring 5"/>
          <p:cNvSpPr/>
          <p:nvPr/>
        </p:nvSpPr>
        <p:spPr>
          <a:xfrm>
            <a:off x="6827117" y="666726"/>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1103142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Ledighet</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7" y="1602254"/>
            <a:ext cx="6168227" cy="1785104"/>
          </a:xfrm>
          <a:prstGeom prst="rect">
            <a:avLst/>
          </a:prstGeom>
        </p:spPr>
        <p:txBody>
          <a:bodyPr wrap="square">
            <a:spAutoFit/>
          </a:bodyPr>
          <a:lstStyle/>
          <a:p>
            <a:r>
              <a:rPr lang="sv-SE" sz="1600" dirty="0" smtClean="0"/>
              <a:t>§ </a:t>
            </a:r>
            <a:r>
              <a:rPr lang="sv-SE" sz="1600" dirty="0"/>
              <a:t>29 </a:t>
            </a:r>
            <a:r>
              <a:rPr lang="sv-SE" sz="1600" dirty="0" smtClean="0"/>
              <a:t>Föräldraledighet </a:t>
            </a:r>
            <a:r>
              <a:rPr lang="sv-SE" sz="1600" i="1" dirty="0"/>
              <a:t>G</a:t>
            </a:r>
            <a:r>
              <a:rPr lang="sv-SE" sz="1600" i="1" dirty="0" smtClean="0"/>
              <a:t>äller från 2026-01-01</a:t>
            </a:r>
          </a:p>
          <a:p>
            <a:r>
              <a:rPr lang="sv-SE" sz="1400" dirty="0" smtClean="0">
                <a:solidFill>
                  <a:srgbClr val="FF0000"/>
                </a:solidFill>
              </a:rPr>
              <a:t>INFORMERA OM DENNA OM/NÄR VI AKTIVERAT DEN.</a:t>
            </a:r>
          </a:p>
          <a:p>
            <a:pPr marL="285750" indent="-285750">
              <a:buFont typeface="Arial" panose="020B0604020202020204" pitchFamily="34" charset="0"/>
              <a:buChar char="•"/>
            </a:pPr>
            <a:r>
              <a:rPr lang="sv-SE" sz="1600" dirty="0" err="1" smtClean="0"/>
              <a:t>Mom.b</a:t>
            </a:r>
            <a:r>
              <a:rPr lang="sv-SE" sz="1600" dirty="0" smtClean="0"/>
              <a:t>) </a:t>
            </a:r>
            <a:r>
              <a:rPr lang="sv-SE" sz="1600" dirty="0"/>
              <a:t>en arbetstagare som vill utnyttja sin rätt att vara föräldraledig under perioden juni - augusti ska anmäla sådan ledighet i samband med önskemål om huvudsemesterns förläggning. Detta förutsätter att arbetsgivaren senast den 15 mars begär att så ska </a:t>
            </a:r>
            <a:r>
              <a:rPr lang="sv-SE" sz="1600" dirty="0" smtClean="0"/>
              <a:t>ske.</a:t>
            </a:r>
            <a:endParaRPr lang="sv-SE" sz="1600" i="1" dirty="0" smtClean="0"/>
          </a:p>
        </p:txBody>
      </p:sp>
    </p:spTree>
    <p:extLst>
      <p:ext uri="{BB962C8B-B14F-4D97-AF65-F5344CB8AC3E}">
        <p14:creationId xmlns:p14="http://schemas.microsoft.com/office/powerpoint/2010/main" val="2318223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a:t>U</a:t>
            </a:r>
            <a:r>
              <a:rPr lang="sv-SE" dirty="0" smtClean="0"/>
              <a:t>ppsägningstid</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8" y="1602254"/>
            <a:ext cx="5641454" cy="1200329"/>
          </a:xfrm>
          <a:prstGeom prst="rect">
            <a:avLst/>
          </a:prstGeom>
        </p:spPr>
        <p:txBody>
          <a:bodyPr wrap="square">
            <a:spAutoFit/>
          </a:bodyPr>
          <a:lstStyle/>
          <a:p>
            <a:r>
              <a:rPr lang="sv-SE" dirty="0" smtClean="0"/>
              <a:t>§ </a:t>
            </a:r>
            <a:r>
              <a:rPr lang="sv-SE" dirty="0"/>
              <a:t>33 </a:t>
            </a:r>
            <a:r>
              <a:rPr lang="sv-SE" dirty="0" smtClean="0"/>
              <a:t>Uppsägningstid</a:t>
            </a:r>
          </a:p>
          <a:p>
            <a:pPr marL="285750" indent="-285750">
              <a:buFont typeface="Arial" panose="020B0604020202020204" pitchFamily="34" charset="0"/>
              <a:buChar char="•"/>
            </a:pPr>
            <a:r>
              <a:rPr lang="sv-SE" dirty="0"/>
              <a:t>För medarbetare som uppbär graviditetspenning vid uppsägning räknas uppsägningstiden först efter det att </a:t>
            </a:r>
            <a:r>
              <a:rPr lang="sv-SE" dirty="0" smtClean="0"/>
              <a:t>denne </a:t>
            </a:r>
            <a:r>
              <a:rPr lang="sv-SE" dirty="0"/>
              <a:t>är tillbaka i arbete.</a:t>
            </a:r>
          </a:p>
        </p:txBody>
      </p:sp>
      <p:sp>
        <p:nvSpPr>
          <p:cNvPr id="7" name="Ring 6"/>
          <p:cNvSpPr/>
          <p:nvPr/>
        </p:nvSpPr>
        <p:spPr>
          <a:xfrm>
            <a:off x="6686440" y="621151"/>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212448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endParaRPr lang="sv-SE"/>
          </a:p>
        </p:txBody>
      </p:sp>
      <p:sp>
        <p:nvSpPr>
          <p:cNvPr id="3" name="Platshållare för text 2"/>
          <p:cNvSpPr>
            <a:spLocks noGrp="1"/>
          </p:cNvSpPr>
          <p:nvPr>
            <p:ph type="body" sz="quarter" idx="12"/>
          </p:nvPr>
        </p:nvSpPr>
        <p:spPr/>
        <p:txBody>
          <a:bodyPr/>
          <a:lstStyle/>
          <a:p>
            <a:r>
              <a:rPr lang="sv-SE" dirty="0" smtClean="0"/>
              <a:t>HÖK 25</a:t>
            </a:r>
            <a:endParaRPr lang="sv-SE" dirty="0"/>
          </a:p>
        </p:txBody>
      </p:sp>
    </p:spTree>
    <p:extLst>
      <p:ext uri="{BB962C8B-B14F-4D97-AF65-F5344CB8AC3E}">
        <p14:creationId xmlns:p14="http://schemas.microsoft.com/office/powerpoint/2010/main" val="250943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stretch>
            <a:fillRect/>
          </a:stretch>
        </p:blipFill>
        <p:spPr>
          <a:xfrm>
            <a:off x="2499567" y="1310458"/>
            <a:ext cx="6298892" cy="3325038"/>
          </a:xfrm>
          <a:prstGeom prst="rect">
            <a:avLst/>
          </a:prstGeom>
        </p:spPr>
      </p:pic>
      <p:sp>
        <p:nvSpPr>
          <p:cNvPr id="3" name="Platshållare för text 2"/>
          <p:cNvSpPr>
            <a:spLocks noGrp="1"/>
          </p:cNvSpPr>
          <p:nvPr>
            <p:ph type="body" sz="quarter" idx="16"/>
          </p:nvPr>
        </p:nvSpPr>
        <p:spPr>
          <a:xfrm>
            <a:off x="520808" y="481598"/>
            <a:ext cx="6451902" cy="457528"/>
          </a:xfrm>
        </p:spPr>
        <p:txBody>
          <a:bodyPr/>
          <a:lstStyle/>
          <a:p>
            <a:r>
              <a:rPr lang="sv-SE" dirty="0" smtClean="0"/>
              <a:t>Informationskällan Ines</a:t>
            </a:r>
            <a:endParaRPr lang="sv-SE" dirty="0"/>
          </a:p>
        </p:txBody>
      </p:sp>
      <p:sp>
        <p:nvSpPr>
          <p:cNvPr id="2" name="textruta 1"/>
          <p:cNvSpPr txBox="1"/>
          <p:nvPr/>
        </p:nvSpPr>
        <p:spPr>
          <a:xfrm>
            <a:off x="609600" y="1441622"/>
            <a:ext cx="1985319" cy="2800767"/>
          </a:xfrm>
          <a:prstGeom prst="rect">
            <a:avLst/>
          </a:prstGeom>
          <a:noFill/>
        </p:spPr>
        <p:txBody>
          <a:bodyPr wrap="square" rtlCol="0">
            <a:spAutoFit/>
          </a:bodyPr>
          <a:lstStyle/>
          <a:p>
            <a:r>
              <a:rPr lang="sv-SE" sz="1600" dirty="0" smtClean="0"/>
              <a:t>Det mesta inom HR-området finns att läsa om på Ines </a:t>
            </a:r>
            <a:r>
              <a:rPr lang="sv-SE" sz="1600" dirty="0" smtClean="0">
                <a:hlinkClick r:id="rId4"/>
              </a:rPr>
              <a:t>HR-sida</a:t>
            </a:r>
            <a:r>
              <a:rPr lang="sv-SE" sz="1600" dirty="0" smtClean="0"/>
              <a:t>. </a:t>
            </a:r>
          </a:p>
          <a:p>
            <a:endParaRPr lang="sv-SE" sz="1600" dirty="0"/>
          </a:p>
          <a:p>
            <a:r>
              <a:rPr lang="sv-SE" sz="1600" dirty="0" smtClean="0"/>
              <a:t>Hittar du inte svaret på din fråga är du mer än välkommen att </a:t>
            </a:r>
            <a:r>
              <a:rPr lang="sv-SE" sz="1600" smtClean="0"/>
              <a:t>kontakta </a:t>
            </a:r>
            <a:r>
              <a:rPr lang="sv-SE" sz="1600" smtClean="0">
                <a:hlinkClick r:id="rId5"/>
              </a:rPr>
              <a:t>HR@osthammar.se</a:t>
            </a:r>
            <a:endParaRPr lang="sv-SE" sz="1600" smtClean="0"/>
          </a:p>
          <a:p>
            <a:endParaRPr lang="sv-SE" sz="1600" dirty="0"/>
          </a:p>
        </p:txBody>
      </p:sp>
      <p:sp>
        <p:nvSpPr>
          <p:cNvPr id="6" name="Ellips 5"/>
          <p:cNvSpPr/>
          <p:nvPr/>
        </p:nvSpPr>
        <p:spPr>
          <a:xfrm>
            <a:off x="4989513" y="1571271"/>
            <a:ext cx="505434" cy="462627"/>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Ellips 6"/>
          <p:cNvSpPr/>
          <p:nvPr/>
        </p:nvSpPr>
        <p:spPr>
          <a:xfrm>
            <a:off x="3030754" y="3206862"/>
            <a:ext cx="1668162" cy="1647150"/>
          </a:xfrm>
          <a:prstGeom prst="ellipse">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FF0000"/>
              </a:solidFill>
            </a:endParaRPr>
          </a:p>
        </p:txBody>
      </p:sp>
    </p:spTree>
    <p:extLst>
      <p:ext uri="{BB962C8B-B14F-4D97-AF65-F5344CB8AC3E}">
        <p14:creationId xmlns:p14="http://schemas.microsoft.com/office/powerpoint/2010/main" val="2124320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a:t>F</a:t>
            </a:r>
            <a:r>
              <a:rPr lang="sv-SE" dirty="0" smtClean="0"/>
              <a:t>ridagar</a:t>
            </a:r>
          </a:p>
        </p:txBody>
      </p:sp>
      <p:sp>
        <p:nvSpPr>
          <p:cNvPr id="4" name="Platshållare för text 3"/>
          <p:cNvSpPr>
            <a:spLocks noGrp="1"/>
          </p:cNvSpPr>
          <p:nvPr>
            <p:ph type="body" sz="quarter" idx="14"/>
          </p:nvPr>
        </p:nvSpPr>
        <p:spPr/>
        <p:txBody>
          <a:bodyPr/>
          <a:lstStyle/>
          <a:p>
            <a:r>
              <a:rPr lang="sv-SE" dirty="0" smtClean="0"/>
              <a:t>HÖK: Kommunal</a:t>
            </a:r>
            <a:endParaRPr lang="sv-SE" dirty="0"/>
          </a:p>
        </p:txBody>
      </p:sp>
      <p:sp>
        <p:nvSpPr>
          <p:cNvPr id="5" name="Rektangel 4"/>
          <p:cNvSpPr/>
          <p:nvPr/>
        </p:nvSpPr>
        <p:spPr>
          <a:xfrm>
            <a:off x="520808" y="1602254"/>
            <a:ext cx="5492814" cy="3139321"/>
          </a:xfrm>
          <a:prstGeom prst="rect">
            <a:avLst/>
          </a:prstGeom>
        </p:spPr>
        <p:txBody>
          <a:bodyPr wrap="square">
            <a:spAutoFit/>
          </a:bodyPr>
          <a:lstStyle/>
          <a:p>
            <a:r>
              <a:rPr lang="sv-SE" dirty="0"/>
              <a:t>Nyhet gällande </a:t>
            </a:r>
            <a:r>
              <a:rPr lang="sv-SE" dirty="0" smtClean="0"/>
              <a:t>fridagarnas antal </a:t>
            </a:r>
            <a:r>
              <a:rPr lang="sv-SE" dirty="0"/>
              <a:t>och möjlig förläggning av </a:t>
            </a:r>
            <a:r>
              <a:rPr lang="sv-SE" dirty="0" smtClean="0"/>
              <a:t>dessa:</a:t>
            </a:r>
          </a:p>
          <a:p>
            <a:endParaRPr lang="sv-SE" dirty="0"/>
          </a:p>
          <a:p>
            <a:pPr marL="285750" indent="-285750">
              <a:buFont typeface="Arial" panose="020B0604020202020204" pitchFamily="34" charset="0"/>
              <a:buChar char="•"/>
            </a:pPr>
            <a:r>
              <a:rPr lang="sv-SE" dirty="0" smtClean="0"/>
              <a:t>Nytt antal är nu 2,25 fridagar/vecka</a:t>
            </a:r>
          </a:p>
          <a:p>
            <a:pPr marL="285750" indent="-285750">
              <a:buFont typeface="Arial" panose="020B0604020202020204" pitchFamily="34" charset="0"/>
              <a:buChar char="•"/>
            </a:pPr>
            <a:r>
              <a:rPr lang="sv-SE" dirty="0" smtClean="0"/>
              <a:t>De förläggs med 2,25 fridagar/vecka </a:t>
            </a:r>
            <a:r>
              <a:rPr lang="sv-SE" dirty="0"/>
              <a:t>i genomsnitt </a:t>
            </a:r>
            <a:r>
              <a:rPr lang="sv-SE" i="1" dirty="0" smtClean="0"/>
              <a:t>eller</a:t>
            </a:r>
            <a:r>
              <a:rPr lang="sv-SE" dirty="0" smtClean="0"/>
              <a:t/>
            </a:r>
            <a:br>
              <a:rPr lang="sv-SE" dirty="0" smtClean="0"/>
            </a:br>
            <a:r>
              <a:rPr lang="sv-SE" dirty="0" smtClean="0"/>
              <a:t>45 </a:t>
            </a:r>
            <a:r>
              <a:rPr lang="sv-SE" dirty="0"/>
              <a:t>fridagar per 20 </a:t>
            </a:r>
            <a:r>
              <a:rPr lang="sv-SE" dirty="0" smtClean="0"/>
              <a:t>veckor</a:t>
            </a:r>
          </a:p>
          <a:p>
            <a:pPr marL="285750" indent="-285750">
              <a:buFont typeface="Arial" panose="020B0604020202020204" pitchFamily="34" charset="0"/>
              <a:buChar char="•"/>
            </a:pPr>
            <a:endParaRPr lang="sv-SE" dirty="0"/>
          </a:p>
          <a:p>
            <a:r>
              <a:rPr lang="sv-SE" dirty="0"/>
              <a:t>Gäller fortfarande </a:t>
            </a:r>
            <a:r>
              <a:rPr lang="sv-SE" dirty="0" smtClean="0"/>
              <a:t>endast medarbetare </a:t>
            </a:r>
            <a:r>
              <a:rPr lang="sv-SE" dirty="0"/>
              <a:t>med hård </a:t>
            </a:r>
            <a:r>
              <a:rPr lang="sv-SE" dirty="0" smtClean="0"/>
              <a:t>vecka. Gäller endast Kommunal – fridagar Vårdförbundet beräknas liksom tidigare.</a:t>
            </a:r>
            <a:endParaRPr lang="sv-SE" dirty="0"/>
          </a:p>
        </p:txBody>
      </p:sp>
      <p:sp>
        <p:nvSpPr>
          <p:cNvPr id="2" name="Ring 1"/>
          <p:cNvSpPr/>
          <p:nvPr/>
        </p:nvSpPr>
        <p:spPr>
          <a:xfrm>
            <a:off x="6550030" y="559715"/>
            <a:ext cx="2313830" cy="2239756"/>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Gäller </a:t>
            </a:r>
            <a:r>
              <a:rPr lang="sv-SE" dirty="0" smtClean="0">
                <a:solidFill>
                  <a:schemeClr val="tx1"/>
                </a:solidFill>
              </a:rPr>
              <a:t>på scheman som läggs fr.o.m. 25-04-01</a:t>
            </a:r>
            <a:endParaRPr lang="sv-SE" dirty="0">
              <a:solidFill>
                <a:schemeClr val="tx1"/>
              </a:solidFill>
            </a:endParaRPr>
          </a:p>
        </p:txBody>
      </p:sp>
    </p:spTree>
    <p:extLst>
      <p:ext uri="{BB962C8B-B14F-4D97-AF65-F5344CB8AC3E}">
        <p14:creationId xmlns:p14="http://schemas.microsoft.com/office/powerpoint/2010/main" val="3527398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sz="3600" dirty="0" smtClean="0"/>
              <a:t>Exempel</a:t>
            </a:r>
            <a:endParaRPr lang="sv-SE" dirty="0" smtClean="0"/>
          </a:p>
        </p:txBody>
      </p:sp>
      <p:sp>
        <p:nvSpPr>
          <p:cNvPr id="4" name="Platshållare för text 3"/>
          <p:cNvSpPr>
            <a:spLocks noGrp="1"/>
          </p:cNvSpPr>
          <p:nvPr>
            <p:ph type="body" sz="quarter" idx="14"/>
          </p:nvPr>
        </p:nvSpPr>
        <p:spPr/>
        <p:txBody>
          <a:bodyPr/>
          <a:lstStyle/>
          <a:p>
            <a:r>
              <a:rPr lang="sv-SE" dirty="0"/>
              <a:t>Fridagar</a:t>
            </a:r>
          </a:p>
        </p:txBody>
      </p:sp>
      <p:sp>
        <p:nvSpPr>
          <p:cNvPr id="5" name="Rektangel 4"/>
          <p:cNvSpPr/>
          <p:nvPr/>
        </p:nvSpPr>
        <p:spPr>
          <a:xfrm>
            <a:off x="520807" y="1602254"/>
            <a:ext cx="6873906" cy="2585323"/>
          </a:xfrm>
          <a:prstGeom prst="rect">
            <a:avLst/>
          </a:prstGeom>
        </p:spPr>
        <p:txBody>
          <a:bodyPr wrap="square">
            <a:spAutoFit/>
          </a:bodyPr>
          <a:lstStyle/>
          <a:p>
            <a:r>
              <a:rPr lang="sv-SE" dirty="0" smtClean="0"/>
              <a:t>Ordinarie </a:t>
            </a:r>
            <a:r>
              <a:rPr lang="sv-SE" dirty="0"/>
              <a:t>arbetstid förläggs till en beräkningsperiod om 8 veckor</a:t>
            </a:r>
            <a:r>
              <a:rPr lang="sv-SE" dirty="0" smtClean="0"/>
              <a:t>.</a:t>
            </a:r>
          </a:p>
          <a:p>
            <a:r>
              <a:rPr lang="sv-SE" dirty="0" smtClean="0"/>
              <a:t> </a:t>
            </a:r>
          </a:p>
          <a:p>
            <a:r>
              <a:rPr lang="sv-SE" dirty="0" smtClean="0"/>
              <a:t>Arbetsgivaren </a:t>
            </a:r>
            <a:r>
              <a:rPr lang="sv-SE" dirty="0"/>
              <a:t>kan istället för att säkerställa 2,25 x </a:t>
            </a:r>
            <a:r>
              <a:rPr lang="sv-SE" dirty="0" smtClean="0"/>
              <a:t>8 = </a:t>
            </a:r>
            <a:r>
              <a:rPr lang="sv-SE" dirty="0"/>
              <a:t>18 fridagar under beräkningsperioden lägga samman två beräkningsperioder under vilka fridagarna tillförsäkras och istället säkerställa att 36 fridagar förläggs under 16 veckor</a:t>
            </a:r>
            <a:r>
              <a:rPr lang="sv-SE" dirty="0" smtClean="0"/>
              <a:t>.</a:t>
            </a:r>
          </a:p>
          <a:p>
            <a:endParaRPr lang="sv-SE" dirty="0"/>
          </a:p>
          <a:p>
            <a:r>
              <a:rPr lang="sv-SE" dirty="0"/>
              <a:t>Sedvanliga avrundningsregler tillämpas vid tillämpning av denna reglering.</a:t>
            </a:r>
          </a:p>
        </p:txBody>
      </p:sp>
    </p:spTree>
    <p:extLst>
      <p:ext uri="{BB962C8B-B14F-4D97-AF65-F5344CB8AC3E}">
        <p14:creationId xmlns:p14="http://schemas.microsoft.com/office/powerpoint/2010/main" val="206291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Flytande </a:t>
            </a:r>
            <a:r>
              <a:rPr lang="sv-SE" dirty="0" err="1"/>
              <a:t>d</a:t>
            </a:r>
            <a:r>
              <a:rPr lang="sv-SE" dirty="0" err="1" smtClean="0"/>
              <a:t>ygnsbryt</a:t>
            </a:r>
            <a:endParaRPr lang="sv-SE" dirty="0" smtClean="0"/>
          </a:p>
        </p:txBody>
      </p:sp>
      <p:sp>
        <p:nvSpPr>
          <p:cNvPr id="4" name="Platshållare för text 3"/>
          <p:cNvSpPr>
            <a:spLocks noGrp="1"/>
          </p:cNvSpPr>
          <p:nvPr>
            <p:ph type="body" sz="quarter" idx="14"/>
          </p:nvPr>
        </p:nvSpPr>
        <p:spPr>
          <a:xfrm>
            <a:off x="520808" y="452704"/>
            <a:ext cx="7905345" cy="257658"/>
          </a:xfrm>
        </p:spPr>
        <p:txBody>
          <a:bodyPr/>
          <a:lstStyle/>
          <a:p>
            <a:r>
              <a:rPr lang="sv-SE" dirty="0" smtClean="0"/>
              <a:t>HÖK: Kommunal och AKV </a:t>
            </a:r>
            <a:r>
              <a:rPr lang="sv-SE" b="0" dirty="0" smtClean="0"/>
              <a:t>(Vision</a:t>
            </a:r>
            <a:r>
              <a:rPr lang="sv-SE" b="0" dirty="0"/>
              <a:t>, Akademikerförbundet SSR, </a:t>
            </a:r>
            <a:r>
              <a:rPr lang="sv-SE" b="0" dirty="0" smtClean="0"/>
              <a:t>Ledarna)</a:t>
            </a:r>
            <a:endParaRPr lang="sv-SE" dirty="0"/>
          </a:p>
        </p:txBody>
      </p:sp>
      <p:sp>
        <p:nvSpPr>
          <p:cNvPr id="5" name="Rektangel 4"/>
          <p:cNvSpPr/>
          <p:nvPr/>
        </p:nvSpPr>
        <p:spPr>
          <a:xfrm>
            <a:off x="520808" y="1602254"/>
            <a:ext cx="5810418" cy="2308324"/>
          </a:xfrm>
          <a:prstGeom prst="rect">
            <a:avLst/>
          </a:prstGeom>
        </p:spPr>
        <p:txBody>
          <a:bodyPr wrap="square">
            <a:spAutoFit/>
          </a:bodyPr>
          <a:lstStyle/>
          <a:p>
            <a:pPr marL="285750" indent="-285750">
              <a:buFont typeface="Arial" panose="020B0604020202020204" pitchFamily="34" charset="0"/>
              <a:buChar char="•"/>
            </a:pPr>
            <a:r>
              <a:rPr lang="sv-SE" dirty="0" smtClean="0"/>
              <a:t>Möjlighet till flytande </a:t>
            </a:r>
            <a:r>
              <a:rPr lang="sv-SE" dirty="0" err="1"/>
              <a:t>dygnsbryt</a:t>
            </a:r>
            <a:r>
              <a:rPr lang="sv-SE" dirty="0"/>
              <a:t> </a:t>
            </a:r>
            <a:r>
              <a:rPr lang="sv-SE" dirty="0" smtClean="0"/>
              <a:t>istället för fast </a:t>
            </a:r>
            <a:r>
              <a:rPr lang="sv-SE" dirty="0" err="1" smtClean="0"/>
              <a:t>dygnsbryt</a:t>
            </a:r>
            <a:r>
              <a:rPr lang="sv-SE" dirty="0"/>
              <a:t> </a:t>
            </a:r>
            <a:r>
              <a:rPr lang="sv-SE" dirty="0" smtClean="0"/>
              <a:t>– §11 MBL krävs</a:t>
            </a:r>
          </a:p>
          <a:p>
            <a:pPr marL="285750" indent="-285750">
              <a:buFont typeface="Arial" panose="020B0604020202020204" pitchFamily="34" charset="0"/>
              <a:buChar char="•"/>
            </a:pPr>
            <a:r>
              <a:rPr lang="sv-SE" dirty="0" smtClean="0"/>
              <a:t>24-timmarsperioden </a:t>
            </a:r>
            <a:r>
              <a:rPr lang="sv-SE" dirty="0"/>
              <a:t>inleds när arbete </a:t>
            </a:r>
            <a:r>
              <a:rPr lang="sv-SE" dirty="0" smtClean="0"/>
              <a:t>startar</a:t>
            </a:r>
            <a:endParaRPr lang="sv-SE" dirty="0"/>
          </a:p>
          <a:p>
            <a:pPr marL="285750" indent="-285750">
              <a:buFont typeface="Arial" panose="020B0604020202020204" pitchFamily="34" charset="0"/>
              <a:buChar char="•"/>
            </a:pPr>
            <a:r>
              <a:rPr lang="sv-SE" dirty="0" smtClean="0"/>
              <a:t>För flytande </a:t>
            </a:r>
            <a:r>
              <a:rPr lang="sv-SE" dirty="0" err="1"/>
              <a:t>dygnsbryt</a:t>
            </a:r>
            <a:r>
              <a:rPr lang="sv-SE" dirty="0"/>
              <a:t> </a:t>
            </a:r>
            <a:r>
              <a:rPr lang="sv-SE" dirty="0" smtClean="0"/>
              <a:t>krävs arbetspass </a:t>
            </a:r>
            <a:r>
              <a:rPr lang="sv-SE" dirty="0"/>
              <a:t>på minst 6 </a:t>
            </a:r>
            <a:r>
              <a:rPr lang="sv-SE" dirty="0" err="1" smtClean="0"/>
              <a:t>tim</a:t>
            </a:r>
            <a:r>
              <a:rPr lang="sv-SE" dirty="0" smtClean="0"/>
              <a:t> </a:t>
            </a:r>
            <a:r>
              <a:rPr lang="sv-SE" dirty="0"/>
              <a:t>inklusive rast. Gäller </a:t>
            </a:r>
            <a:r>
              <a:rPr lang="sv-SE" dirty="0" smtClean="0"/>
              <a:t>hel- </a:t>
            </a:r>
            <a:r>
              <a:rPr lang="sv-SE" i="1" dirty="0" smtClean="0"/>
              <a:t>och</a:t>
            </a:r>
            <a:r>
              <a:rPr lang="sv-SE" dirty="0" smtClean="0"/>
              <a:t> </a:t>
            </a:r>
            <a:r>
              <a:rPr lang="sv-SE" dirty="0"/>
              <a:t>deltidsanställd. </a:t>
            </a:r>
          </a:p>
          <a:p>
            <a:pPr marL="285750" indent="-285750">
              <a:buFont typeface="Arial" panose="020B0604020202020204" pitchFamily="34" charset="0"/>
              <a:buChar char="•"/>
            </a:pPr>
            <a:r>
              <a:rPr lang="sv-SE" dirty="0" smtClean="0"/>
              <a:t>Ordinarie </a:t>
            </a:r>
            <a:r>
              <a:rPr lang="sv-SE" dirty="0"/>
              <a:t>arbetspass kan inte starta mellan </a:t>
            </a:r>
            <a:r>
              <a:rPr lang="sv-SE" dirty="0" smtClean="0"/>
              <a:t>kl.00-05</a:t>
            </a:r>
            <a:r>
              <a:rPr lang="sv-SE" dirty="0"/>
              <a:t>.</a:t>
            </a:r>
          </a:p>
          <a:p>
            <a:pPr marL="285750" indent="-285750">
              <a:buFont typeface="Arial" panose="020B0604020202020204" pitchFamily="34" charset="0"/>
              <a:buChar char="•"/>
            </a:pPr>
            <a:r>
              <a:rPr lang="sv-SE" dirty="0" smtClean="0"/>
              <a:t>2,315 </a:t>
            </a:r>
            <a:r>
              <a:rPr lang="sv-SE" dirty="0"/>
              <a:t>fridagar i genomsnitt per </a:t>
            </a:r>
            <a:r>
              <a:rPr lang="sv-SE" dirty="0" smtClean="0"/>
              <a:t>vecka vid flytande </a:t>
            </a:r>
            <a:r>
              <a:rPr lang="sv-SE" dirty="0" err="1" smtClean="0"/>
              <a:t>dygnsbryt</a:t>
            </a:r>
            <a:r>
              <a:rPr lang="sv-SE" dirty="0"/>
              <a:t>.</a:t>
            </a:r>
          </a:p>
        </p:txBody>
      </p:sp>
      <p:sp>
        <p:nvSpPr>
          <p:cNvPr id="6" name="Ring 5"/>
          <p:cNvSpPr/>
          <p:nvPr/>
        </p:nvSpPr>
        <p:spPr>
          <a:xfrm>
            <a:off x="6686440" y="939126"/>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3730119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1</a:t>
            </a:r>
          </a:p>
        </p:txBody>
      </p:sp>
      <p:sp>
        <p:nvSpPr>
          <p:cNvPr id="4" name="Platshållare för text 3"/>
          <p:cNvSpPr>
            <a:spLocks noGrp="1"/>
          </p:cNvSpPr>
          <p:nvPr>
            <p:ph type="body" sz="quarter" idx="14"/>
          </p:nvPr>
        </p:nvSpPr>
        <p:spPr>
          <a:xfrm>
            <a:off x="520808" y="452704"/>
            <a:ext cx="7905345" cy="257658"/>
          </a:xfrm>
        </p:spPr>
        <p:txBody>
          <a:bodyPr/>
          <a:lstStyle/>
          <a:p>
            <a:r>
              <a:rPr lang="sv-SE" dirty="0"/>
              <a:t>Flytande </a:t>
            </a:r>
            <a:r>
              <a:rPr lang="sv-SE" dirty="0" err="1"/>
              <a:t>dygnsbryt</a:t>
            </a:r>
            <a:endParaRPr lang="sv-SE" dirty="0"/>
          </a:p>
        </p:txBody>
      </p:sp>
      <p:sp>
        <p:nvSpPr>
          <p:cNvPr id="6" name="textruta 5"/>
          <p:cNvSpPr txBox="1"/>
          <p:nvPr/>
        </p:nvSpPr>
        <p:spPr>
          <a:xfrm>
            <a:off x="616225" y="1600200"/>
            <a:ext cx="6271591" cy="2554545"/>
          </a:xfrm>
          <a:prstGeom prst="rect">
            <a:avLst/>
          </a:prstGeom>
          <a:noFill/>
        </p:spPr>
        <p:txBody>
          <a:bodyPr wrap="square" rtlCol="0">
            <a:spAutoFit/>
          </a:bodyPr>
          <a:lstStyle/>
          <a:p>
            <a:r>
              <a:rPr lang="sv-SE" sz="1600" dirty="0" smtClean="0"/>
              <a:t>Måndag </a:t>
            </a:r>
          </a:p>
          <a:p>
            <a:r>
              <a:rPr lang="sv-SE" sz="1600" dirty="0" smtClean="0"/>
              <a:t>Arbete kl.14-22 </a:t>
            </a:r>
          </a:p>
          <a:p>
            <a:r>
              <a:rPr lang="sv-SE" sz="1600" dirty="0" smtClean="0"/>
              <a:t>24-timmarsperioden </a:t>
            </a:r>
            <a:r>
              <a:rPr lang="sv-SE" sz="1600" dirty="0"/>
              <a:t>inleds måndag </a:t>
            </a:r>
            <a:r>
              <a:rPr lang="sv-SE" sz="1600" dirty="0" smtClean="0"/>
              <a:t>kl.14 </a:t>
            </a:r>
            <a:r>
              <a:rPr lang="sv-SE" sz="1600" dirty="0"/>
              <a:t>och löper till tisdag </a:t>
            </a:r>
            <a:r>
              <a:rPr lang="sv-SE" sz="1600" dirty="0" smtClean="0"/>
              <a:t>kl.14. </a:t>
            </a:r>
          </a:p>
          <a:p>
            <a:r>
              <a:rPr lang="sv-SE" sz="1600" dirty="0" smtClean="0"/>
              <a:t>Klockan </a:t>
            </a:r>
            <a:r>
              <a:rPr lang="sv-SE" sz="1600" dirty="0"/>
              <a:t>9.00 på tisdag har arbetstagaren vilat i 11 timmar. </a:t>
            </a:r>
            <a:endParaRPr lang="sv-SE" sz="1600" dirty="0" smtClean="0"/>
          </a:p>
          <a:p>
            <a:endParaRPr lang="sv-SE" sz="1600" dirty="0"/>
          </a:p>
          <a:p>
            <a:r>
              <a:rPr lang="sv-SE" sz="1600" dirty="0" smtClean="0"/>
              <a:t>Tisdag </a:t>
            </a:r>
          </a:p>
          <a:p>
            <a:r>
              <a:rPr lang="sv-SE" sz="1600" dirty="0" smtClean="0"/>
              <a:t>Arbete kl.12-19 </a:t>
            </a:r>
            <a:r>
              <a:rPr lang="sv-SE" sz="1600" dirty="0"/>
              <a:t>(inleds under pågående 24-timmarsperiod). </a:t>
            </a:r>
            <a:endParaRPr lang="sv-SE" sz="1600" dirty="0" smtClean="0"/>
          </a:p>
          <a:p>
            <a:r>
              <a:rPr lang="sv-SE" sz="1600" dirty="0" smtClean="0"/>
              <a:t>Ny </a:t>
            </a:r>
            <a:r>
              <a:rPr lang="sv-SE" sz="1600" dirty="0"/>
              <a:t>24-timmarsperiod inleds tisdag </a:t>
            </a:r>
            <a:r>
              <a:rPr lang="sv-SE" sz="1600" dirty="0" smtClean="0"/>
              <a:t>kl.12 </a:t>
            </a:r>
            <a:r>
              <a:rPr lang="sv-SE" sz="1600" dirty="0"/>
              <a:t>och löper till onsdag </a:t>
            </a:r>
            <a:r>
              <a:rPr lang="sv-SE" sz="1600" dirty="0" smtClean="0"/>
              <a:t>kl.12. </a:t>
            </a:r>
            <a:r>
              <a:rPr lang="sv-SE" sz="1600" dirty="0"/>
              <a:t>Klockan 06.00 på onsdagen har arbetstagaren vilat i 11 timmar. Nytt arbete är möjligt att förläggas från kl. 06.00. </a:t>
            </a:r>
          </a:p>
        </p:txBody>
      </p:sp>
    </p:spTree>
    <p:extLst>
      <p:ext uri="{BB962C8B-B14F-4D97-AF65-F5344CB8AC3E}">
        <p14:creationId xmlns:p14="http://schemas.microsoft.com/office/powerpoint/2010/main" val="46842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2</a:t>
            </a:r>
          </a:p>
        </p:txBody>
      </p:sp>
      <p:sp>
        <p:nvSpPr>
          <p:cNvPr id="4" name="Platshållare för text 3"/>
          <p:cNvSpPr>
            <a:spLocks noGrp="1"/>
          </p:cNvSpPr>
          <p:nvPr>
            <p:ph type="body" sz="quarter" idx="14"/>
          </p:nvPr>
        </p:nvSpPr>
        <p:spPr>
          <a:xfrm>
            <a:off x="520808" y="452704"/>
            <a:ext cx="7905345" cy="257658"/>
          </a:xfrm>
        </p:spPr>
        <p:txBody>
          <a:bodyPr/>
          <a:lstStyle/>
          <a:p>
            <a:r>
              <a:rPr lang="sv-SE" dirty="0"/>
              <a:t>Flytande </a:t>
            </a:r>
            <a:r>
              <a:rPr lang="sv-SE" dirty="0" err="1"/>
              <a:t>dygnsbryt</a:t>
            </a:r>
            <a:endParaRPr lang="sv-SE" dirty="0"/>
          </a:p>
        </p:txBody>
      </p:sp>
      <p:sp>
        <p:nvSpPr>
          <p:cNvPr id="6" name="textruta 5"/>
          <p:cNvSpPr txBox="1"/>
          <p:nvPr/>
        </p:nvSpPr>
        <p:spPr>
          <a:xfrm>
            <a:off x="616225" y="1600200"/>
            <a:ext cx="6758610" cy="2554545"/>
          </a:xfrm>
          <a:prstGeom prst="rect">
            <a:avLst/>
          </a:prstGeom>
          <a:noFill/>
        </p:spPr>
        <p:txBody>
          <a:bodyPr wrap="square" rtlCol="0">
            <a:spAutoFit/>
          </a:bodyPr>
          <a:lstStyle/>
          <a:p>
            <a:r>
              <a:rPr lang="sv-SE" sz="1600" dirty="0" smtClean="0"/>
              <a:t>Fredag</a:t>
            </a:r>
          </a:p>
          <a:p>
            <a:r>
              <a:rPr lang="sv-SE" sz="1600" dirty="0" smtClean="0"/>
              <a:t>Arbete/jour </a:t>
            </a:r>
            <a:r>
              <a:rPr lang="sv-SE" sz="1600" dirty="0"/>
              <a:t>fredag </a:t>
            </a:r>
            <a:r>
              <a:rPr lang="sv-SE" sz="1600" dirty="0" smtClean="0"/>
              <a:t>kl.18 – </a:t>
            </a:r>
            <a:r>
              <a:rPr lang="sv-SE" sz="1600" dirty="0"/>
              <a:t>lördag </a:t>
            </a:r>
            <a:r>
              <a:rPr lang="sv-SE" sz="1600" dirty="0" smtClean="0"/>
              <a:t>kl.14 (20 timmar)</a:t>
            </a:r>
          </a:p>
          <a:p>
            <a:r>
              <a:rPr lang="sv-SE" sz="1600" dirty="0" smtClean="0"/>
              <a:t>24-timmarsperioden </a:t>
            </a:r>
            <a:r>
              <a:rPr lang="sv-SE" sz="1600" dirty="0"/>
              <a:t>börjar på fredag </a:t>
            </a:r>
            <a:r>
              <a:rPr lang="sv-SE" sz="1600" dirty="0" smtClean="0"/>
              <a:t>kl.18 </a:t>
            </a:r>
            <a:r>
              <a:rPr lang="sv-SE" sz="1600" dirty="0"/>
              <a:t>och slutar på lördag </a:t>
            </a:r>
            <a:r>
              <a:rPr lang="sv-SE" sz="1600" dirty="0" smtClean="0"/>
              <a:t>kl.18. </a:t>
            </a:r>
          </a:p>
          <a:p>
            <a:endParaRPr lang="sv-SE" sz="1600" dirty="0"/>
          </a:p>
          <a:p>
            <a:r>
              <a:rPr lang="sv-SE" sz="1600" dirty="0" smtClean="0"/>
              <a:t>Dygnsvilan </a:t>
            </a:r>
            <a:r>
              <a:rPr lang="sv-SE" sz="1600" dirty="0"/>
              <a:t>blir 4 timmar. Kompenserande vila (den efterföljande vilan) om totalt 20 timmar ska läggas ut i direkt anslutning till avslutat </a:t>
            </a:r>
            <a:r>
              <a:rPr lang="sv-SE" sz="1600" dirty="0" smtClean="0"/>
              <a:t>arbete/jour.</a:t>
            </a:r>
          </a:p>
          <a:p>
            <a:endParaRPr lang="sv-SE" sz="1600" dirty="0" smtClean="0"/>
          </a:p>
          <a:p>
            <a:r>
              <a:rPr lang="sv-SE" sz="1600" dirty="0" smtClean="0"/>
              <a:t>Arbetstagaren </a:t>
            </a:r>
            <a:r>
              <a:rPr lang="sv-SE" sz="1600" dirty="0"/>
              <a:t>har fått sin kompenserande vila </a:t>
            </a:r>
            <a:r>
              <a:rPr lang="sv-SE" sz="1600" dirty="0" smtClean="0"/>
              <a:t>kl.10 </a:t>
            </a:r>
            <a:r>
              <a:rPr lang="sv-SE" sz="1600" dirty="0"/>
              <a:t>på söndagen. Därefter kan nytt arbete påbörjas.</a:t>
            </a:r>
          </a:p>
        </p:txBody>
      </p:sp>
    </p:spTree>
    <p:extLst>
      <p:ext uri="{BB962C8B-B14F-4D97-AF65-F5344CB8AC3E}">
        <p14:creationId xmlns:p14="http://schemas.microsoft.com/office/powerpoint/2010/main" val="1621184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sz="3600" dirty="0"/>
              <a:t>Mellanliggande tid</a:t>
            </a:r>
            <a:endParaRPr lang="sv-SE" dirty="0" smtClean="0"/>
          </a:p>
        </p:txBody>
      </p:sp>
      <p:sp>
        <p:nvSpPr>
          <p:cNvPr id="4" name="Platshållare för text 3"/>
          <p:cNvSpPr>
            <a:spLocks noGrp="1"/>
          </p:cNvSpPr>
          <p:nvPr>
            <p:ph type="body" sz="quarter" idx="14"/>
          </p:nvPr>
        </p:nvSpPr>
        <p:spPr>
          <a:xfrm>
            <a:off x="520808" y="452704"/>
            <a:ext cx="7905345" cy="257658"/>
          </a:xfrm>
        </p:spPr>
        <p:txBody>
          <a:bodyPr/>
          <a:lstStyle/>
          <a:p>
            <a:r>
              <a:rPr lang="sv-SE" dirty="0"/>
              <a:t>Flytande </a:t>
            </a:r>
            <a:r>
              <a:rPr lang="sv-SE" dirty="0" err="1"/>
              <a:t>dygnsbryt</a:t>
            </a:r>
            <a:endParaRPr lang="sv-SE" dirty="0"/>
          </a:p>
        </p:txBody>
      </p:sp>
      <p:sp>
        <p:nvSpPr>
          <p:cNvPr id="6" name="textruta 5"/>
          <p:cNvSpPr txBox="1"/>
          <p:nvPr/>
        </p:nvSpPr>
        <p:spPr>
          <a:xfrm>
            <a:off x="616225" y="1600200"/>
            <a:ext cx="6758610" cy="1815882"/>
          </a:xfrm>
          <a:prstGeom prst="rect">
            <a:avLst/>
          </a:prstGeom>
          <a:noFill/>
        </p:spPr>
        <p:txBody>
          <a:bodyPr wrap="square" rtlCol="0">
            <a:spAutoFit/>
          </a:bodyPr>
          <a:lstStyle/>
          <a:p>
            <a:r>
              <a:rPr lang="sv-SE" sz="1600" dirty="0" smtClean="0"/>
              <a:t>Efter </a:t>
            </a:r>
            <a:r>
              <a:rPr lang="sv-SE" sz="1600" dirty="0"/>
              <a:t>sista arbetspasset innan längre ledighet förläggs 11 timmars dygnsvila inom 24-timmarsperioden. </a:t>
            </a:r>
            <a:endParaRPr lang="sv-SE" sz="1600" dirty="0" smtClean="0"/>
          </a:p>
          <a:p>
            <a:endParaRPr lang="sv-SE" sz="1600" dirty="0" smtClean="0"/>
          </a:p>
          <a:p>
            <a:r>
              <a:rPr lang="sv-SE" sz="1600" dirty="0" smtClean="0"/>
              <a:t>Resterande </a:t>
            </a:r>
            <a:r>
              <a:rPr lang="sv-SE" sz="1600" dirty="0"/>
              <a:t>tid är odefinierad vila (om det inte är veckovila). </a:t>
            </a:r>
            <a:endParaRPr lang="sv-SE" sz="1600" dirty="0" smtClean="0"/>
          </a:p>
          <a:p>
            <a:endParaRPr lang="sv-SE" sz="1600" dirty="0"/>
          </a:p>
          <a:p>
            <a:r>
              <a:rPr lang="sv-SE" sz="1600" dirty="0" smtClean="0"/>
              <a:t>Ny </a:t>
            </a:r>
            <a:r>
              <a:rPr lang="sv-SE" sz="1600" dirty="0"/>
              <a:t>24-timmarsperiod uppstår när arbetstagare efter ledigheten påbörjar ett nytt arbetspass.</a:t>
            </a:r>
          </a:p>
        </p:txBody>
      </p:sp>
    </p:spTree>
    <p:extLst>
      <p:ext uri="{BB962C8B-B14F-4D97-AF65-F5344CB8AC3E}">
        <p14:creationId xmlns:p14="http://schemas.microsoft.com/office/powerpoint/2010/main" val="75985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3</a:t>
            </a:r>
          </a:p>
        </p:txBody>
      </p:sp>
      <p:sp>
        <p:nvSpPr>
          <p:cNvPr id="4" name="Platshållare för text 3"/>
          <p:cNvSpPr>
            <a:spLocks noGrp="1"/>
          </p:cNvSpPr>
          <p:nvPr>
            <p:ph type="body" sz="quarter" idx="14"/>
          </p:nvPr>
        </p:nvSpPr>
        <p:spPr>
          <a:xfrm>
            <a:off x="520808" y="452704"/>
            <a:ext cx="7905345" cy="257658"/>
          </a:xfrm>
        </p:spPr>
        <p:txBody>
          <a:bodyPr/>
          <a:lstStyle/>
          <a:p>
            <a:r>
              <a:rPr lang="sv-SE" dirty="0"/>
              <a:t>Flytande </a:t>
            </a:r>
            <a:r>
              <a:rPr lang="sv-SE" dirty="0" err="1"/>
              <a:t>dygnsbryt</a:t>
            </a:r>
            <a:endParaRPr lang="sv-SE" dirty="0"/>
          </a:p>
        </p:txBody>
      </p:sp>
      <p:sp>
        <p:nvSpPr>
          <p:cNvPr id="6" name="textruta 5"/>
          <p:cNvSpPr txBox="1"/>
          <p:nvPr/>
        </p:nvSpPr>
        <p:spPr>
          <a:xfrm>
            <a:off x="616225" y="1600200"/>
            <a:ext cx="6758610" cy="2308324"/>
          </a:xfrm>
          <a:prstGeom prst="rect">
            <a:avLst/>
          </a:prstGeom>
          <a:noFill/>
        </p:spPr>
        <p:txBody>
          <a:bodyPr wrap="square" rtlCol="0">
            <a:spAutoFit/>
          </a:bodyPr>
          <a:lstStyle/>
          <a:p>
            <a:r>
              <a:rPr lang="sv-SE" sz="1600" dirty="0" smtClean="0"/>
              <a:t>Ordinarie </a:t>
            </a:r>
            <a:r>
              <a:rPr lang="sv-SE" sz="1600" dirty="0"/>
              <a:t>arbetstid förläggs till en beräkningsperiod om 8 veckor. </a:t>
            </a:r>
            <a:endParaRPr lang="sv-SE" sz="1600" dirty="0" smtClean="0"/>
          </a:p>
          <a:p>
            <a:endParaRPr lang="sv-SE" sz="1600" dirty="0"/>
          </a:p>
          <a:p>
            <a:r>
              <a:rPr lang="sv-SE" sz="1600" dirty="0" smtClean="0"/>
              <a:t>Arbetsgivaren </a:t>
            </a:r>
            <a:r>
              <a:rPr lang="sv-SE" sz="1600" dirty="0"/>
              <a:t>kan istället för att säkerställa 2,315 x 8= 19 fridagar under beräkningsperioden lägga samma två beräkningsperioder under vilka fridagarna tillförsäkras och istället säkerställa att 37 fridagar förläggs under 16 veckor. </a:t>
            </a:r>
            <a:endParaRPr lang="sv-SE" sz="1600" dirty="0" smtClean="0"/>
          </a:p>
          <a:p>
            <a:endParaRPr lang="sv-SE" sz="1600" dirty="0"/>
          </a:p>
          <a:p>
            <a:r>
              <a:rPr lang="sv-SE" sz="1600" dirty="0" smtClean="0"/>
              <a:t>Sedvanliga </a:t>
            </a:r>
            <a:r>
              <a:rPr lang="sv-SE" sz="1600" dirty="0"/>
              <a:t>avrundningsregler tillämpas vid tillämpning av denna reglering.</a:t>
            </a:r>
          </a:p>
        </p:txBody>
      </p:sp>
    </p:spTree>
    <p:extLst>
      <p:ext uri="{BB962C8B-B14F-4D97-AF65-F5344CB8AC3E}">
        <p14:creationId xmlns:p14="http://schemas.microsoft.com/office/powerpoint/2010/main" val="1340032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sz="3600" dirty="0"/>
              <a:t>Arbetspassets minsta längd</a:t>
            </a:r>
            <a:endParaRPr lang="sv-SE" dirty="0" smtClean="0"/>
          </a:p>
        </p:txBody>
      </p:sp>
      <p:sp>
        <p:nvSpPr>
          <p:cNvPr id="4" name="Platshållare för text 3"/>
          <p:cNvSpPr>
            <a:spLocks noGrp="1"/>
          </p:cNvSpPr>
          <p:nvPr>
            <p:ph type="body" sz="quarter" idx="14"/>
          </p:nvPr>
        </p:nvSpPr>
        <p:spPr>
          <a:xfrm>
            <a:off x="520808" y="452704"/>
            <a:ext cx="7905345" cy="257658"/>
          </a:xfrm>
        </p:spPr>
        <p:txBody>
          <a:bodyPr/>
          <a:lstStyle/>
          <a:p>
            <a:r>
              <a:rPr lang="sv-SE" dirty="0" smtClean="0"/>
              <a:t>Flytande </a:t>
            </a:r>
            <a:r>
              <a:rPr lang="sv-SE" dirty="0" err="1" smtClean="0"/>
              <a:t>dygnsbryt</a:t>
            </a:r>
            <a:endParaRPr lang="sv-SE" dirty="0"/>
          </a:p>
        </p:txBody>
      </p:sp>
      <p:sp>
        <p:nvSpPr>
          <p:cNvPr id="6" name="textruta 5"/>
          <p:cNvSpPr txBox="1"/>
          <p:nvPr/>
        </p:nvSpPr>
        <p:spPr>
          <a:xfrm>
            <a:off x="616225" y="1600200"/>
            <a:ext cx="6758610" cy="1569660"/>
          </a:xfrm>
          <a:prstGeom prst="rect">
            <a:avLst/>
          </a:prstGeom>
          <a:noFill/>
        </p:spPr>
        <p:txBody>
          <a:bodyPr wrap="square" rtlCol="0">
            <a:spAutoFit/>
          </a:bodyPr>
          <a:lstStyle/>
          <a:p>
            <a:r>
              <a:rPr lang="sv-SE" sz="1600" dirty="0" smtClean="0"/>
              <a:t>Begränsningen </a:t>
            </a:r>
            <a:r>
              <a:rPr lang="sv-SE" sz="1600" dirty="0"/>
              <a:t>av minsta längd på ett arbetspass gäller för såväl heltids- som deltidsanställda arbetstagare. </a:t>
            </a:r>
            <a:endParaRPr lang="sv-SE" sz="1600" dirty="0" smtClean="0"/>
          </a:p>
          <a:p>
            <a:endParaRPr lang="sv-SE" sz="1600" dirty="0"/>
          </a:p>
          <a:p>
            <a:r>
              <a:rPr lang="sv-SE" sz="1600" dirty="0" smtClean="0"/>
              <a:t>För </a:t>
            </a:r>
            <a:r>
              <a:rPr lang="sv-SE" sz="1600" dirty="0"/>
              <a:t>arbetstagare som är partiellt tjänstledig </a:t>
            </a:r>
            <a:r>
              <a:rPr lang="sv-SE" sz="1600" dirty="0" smtClean="0"/>
              <a:t>omfattar </a:t>
            </a:r>
            <a:r>
              <a:rPr lang="sv-SE" sz="1600" dirty="0"/>
              <a:t>regeln bara förläggning av den ordinarie sysselsättningsgraden, dvs. innan den partiella frånvaron har påförts schemat.</a:t>
            </a:r>
          </a:p>
        </p:txBody>
      </p:sp>
    </p:spTree>
    <p:extLst>
      <p:ext uri="{BB962C8B-B14F-4D97-AF65-F5344CB8AC3E}">
        <p14:creationId xmlns:p14="http://schemas.microsoft.com/office/powerpoint/2010/main" val="3122952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4</a:t>
            </a:r>
          </a:p>
        </p:txBody>
      </p:sp>
      <p:sp>
        <p:nvSpPr>
          <p:cNvPr id="4" name="Platshållare för text 3"/>
          <p:cNvSpPr>
            <a:spLocks noGrp="1"/>
          </p:cNvSpPr>
          <p:nvPr>
            <p:ph type="body" sz="quarter" idx="14"/>
          </p:nvPr>
        </p:nvSpPr>
        <p:spPr>
          <a:xfrm>
            <a:off x="520808" y="452704"/>
            <a:ext cx="7905345" cy="257658"/>
          </a:xfrm>
        </p:spPr>
        <p:txBody>
          <a:bodyPr/>
          <a:lstStyle/>
          <a:p>
            <a:r>
              <a:rPr lang="sv-SE" dirty="0" smtClean="0"/>
              <a:t>Flytande </a:t>
            </a:r>
            <a:r>
              <a:rPr lang="sv-SE" dirty="0" err="1" smtClean="0"/>
              <a:t>dygnsbryt</a:t>
            </a:r>
            <a:endParaRPr lang="sv-SE" dirty="0"/>
          </a:p>
        </p:txBody>
      </p:sp>
      <p:sp>
        <p:nvSpPr>
          <p:cNvPr id="6" name="textruta 5"/>
          <p:cNvSpPr txBox="1"/>
          <p:nvPr/>
        </p:nvSpPr>
        <p:spPr>
          <a:xfrm>
            <a:off x="616225" y="1600200"/>
            <a:ext cx="6758610" cy="1077218"/>
          </a:xfrm>
          <a:prstGeom prst="rect">
            <a:avLst/>
          </a:prstGeom>
          <a:noFill/>
        </p:spPr>
        <p:txBody>
          <a:bodyPr wrap="square" rtlCol="0">
            <a:spAutoFit/>
          </a:bodyPr>
          <a:lstStyle/>
          <a:p>
            <a:r>
              <a:rPr lang="sv-SE" sz="1600" dirty="0"/>
              <a:t>En arbetstagare arbetar heltid med ordinarie arbetspass på 8 timmar om dagen. Arbetstagaren ansöker om studieledighet på halvtid förlagd till samtliga dagar. Arbetspassen blir då 4 timmar om dagen vilket inte begränsas av denna bestämmelse.</a:t>
            </a:r>
          </a:p>
        </p:txBody>
      </p:sp>
    </p:spTree>
    <p:extLst>
      <p:ext uri="{BB962C8B-B14F-4D97-AF65-F5344CB8AC3E}">
        <p14:creationId xmlns:p14="http://schemas.microsoft.com/office/powerpoint/2010/main" val="2980124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Heltidsresan</a:t>
            </a:r>
          </a:p>
        </p:txBody>
      </p:sp>
      <p:sp>
        <p:nvSpPr>
          <p:cNvPr id="4" name="Platshållare för text 3"/>
          <p:cNvSpPr>
            <a:spLocks noGrp="1"/>
          </p:cNvSpPr>
          <p:nvPr>
            <p:ph type="body" sz="quarter" idx="14"/>
          </p:nvPr>
        </p:nvSpPr>
        <p:spPr/>
        <p:txBody>
          <a:bodyPr/>
          <a:lstStyle/>
          <a:p>
            <a:r>
              <a:rPr lang="sv-SE" dirty="0" smtClean="0"/>
              <a:t>HÖK: Kommunal</a:t>
            </a:r>
            <a:endParaRPr lang="sv-SE" dirty="0"/>
          </a:p>
        </p:txBody>
      </p:sp>
      <p:sp>
        <p:nvSpPr>
          <p:cNvPr id="5" name="Rektangel 4"/>
          <p:cNvSpPr/>
          <p:nvPr/>
        </p:nvSpPr>
        <p:spPr>
          <a:xfrm>
            <a:off x="520808" y="1450181"/>
            <a:ext cx="7321166" cy="3139321"/>
          </a:xfrm>
          <a:prstGeom prst="rect">
            <a:avLst/>
          </a:prstGeom>
        </p:spPr>
        <p:txBody>
          <a:bodyPr wrap="square">
            <a:spAutoFit/>
          </a:bodyPr>
          <a:lstStyle/>
          <a:p>
            <a:r>
              <a:rPr lang="sv-SE" dirty="0" smtClean="0"/>
              <a:t>SKR </a:t>
            </a:r>
            <a:r>
              <a:rPr lang="sv-SE" dirty="0"/>
              <a:t>och Kommunal driver sedan </a:t>
            </a:r>
            <a:r>
              <a:rPr lang="sv-SE" dirty="0" smtClean="0"/>
              <a:t>2016 utvecklingsprojektet </a:t>
            </a:r>
          </a:p>
          <a:p>
            <a:r>
              <a:rPr lang="sv-SE" dirty="0" smtClean="0"/>
              <a:t>Heltidsresan - </a:t>
            </a:r>
            <a:r>
              <a:rPr lang="sv-SE" dirty="0"/>
              <a:t>att heltidsarbete ska bli norm i välfärdens kvinnodominerade yrken. </a:t>
            </a:r>
            <a:endParaRPr lang="sv-SE" dirty="0" smtClean="0"/>
          </a:p>
          <a:p>
            <a:endParaRPr lang="sv-SE" dirty="0"/>
          </a:p>
          <a:p>
            <a:r>
              <a:rPr lang="sv-SE" dirty="0" smtClean="0"/>
              <a:t>Mål:</a:t>
            </a:r>
          </a:p>
          <a:p>
            <a:pPr marL="285750" indent="-285750">
              <a:buFont typeface="Arial" panose="020B0604020202020204" pitchFamily="34" charset="0"/>
              <a:buChar char="•"/>
            </a:pPr>
            <a:r>
              <a:rPr lang="sv-SE" dirty="0" smtClean="0"/>
              <a:t>Nyanställa på heltid,</a:t>
            </a:r>
          </a:p>
          <a:p>
            <a:pPr marL="285750" indent="-285750">
              <a:buFont typeface="Arial" panose="020B0604020202020204" pitchFamily="34" charset="0"/>
              <a:buChar char="•"/>
            </a:pPr>
            <a:r>
              <a:rPr lang="sv-SE" dirty="0" smtClean="0"/>
              <a:t>att </a:t>
            </a:r>
            <a:r>
              <a:rPr lang="sv-SE" dirty="0"/>
              <a:t>deltidsanställda medarbetare ska </a:t>
            </a:r>
            <a:r>
              <a:rPr lang="sv-SE" dirty="0" smtClean="0"/>
              <a:t>utöka sin sysselsättningsgrad</a:t>
            </a:r>
          </a:p>
          <a:p>
            <a:pPr marL="285750" indent="-285750">
              <a:buFont typeface="Arial" panose="020B0604020202020204" pitchFamily="34" charset="0"/>
              <a:buChar char="•"/>
            </a:pPr>
            <a:r>
              <a:rPr lang="sv-SE" dirty="0" smtClean="0"/>
              <a:t>och </a:t>
            </a:r>
            <a:r>
              <a:rPr lang="sv-SE" dirty="0"/>
              <a:t>att heltidsarbete </a:t>
            </a:r>
            <a:r>
              <a:rPr lang="sv-SE" dirty="0" smtClean="0"/>
              <a:t>blir den nya normen.</a:t>
            </a:r>
          </a:p>
          <a:p>
            <a:endParaRPr lang="sv-SE" dirty="0"/>
          </a:p>
          <a:p>
            <a:r>
              <a:rPr lang="sv-SE" dirty="0" smtClean="0"/>
              <a:t>Centrala </a:t>
            </a:r>
            <a:r>
              <a:rPr lang="sv-SE" dirty="0"/>
              <a:t>parter är överens om att fortsätta arbetet </a:t>
            </a:r>
            <a:r>
              <a:rPr lang="sv-SE" dirty="0" smtClean="0"/>
              <a:t>med fokus på att </a:t>
            </a:r>
            <a:r>
              <a:rPr lang="sv-SE" dirty="0"/>
              <a:t>vara hållbar heltidsorganisation </a:t>
            </a:r>
            <a:r>
              <a:rPr lang="sv-SE" dirty="0" smtClean="0"/>
              <a:t>med </a:t>
            </a:r>
            <a:r>
              <a:rPr lang="sv-SE" dirty="0"/>
              <a:t>förutsägbar arbetstidsförläggning. </a:t>
            </a:r>
          </a:p>
        </p:txBody>
      </p:sp>
      <p:sp>
        <p:nvSpPr>
          <p:cNvPr id="8" name="Rektangel 7"/>
          <p:cNvSpPr/>
          <p:nvPr/>
        </p:nvSpPr>
        <p:spPr>
          <a:xfrm>
            <a:off x="3886200" y="412353"/>
            <a:ext cx="4830418" cy="7555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t>2025-04-01 </a:t>
            </a:r>
            <a:r>
              <a:rPr lang="sv-SE" dirty="0" smtClean="0"/>
              <a:t>-- 2028- </a:t>
            </a:r>
            <a:r>
              <a:rPr lang="sv-SE" dirty="0"/>
              <a:t>03-31</a:t>
            </a:r>
          </a:p>
          <a:p>
            <a:pPr algn="ctr"/>
            <a:r>
              <a:rPr lang="sv-SE" dirty="0"/>
              <a:t>(med option om förlängning till 2030-03-31)</a:t>
            </a:r>
            <a:endParaRPr lang="sv-SE" dirty="0">
              <a:solidFill>
                <a:schemeClr val="tx1"/>
              </a:solidFill>
            </a:endParaRPr>
          </a:p>
        </p:txBody>
      </p:sp>
    </p:spTree>
    <p:extLst>
      <p:ext uri="{BB962C8B-B14F-4D97-AF65-F5344CB8AC3E}">
        <p14:creationId xmlns:p14="http://schemas.microsoft.com/office/powerpoint/2010/main" val="2851923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endParaRPr lang="sv-SE" dirty="0"/>
          </a:p>
        </p:txBody>
      </p:sp>
      <p:sp>
        <p:nvSpPr>
          <p:cNvPr id="3" name="Platshållare för text 2"/>
          <p:cNvSpPr>
            <a:spLocks noGrp="1"/>
          </p:cNvSpPr>
          <p:nvPr>
            <p:ph type="body" sz="quarter" idx="12"/>
          </p:nvPr>
        </p:nvSpPr>
        <p:spPr>
          <a:xfrm>
            <a:off x="0" y="773171"/>
            <a:ext cx="9144000" cy="673183"/>
          </a:xfrm>
        </p:spPr>
        <p:txBody>
          <a:bodyPr/>
          <a:lstStyle/>
          <a:p>
            <a:r>
              <a:rPr lang="sv-SE" sz="4800" dirty="0" smtClean="0"/>
              <a:t>Ändringar i Allmänna Bestämmelser (AB)</a:t>
            </a:r>
          </a:p>
        </p:txBody>
      </p:sp>
    </p:spTree>
    <p:extLst>
      <p:ext uri="{BB962C8B-B14F-4D97-AF65-F5344CB8AC3E}">
        <p14:creationId xmlns:p14="http://schemas.microsoft.com/office/powerpoint/2010/main" val="6166892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Lägstalöner</a:t>
            </a:r>
            <a:endParaRPr lang="sv-SE" dirty="0"/>
          </a:p>
          <a:p>
            <a:endParaRPr lang="sv-SE" dirty="0"/>
          </a:p>
        </p:txBody>
      </p:sp>
      <p:sp>
        <p:nvSpPr>
          <p:cNvPr id="4" name="Platshållare för text 3"/>
          <p:cNvSpPr>
            <a:spLocks noGrp="1"/>
          </p:cNvSpPr>
          <p:nvPr>
            <p:ph type="body" sz="quarter" idx="14"/>
          </p:nvPr>
        </p:nvSpPr>
        <p:spPr/>
        <p:txBody>
          <a:bodyPr/>
          <a:lstStyle/>
          <a:p>
            <a:r>
              <a:rPr lang="sv-SE" dirty="0" smtClean="0"/>
              <a:t>HÖK: Kommunal</a:t>
            </a:r>
            <a:endParaRPr lang="sv-SE" dirty="0"/>
          </a:p>
        </p:txBody>
      </p:sp>
      <p:sp>
        <p:nvSpPr>
          <p:cNvPr id="5" name="Rektangel 4"/>
          <p:cNvSpPr/>
          <p:nvPr/>
        </p:nvSpPr>
        <p:spPr>
          <a:xfrm>
            <a:off x="520808" y="1445908"/>
            <a:ext cx="6451902" cy="2585323"/>
          </a:xfrm>
          <a:prstGeom prst="rect">
            <a:avLst/>
          </a:prstGeom>
        </p:spPr>
        <p:txBody>
          <a:bodyPr wrap="square">
            <a:spAutoFit/>
          </a:bodyPr>
          <a:lstStyle/>
          <a:p>
            <a:pPr marL="285750" indent="-285750">
              <a:buFont typeface="Arial" panose="020B0604020202020204" pitchFamily="34" charset="0"/>
              <a:buChar char="•"/>
            </a:pPr>
            <a:r>
              <a:rPr lang="sv-SE" dirty="0" smtClean="0"/>
              <a:t>Arbetstagare </a:t>
            </a:r>
            <a:r>
              <a:rPr lang="sv-SE" dirty="0"/>
              <a:t>som fyllt 19 år </a:t>
            </a:r>
          </a:p>
          <a:p>
            <a:pPr lvl="1"/>
            <a:r>
              <a:rPr lang="sv-SE" dirty="0"/>
              <a:t/>
            </a:r>
            <a:br>
              <a:rPr lang="sv-SE" dirty="0"/>
            </a:br>
            <a:r>
              <a:rPr lang="sv-SE" dirty="0" smtClean="0"/>
              <a:t>2026: </a:t>
            </a:r>
            <a:r>
              <a:rPr lang="sv-SE" dirty="0"/>
              <a:t>23 638 </a:t>
            </a:r>
            <a:r>
              <a:rPr lang="sv-SE" dirty="0" smtClean="0"/>
              <a:t>kr (143,26 kr/timme)</a:t>
            </a:r>
            <a:r>
              <a:rPr lang="sv-SE" dirty="0"/>
              <a:t/>
            </a:r>
            <a:br>
              <a:rPr lang="sv-SE" dirty="0"/>
            </a:br>
            <a:r>
              <a:rPr lang="sv-SE" dirty="0" smtClean="0"/>
              <a:t>2027: </a:t>
            </a:r>
            <a:r>
              <a:rPr lang="sv-SE" dirty="0"/>
              <a:t>24 676 kr </a:t>
            </a:r>
            <a:r>
              <a:rPr lang="sv-SE" dirty="0" smtClean="0"/>
              <a:t>(149,55 kr/timme)</a:t>
            </a:r>
          </a:p>
          <a:p>
            <a:endParaRPr lang="sv-SE" dirty="0"/>
          </a:p>
          <a:p>
            <a:pPr marL="285750" indent="-285750">
              <a:buFont typeface="Arial" panose="020B0604020202020204" pitchFamily="34" charset="0"/>
              <a:buChar char="•"/>
            </a:pPr>
            <a:r>
              <a:rPr lang="sv-SE" dirty="0" smtClean="0"/>
              <a:t>Arbetstagare </a:t>
            </a:r>
            <a:r>
              <a:rPr lang="sv-SE" dirty="0"/>
              <a:t>med yrkesförberedande </a:t>
            </a:r>
            <a:r>
              <a:rPr lang="sv-SE" dirty="0" smtClean="0"/>
              <a:t>gymnasieutbildning</a:t>
            </a:r>
          </a:p>
          <a:p>
            <a:endParaRPr lang="sv-SE" dirty="0" smtClean="0"/>
          </a:p>
          <a:p>
            <a:pPr lvl="1"/>
            <a:r>
              <a:rPr lang="sv-SE" dirty="0" smtClean="0"/>
              <a:t>2026: </a:t>
            </a:r>
            <a:r>
              <a:rPr lang="sv-SE" dirty="0"/>
              <a:t>25 798 kr </a:t>
            </a:r>
            <a:r>
              <a:rPr lang="sv-SE" dirty="0" smtClean="0"/>
              <a:t>(156,35 kr/timme)</a:t>
            </a:r>
            <a:r>
              <a:rPr lang="sv-SE" dirty="0"/>
              <a:t/>
            </a:r>
            <a:br>
              <a:rPr lang="sv-SE" dirty="0"/>
            </a:br>
            <a:r>
              <a:rPr lang="sv-SE" dirty="0" smtClean="0"/>
              <a:t>2027: </a:t>
            </a:r>
            <a:r>
              <a:rPr lang="sv-SE" dirty="0"/>
              <a:t>26 572 </a:t>
            </a:r>
            <a:r>
              <a:rPr lang="sv-SE" dirty="0" smtClean="0"/>
              <a:t>kr (161,04 kr/timme)</a:t>
            </a:r>
            <a:endParaRPr lang="sv-SE" dirty="0"/>
          </a:p>
        </p:txBody>
      </p:sp>
    </p:spTree>
    <p:extLst>
      <p:ext uri="{BB962C8B-B14F-4D97-AF65-F5344CB8AC3E}">
        <p14:creationId xmlns:p14="http://schemas.microsoft.com/office/powerpoint/2010/main" val="133925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7" y="710362"/>
            <a:ext cx="7622731" cy="457528"/>
          </a:xfrm>
        </p:spPr>
        <p:txBody>
          <a:bodyPr/>
          <a:lstStyle/>
          <a:p>
            <a:r>
              <a:rPr lang="sv-SE" dirty="0" smtClean="0"/>
              <a:t>Fortsatta samtal under avtalsperioden</a:t>
            </a:r>
            <a:endParaRPr lang="sv-SE" dirty="0"/>
          </a:p>
        </p:txBody>
      </p:sp>
      <p:sp>
        <p:nvSpPr>
          <p:cNvPr id="4" name="Platshållare för text 3"/>
          <p:cNvSpPr>
            <a:spLocks noGrp="1"/>
          </p:cNvSpPr>
          <p:nvPr>
            <p:ph type="body" sz="quarter" idx="14"/>
          </p:nvPr>
        </p:nvSpPr>
        <p:spPr/>
        <p:txBody>
          <a:bodyPr/>
          <a:lstStyle/>
          <a:p>
            <a:r>
              <a:rPr lang="sv-SE" dirty="0" smtClean="0"/>
              <a:t>HÖK inkl. bilaga M: Sveriges Lärare</a:t>
            </a:r>
            <a:endParaRPr lang="sv-SE" dirty="0"/>
          </a:p>
        </p:txBody>
      </p:sp>
      <p:sp>
        <p:nvSpPr>
          <p:cNvPr id="6" name="textruta 5"/>
          <p:cNvSpPr txBox="1"/>
          <p:nvPr/>
        </p:nvSpPr>
        <p:spPr>
          <a:xfrm>
            <a:off x="544901" y="1441525"/>
            <a:ext cx="7985913" cy="3477875"/>
          </a:xfrm>
          <a:prstGeom prst="rect">
            <a:avLst/>
          </a:prstGeom>
          <a:noFill/>
        </p:spPr>
        <p:txBody>
          <a:bodyPr wrap="square" rtlCol="0">
            <a:spAutoFit/>
          </a:bodyPr>
          <a:lstStyle/>
          <a:p>
            <a:pPr marL="285750" indent="-285750">
              <a:buFont typeface="Arial" panose="020B0604020202020204" pitchFamily="34" charset="0"/>
              <a:buChar char="•"/>
            </a:pPr>
            <a:r>
              <a:rPr lang="sv-SE" sz="2000" dirty="0" smtClean="0"/>
              <a:t>Utbetalning </a:t>
            </a:r>
            <a:r>
              <a:rPr lang="sv-SE" sz="2000" dirty="0"/>
              <a:t>av nya löner sker tidigast på </a:t>
            </a:r>
            <a:r>
              <a:rPr lang="sv-SE" sz="2000" dirty="0" smtClean="0"/>
              <a:t>septemberlönen.</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smtClean="0"/>
              <a:t>För </a:t>
            </a:r>
            <a:r>
              <a:rPr lang="sv-SE" sz="2000" dirty="0"/>
              <a:t>Sveriges Lärare har bl.a. frågor om arbetsmiljö och arbetsbelastning i allmänhet, och en balans mellan undervisning och tid för planering (för samtliga lärarkategorier) i synnerhet varit viktiga frågor</a:t>
            </a:r>
            <a:r>
              <a:rPr lang="sv-SE" sz="2000" dirty="0" smtClean="0"/>
              <a:t>.</a:t>
            </a:r>
            <a:br>
              <a:rPr lang="sv-SE" sz="2000" dirty="0" smtClean="0"/>
            </a:br>
            <a:endParaRPr lang="sv-SE" sz="2000" dirty="0" smtClean="0"/>
          </a:p>
          <a:p>
            <a:pPr marL="285750" indent="-285750">
              <a:buFont typeface="Arial" panose="020B0604020202020204" pitchFamily="34" charset="0"/>
              <a:buChar char="•"/>
            </a:pPr>
            <a:r>
              <a:rPr lang="sv-SE" sz="2000" dirty="0" smtClean="0"/>
              <a:t>Arbetsgivarens </a:t>
            </a:r>
            <a:r>
              <a:rPr lang="sv-SE" sz="2000" dirty="0"/>
              <a:t>tjänsteplanering har än en gång lyfts fram under förhandlingarna och resonemang har förts om hur samtalen mellan lokala parter äger rum för att möjliggöra transparens i planering av såväl verksamhet som kompetensutvecklingsinsatser</a:t>
            </a:r>
            <a:r>
              <a:rPr lang="sv-SE" sz="2000" dirty="0" smtClean="0"/>
              <a:t>.</a:t>
            </a:r>
          </a:p>
        </p:txBody>
      </p:sp>
    </p:spTree>
    <p:extLst>
      <p:ext uri="{BB962C8B-B14F-4D97-AF65-F5344CB8AC3E}">
        <p14:creationId xmlns:p14="http://schemas.microsoft.com/office/powerpoint/2010/main" val="1195448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7" y="710362"/>
            <a:ext cx="7622731" cy="457528"/>
          </a:xfrm>
        </p:spPr>
        <p:txBody>
          <a:bodyPr/>
          <a:lstStyle/>
          <a:p>
            <a:r>
              <a:rPr lang="sv-SE" dirty="0" smtClean="0"/>
              <a:t>Fortsatta samtal under avtalsperioden</a:t>
            </a:r>
            <a:endParaRPr lang="sv-SE" dirty="0"/>
          </a:p>
        </p:txBody>
      </p:sp>
      <p:sp>
        <p:nvSpPr>
          <p:cNvPr id="4" name="Platshållare för text 3"/>
          <p:cNvSpPr>
            <a:spLocks noGrp="1"/>
          </p:cNvSpPr>
          <p:nvPr>
            <p:ph type="body" sz="quarter" idx="14"/>
          </p:nvPr>
        </p:nvSpPr>
        <p:spPr/>
        <p:txBody>
          <a:bodyPr/>
          <a:lstStyle/>
          <a:p>
            <a:r>
              <a:rPr lang="sv-SE" dirty="0" smtClean="0"/>
              <a:t>HÖK inkl. bilaga M: Sveriges Lärare</a:t>
            </a:r>
            <a:endParaRPr lang="sv-SE" dirty="0"/>
          </a:p>
        </p:txBody>
      </p:sp>
      <p:sp>
        <p:nvSpPr>
          <p:cNvPr id="6" name="textruta 5"/>
          <p:cNvSpPr txBox="1"/>
          <p:nvPr/>
        </p:nvSpPr>
        <p:spPr>
          <a:xfrm>
            <a:off x="544901" y="1441525"/>
            <a:ext cx="7573383" cy="2246769"/>
          </a:xfrm>
          <a:prstGeom prst="rect">
            <a:avLst/>
          </a:prstGeom>
          <a:noFill/>
        </p:spPr>
        <p:txBody>
          <a:bodyPr wrap="square" rtlCol="0">
            <a:spAutoFit/>
          </a:bodyPr>
          <a:lstStyle/>
          <a:p>
            <a:pPr marL="285750" indent="-285750">
              <a:buFont typeface="Arial" panose="020B0604020202020204" pitchFamily="34" charset="0"/>
              <a:buChar char="•"/>
            </a:pPr>
            <a:r>
              <a:rPr lang="sv-SE" sz="2000" dirty="0" smtClean="0"/>
              <a:t>När utredningen </a:t>
            </a:r>
            <a:r>
              <a:rPr lang="sv-SE" sz="2000" dirty="0"/>
              <a:t>om </a:t>
            </a:r>
            <a:r>
              <a:rPr lang="sv-SE" sz="2000" dirty="0" smtClean="0"/>
              <a:t>lärares </a:t>
            </a:r>
            <a:r>
              <a:rPr lang="sv-SE" sz="2000" dirty="0"/>
              <a:t>och förskollärares arbetstid </a:t>
            </a:r>
            <a:r>
              <a:rPr lang="sv-SE" sz="2000" dirty="0" smtClean="0"/>
              <a:t>är klar avser de centrala parterna utforma en gemensam syn på </a:t>
            </a:r>
            <a:r>
              <a:rPr lang="sv-SE" sz="2000" dirty="0"/>
              <a:t>de förutsättningar som krävs för en väl fungerande </a:t>
            </a:r>
            <a:r>
              <a:rPr lang="sv-SE" sz="2000" dirty="0" smtClean="0"/>
              <a:t>arbetstidsförläggning. </a:t>
            </a:r>
            <a:r>
              <a:rPr lang="sv-SE" sz="2000" dirty="0"/>
              <a:t>Detta arbete ska vara avslutat senast 31 december </a:t>
            </a:r>
            <a:r>
              <a:rPr lang="sv-SE" sz="2000" dirty="0" smtClean="0"/>
              <a:t>2025 och kommer påverka det lokala arbetet.</a:t>
            </a:r>
            <a:br>
              <a:rPr lang="sv-SE" sz="2000" dirty="0" smtClean="0"/>
            </a:br>
            <a:endParaRPr lang="sv-SE" sz="2000" dirty="0" smtClean="0"/>
          </a:p>
          <a:p>
            <a:pPr marL="285750" indent="-285750">
              <a:buFont typeface="Arial" panose="020B0604020202020204" pitchFamily="34" charset="0"/>
              <a:buChar char="•"/>
            </a:pPr>
            <a:r>
              <a:rPr lang="sv-SE" sz="2000" dirty="0"/>
              <a:t>Ferielönetillägget räknas upp med märket</a:t>
            </a:r>
            <a:r>
              <a:rPr lang="sv-SE" sz="2000" dirty="0" smtClean="0"/>
              <a:t>.</a:t>
            </a:r>
          </a:p>
        </p:txBody>
      </p:sp>
    </p:spTree>
    <p:extLst>
      <p:ext uri="{BB962C8B-B14F-4D97-AF65-F5344CB8AC3E}">
        <p14:creationId xmlns:p14="http://schemas.microsoft.com/office/powerpoint/2010/main" val="111511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PERSONLIG ASSISTANS &amp; ANHÖRIGVÅRDARE</a:t>
            </a:r>
            <a:endParaRPr lang="sv-SE" dirty="0"/>
          </a:p>
        </p:txBody>
      </p:sp>
      <p:sp>
        <p:nvSpPr>
          <p:cNvPr id="3" name="Platshållare för text 2"/>
          <p:cNvSpPr>
            <a:spLocks noGrp="1"/>
          </p:cNvSpPr>
          <p:nvPr>
            <p:ph type="body" sz="quarter" idx="12"/>
          </p:nvPr>
        </p:nvSpPr>
        <p:spPr/>
        <p:txBody>
          <a:bodyPr/>
          <a:lstStyle/>
          <a:p>
            <a:r>
              <a:rPr lang="sv-SE" dirty="0" smtClean="0"/>
              <a:t>PAN 25</a:t>
            </a:r>
            <a:endParaRPr lang="sv-SE" dirty="0"/>
          </a:p>
        </p:txBody>
      </p:sp>
    </p:spTree>
    <p:extLst>
      <p:ext uri="{BB962C8B-B14F-4D97-AF65-F5344CB8AC3E}">
        <p14:creationId xmlns:p14="http://schemas.microsoft.com/office/powerpoint/2010/main" val="3849734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Jour</a:t>
            </a:r>
            <a:endParaRPr lang="sv-SE" dirty="0"/>
          </a:p>
        </p:txBody>
      </p:sp>
      <p:sp>
        <p:nvSpPr>
          <p:cNvPr id="4" name="Platshållare för text 3"/>
          <p:cNvSpPr>
            <a:spLocks noGrp="1"/>
          </p:cNvSpPr>
          <p:nvPr>
            <p:ph type="body" sz="quarter" idx="14"/>
          </p:nvPr>
        </p:nvSpPr>
        <p:spPr/>
        <p:txBody>
          <a:bodyPr/>
          <a:lstStyle/>
          <a:p>
            <a:r>
              <a:rPr lang="sv-SE" dirty="0" smtClean="0"/>
              <a:t>PAN 25</a:t>
            </a:r>
            <a:endParaRPr lang="sv-SE" dirty="0"/>
          </a:p>
        </p:txBody>
      </p:sp>
      <p:sp>
        <p:nvSpPr>
          <p:cNvPr id="6" name="Rektangel 5"/>
          <p:cNvSpPr/>
          <p:nvPr/>
        </p:nvSpPr>
        <p:spPr>
          <a:xfrm>
            <a:off x="520807" y="1542383"/>
            <a:ext cx="6451903" cy="2585323"/>
          </a:xfrm>
          <a:prstGeom prst="rect">
            <a:avLst/>
          </a:prstGeom>
        </p:spPr>
        <p:txBody>
          <a:bodyPr wrap="square">
            <a:spAutoFit/>
          </a:bodyPr>
          <a:lstStyle/>
          <a:p>
            <a:pPr marL="285750" indent="-285750">
              <a:buFont typeface="Arial" panose="020B0604020202020204" pitchFamily="34" charset="0"/>
              <a:buChar char="•"/>
            </a:pPr>
            <a:r>
              <a:rPr lang="sv-SE" dirty="0" err="1" smtClean="0"/>
              <a:t>Jourpassersättning</a:t>
            </a:r>
            <a:r>
              <a:rPr lang="sv-SE" dirty="0" smtClean="0"/>
              <a:t> </a:t>
            </a:r>
            <a:r>
              <a:rPr lang="sv-SE" dirty="0"/>
              <a:t>höjs med </a:t>
            </a:r>
            <a:r>
              <a:rPr lang="sv-SE" dirty="0" smtClean="0"/>
              <a:t>märket:</a:t>
            </a:r>
          </a:p>
          <a:p>
            <a:pPr lvl="1"/>
            <a:r>
              <a:rPr lang="sv-SE" dirty="0" smtClean="0"/>
              <a:t>from </a:t>
            </a:r>
            <a:r>
              <a:rPr lang="sv-SE" dirty="0"/>
              <a:t>2025-04-01 till 22,30 kr/</a:t>
            </a:r>
            <a:r>
              <a:rPr lang="sv-SE" dirty="0" err="1"/>
              <a:t>tim</a:t>
            </a:r>
            <a:r>
              <a:rPr lang="sv-SE" dirty="0"/>
              <a:t> </a:t>
            </a:r>
            <a:br>
              <a:rPr lang="sv-SE" dirty="0"/>
            </a:br>
            <a:r>
              <a:rPr lang="sv-SE" dirty="0"/>
              <a:t>from 2026-04-01 till 23,00 </a:t>
            </a:r>
            <a:r>
              <a:rPr lang="sv-SE" dirty="0" smtClean="0"/>
              <a:t>kr/</a:t>
            </a:r>
            <a:r>
              <a:rPr lang="sv-SE" dirty="0" err="1" smtClean="0"/>
              <a:t>tim</a:t>
            </a:r>
            <a:endParaRPr lang="sv-SE" dirty="0"/>
          </a:p>
          <a:p>
            <a:pPr lvl="1"/>
            <a:endParaRPr lang="sv-SE" dirty="0" smtClean="0"/>
          </a:p>
          <a:p>
            <a:pPr marL="285750" indent="-285750">
              <a:buFont typeface="Arial" panose="020B0604020202020204" pitchFamily="34" charset="0"/>
              <a:buChar char="•"/>
            </a:pPr>
            <a:r>
              <a:rPr lang="sv-SE" dirty="0"/>
              <a:t>Ersättning för jour utges inte till </a:t>
            </a:r>
            <a:r>
              <a:rPr lang="sv-SE" dirty="0" smtClean="0"/>
              <a:t>anhörigvårdare - för </a:t>
            </a:r>
            <a:r>
              <a:rPr lang="sv-SE" dirty="0"/>
              <a:t>anhörigvårdare som fullgör jour överenskoms lönen per arbetad timme med hänsyn till arbetstidens </a:t>
            </a:r>
            <a:r>
              <a:rPr lang="sv-SE" dirty="0" smtClean="0"/>
              <a:t>förläggning. </a:t>
            </a:r>
            <a:r>
              <a:rPr lang="sv-SE" dirty="0"/>
              <a:t>Om förutsättningarna ändras varaktigt bör en översyn ske av lönesättningen. </a:t>
            </a:r>
            <a:endParaRPr lang="sv-SE" dirty="0" smtClean="0"/>
          </a:p>
        </p:txBody>
      </p:sp>
      <p:sp>
        <p:nvSpPr>
          <p:cNvPr id="7" name="Ring 6"/>
          <p:cNvSpPr/>
          <p:nvPr/>
        </p:nvSpPr>
        <p:spPr>
          <a:xfrm>
            <a:off x="6686440" y="621151"/>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1722863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OB</a:t>
            </a:r>
            <a:endParaRPr lang="sv-SE" dirty="0"/>
          </a:p>
        </p:txBody>
      </p:sp>
      <p:sp>
        <p:nvSpPr>
          <p:cNvPr id="4" name="Platshållare för text 3"/>
          <p:cNvSpPr>
            <a:spLocks noGrp="1"/>
          </p:cNvSpPr>
          <p:nvPr>
            <p:ph type="body" sz="quarter" idx="14"/>
          </p:nvPr>
        </p:nvSpPr>
        <p:spPr/>
        <p:txBody>
          <a:bodyPr/>
          <a:lstStyle/>
          <a:p>
            <a:r>
              <a:rPr lang="sv-SE" dirty="0" smtClean="0"/>
              <a:t>PAN 25</a:t>
            </a:r>
            <a:endParaRPr lang="sv-SE" dirty="0"/>
          </a:p>
        </p:txBody>
      </p:sp>
      <p:sp>
        <p:nvSpPr>
          <p:cNvPr id="6" name="Rektangel 5"/>
          <p:cNvSpPr/>
          <p:nvPr/>
        </p:nvSpPr>
        <p:spPr>
          <a:xfrm>
            <a:off x="1913672" y="1042653"/>
            <a:ext cx="6803102" cy="3231654"/>
          </a:xfrm>
          <a:prstGeom prst="rect">
            <a:avLst/>
          </a:prstGeom>
          <a:ln>
            <a:solidFill>
              <a:schemeClr val="tx1"/>
            </a:solidFill>
          </a:ln>
        </p:spPr>
        <p:txBody>
          <a:bodyPr wrap="square">
            <a:spAutoFit/>
          </a:bodyPr>
          <a:lstStyle/>
          <a:p>
            <a:r>
              <a:rPr lang="sv-SE" sz="1200" dirty="0" smtClean="0"/>
              <a:t>							fr.o.m. 		fr.o.m.											2025-04-01		2026-04-01</a:t>
            </a:r>
          </a:p>
          <a:p>
            <a:r>
              <a:rPr lang="sv-SE" sz="1200" b="1" dirty="0" smtClean="0"/>
              <a:t>O-tilläggstid A </a:t>
            </a:r>
            <a:r>
              <a:rPr lang="sv-SE" sz="1200" dirty="0" smtClean="0"/>
              <a:t>					</a:t>
            </a:r>
            <a:r>
              <a:rPr lang="sv-SE" sz="1200" b="1" dirty="0" smtClean="0"/>
              <a:t>126,90</a:t>
            </a:r>
            <a:r>
              <a:rPr lang="sv-SE" sz="1200" dirty="0" smtClean="0"/>
              <a:t> 		</a:t>
            </a:r>
            <a:r>
              <a:rPr lang="sv-SE" sz="1200" b="1" dirty="0" smtClean="0"/>
              <a:t>130,70</a:t>
            </a:r>
            <a:r>
              <a:rPr lang="sv-SE" sz="1200" dirty="0" smtClean="0"/>
              <a:t> </a:t>
            </a:r>
          </a:p>
          <a:p>
            <a:endParaRPr lang="sv-SE" sz="1200" dirty="0" smtClean="0"/>
          </a:p>
          <a:p>
            <a:r>
              <a:rPr lang="sv-SE" sz="1200" dirty="0" smtClean="0"/>
              <a:t>Tid från kl.18 på dag före långfredagen </a:t>
            </a:r>
          </a:p>
          <a:p>
            <a:r>
              <a:rPr lang="sv-SE" sz="1200" dirty="0" smtClean="0"/>
              <a:t>till kl.7 på dagen efter annandag påsk.</a:t>
            </a:r>
          </a:p>
          <a:p>
            <a:endParaRPr lang="sv-SE" sz="1200" dirty="0" smtClean="0"/>
          </a:p>
          <a:p>
            <a:r>
              <a:rPr lang="sv-SE" sz="1200" dirty="0" smtClean="0"/>
              <a:t>Tid från kl.18 på dag före midsommarafton </a:t>
            </a:r>
          </a:p>
          <a:p>
            <a:r>
              <a:rPr lang="sv-SE" sz="1200" dirty="0" smtClean="0"/>
              <a:t>till kl.7 på vardag närmast efter </a:t>
            </a:r>
          </a:p>
          <a:p>
            <a:r>
              <a:rPr lang="sv-SE" sz="1200" dirty="0" smtClean="0"/>
              <a:t>helgdagsaftonen. </a:t>
            </a:r>
          </a:p>
          <a:p>
            <a:endParaRPr lang="sv-SE" sz="1200" dirty="0" smtClean="0"/>
          </a:p>
          <a:p>
            <a:r>
              <a:rPr lang="sv-SE" sz="1200" dirty="0" smtClean="0"/>
              <a:t>Tid från kl.18 på dag före julafton eller </a:t>
            </a:r>
          </a:p>
          <a:p>
            <a:r>
              <a:rPr lang="sv-SE" sz="1200" dirty="0" smtClean="0"/>
              <a:t>nyårsafton till kl.7 på vardag, utom lördag </a:t>
            </a:r>
          </a:p>
          <a:p>
            <a:r>
              <a:rPr lang="sv-SE" sz="1200" dirty="0" smtClean="0"/>
              <a:t>närmast efter helgdagsaftonen. </a:t>
            </a:r>
          </a:p>
          <a:p>
            <a:endParaRPr lang="sv-SE" sz="1200" dirty="0" smtClean="0"/>
          </a:p>
          <a:p>
            <a:r>
              <a:rPr lang="sv-SE" sz="1200" dirty="0" smtClean="0"/>
              <a:t>Under tid från kl.22–06 natt mot helgdag </a:t>
            </a:r>
          </a:p>
          <a:p>
            <a:r>
              <a:rPr lang="sv-SE" sz="1200" dirty="0" smtClean="0"/>
              <a:t>höjs O-tillägg A till 					</a:t>
            </a:r>
            <a:r>
              <a:rPr lang="sv-SE" sz="1200" b="1" dirty="0" smtClean="0"/>
              <a:t>152,30 		156,90</a:t>
            </a:r>
          </a:p>
        </p:txBody>
      </p:sp>
      <p:sp>
        <p:nvSpPr>
          <p:cNvPr id="7" name="Ring 6"/>
          <p:cNvSpPr/>
          <p:nvPr/>
        </p:nvSpPr>
        <p:spPr>
          <a:xfrm>
            <a:off x="6686440" y="1685503"/>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2834482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OB</a:t>
            </a:r>
            <a:endParaRPr lang="sv-SE" dirty="0"/>
          </a:p>
        </p:txBody>
      </p:sp>
      <p:sp>
        <p:nvSpPr>
          <p:cNvPr id="4" name="Platshållare för text 3"/>
          <p:cNvSpPr>
            <a:spLocks noGrp="1"/>
          </p:cNvSpPr>
          <p:nvPr>
            <p:ph type="body" sz="quarter" idx="14"/>
          </p:nvPr>
        </p:nvSpPr>
        <p:spPr/>
        <p:txBody>
          <a:bodyPr/>
          <a:lstStyle/>
          <a:p>
            <a:r>
              <a:rPr lang="sv-SE" dirty="0" smtClean="0"/>
              <a:t>PAN 25</a:t>
            </a:r>
            <a:endParaRPr lang="sv-SE" dirty="0"/>
          </a:p>
        </p:txBody>
      </p:sp>
      <p:sp>
        <p:nvSpPr>
          <p:cNvPr id="6" name="Rektangel 5"/>
          <p:cNvSpPr/>
          <p:nvPr/>
        </p:nvSpPr>
        <p:spPr>
          <a:xfrm>
            <a:off x="1903040" y="666726"/>
            <a:ext cx="6803102" cy="4324261"/>
          </a:xfrm>
          <a:prstGeom prst="rect">
            <a:avLst/>
          </a:prstGeom>
          <a:ln>
            <a:solidFill>
              <a:schemeClr val="tx1"/>
            </a:solidFill>
          </a:ln>
        </p:spPr>
        <p:txBody>
          <a:bodyPr wrap="square">
            <a:spAutoFit/>
          </a:bodyPr>
          <a:lstStyle/>
          <a:p>
            <a:r>
              <a:rPr lang="sv-SE" sz="1200" dirty="0" smtClean="0"/>
              <a:t>							fr.o.m. 		fr.o.m.											2025-04-01		2026-04-01</a:t>
            </a:r>
          </a:p>
          <a:p>
            <a:r>
              <a:rPr lang="sv-SE" sz="1200" b="1" dirty="0"/>
              <a:t>O-tilläggstid </a:t>
            </a:r>
            <a:r>
              <a:rPr lang="sv-SE" sz="1200" b="1" dirty="0" smtClean="0"/>
              <a:t>B</a:t>
            </a:r>
            <a:r>
              <a:rPr lang="sv-SE" sz="1200" dirty="0" smtClean="0"/>
              <a:t>					</a:t>
            </a:r>
            <a:r>
              <a:rPr lang="sv-SE" sz="1200" b="1" dirty="0" smtClean="0"/>
              <a:t>66,10	</a:t>
            </a:r>
            <a:r>
              <a:rPr lang="sv-SE" sz="1200" dirty="0" smtClean="0"/>
              <a:t> 		</a:t>
            </a:r>
            <a:r>
              <a:rPr lang="sv-SE" sz="1200" b="1" dirty="0" smtClean="0"/>
              <a:t>68,10</a:t>
            </a:r>
            <a:r>
              <a:rPr lang="sv-SE" sz="1200" dirty="0" smtClean="0"/>
              <a:t> </a:t>
            </a:r>
          </a:p>
          <a:p>
            <a:r>
              <a:rPr lang="sv-SE" sz="1100" dirty="0"/>
              <a:t>(Dock inte i fall som avses med O-tilläggstid A</a:t>
            </a:r>
            <a:r>
              <a:rPr lang="sv-SE" sz="1100" dirty="0" smtClean="0"/>
              <a:t>)</a:t>
            </a:r>
          </a:p>
          <a:p>
            <a:endParaRPr lang="sv-SE" sz="1200" dirty="0" smtClean="0"/>
          </a:p>
          <a:p>
            <a:r>
              <a:rPr lang="sv-SE" sz="1200" dirty="0"/>
              <a:t>Tid från </a:t>
            </a:r>
            <a:r>
              <a:rPr lang="sv-SE" sz="1200" dirty="0" smtClean="0"/>
              <a:t>kl.00.00 </a:t>
            </a:r>
            <a:r>
              <a:rPr lang="sv-SE" sz="1200" dirty="0"/>
              <a:t>till </a:t>
            </a:r>
            <a:r>
              <a:rPr lang="sv-SE" sz="1200" dirty="0" smtClean="0"/>
              <a:t>kl.24 </a:t>
            </a:r>
            <a:r>
              <a:rPr lang="sv-SE" sz="1200" dirty="0"/>
              <a:t>på lördag, </a:t>
            </a:r>
            <a:r>
              <a:rPr lang="sv-SE" sz="1200" dirty="0" smtClean="0"/>
              <a:t>söndag,</a:t>
            </a:r>
          </a:p>
          <a:p>
            <a:r>
              <a:rPr lang="sv-SE" sz="1200" dirty="0" smtClean="0"/>
              <a:t>helgdag </a:t>
            </a:r>
            <a:r>
              <a:rPr lang="sv-SE" sz="1200" dirty="0"/>
              <a:t>eller dag som både föregås </a:t>
            </a:r>
            <a:r>
              <a:rPr lang="sv-SE" sz="1200" dirty="0" smtClean="0"/>
              <a:t>och </a:t>
            </a:r>
          </a:p>
          <a:p>
            <a:r>
              <a:rPr lang="sv-SE" sz="1200" dirty="0" smtClean="0"/>
              <a:t>efterföljs </a:t>
            </a:r>
            <a:r>
              <a:rPr lang="sv-SE" sz="1200" dirty="0"/>
              <a:t>av söndag eller helgdag, </a:t>
            </a:r>
            <a:r>
              <a:rPr lang="sv-SE" sz="1200" dirty="0" smtClean="0"/>
              <a:t>varvid </a:t>
            </a:r>
            <a:r>
              <a:rPr lang="sv-SE" sz="1200" dirty="0"/>
              <a:t>jul- </a:t>
            </a:r>
            <a:endParaRPr lang="sv-SE" sz="1200" dirty="0" smtClean="0"/>
          </a:p>
          <a:p>
            <a:r>
              <a:rPr lang="sv-SE" sz="1200" dirty="0" smtClean="0"/>
              <a:t>och </a:t>
            </a:r>
            <a:r>
              <a:rPr lang="sv-SE" sz="1200" dirty="0"/>
              <a:t>nyårsafton jämställs med </a:t>
            </a:r>
            <a:r>
              <a:rPr lang="sv-SE" sz="1200" dirty="0" smtClean="0"/>
              <a:t>helgdag</a:t>
            </a:r>
          </a:p>
          <a:p>
            <a:endParaRPr lang="sv-SE" sz="1200" dirty="0" smtClean="0"/>
          </a:p>
          <a:p>
            <a:r>
              <a:rPr lang="sv-SE" sz="1200" dirty="0"/>
              <a:t>Tid från </a:t>
            </a:r>
            <a:r>
              <a:rPr lang="sv-SE" sz="1200" dirty="0" smtClean="0"/>
              <a:t>kl.16 </a:t>
            </a:r>
            <a:r>
              <a:rPr lang="sv-SE" sz="1200" dirty="0"/>
              <a:t>till </a:t>
            </a:r>
            <a:r>
              <a:rPr lang="sv-SE" sz="1200" dirty="0" smtClean="0"/>
              <a:t>kl.24 </a:t>
            </a:r>
            <a:r>
              <a:rPr lang="sv-SE" sz="1200" dirty="0"/>
              <a:t>vardag närmast före </a:t>
            </a:r>
            <a:endParaRPr lang="sv-SE" sz="1200" dirty="0" smtClean="0"/>
          </a:p>
          <a:p>
            <a:r>
              <a:rPr lang="sv-SE" sz="1200" dirty="0" smtClean="0"/>
              <a:t>trettondag </a:t>
            </a:r>
            <a:r>
              <a:rPr lang="sv-SE" sz="1200" dirty="0"/>
              <a:t>jul, första maj, Kristi </a:t>
            </a:r>
            <a:r>
              <a:rPr lang="sv-SE" sz="1200" dirty="0" smtClean="0"/>
              <a:t>himmelsfärdsdag,</a:t>
            </a:r>
          </a:p>
          <a:p>
            <a:r>
              <a:rPr lang="sv-SE" sz="1200" dirty="0" smtClean="0"/>
              <a:t>nationaldagen </a:t>
            </a:r>
            <a:r>
              <a:rPr lang="sv-SE" sz="1200" dirty="0"/>
              <a:t>eller alla helgons dag</a:t>
            </a:r>
            <a:r>
              <a:rPr lang="sv-SE" sz="1200" dirty="0" smtClean="0"/>
              <a:t>.</a:t>
            </a:r>
          </a:p>
          <a:p>
            <a:endParaRPr lang="sv-SE" sz="1200" dirty="0" smtClean="0"/>
          </a:p>
          <a:p>
            <a:r>
              <a:rPr lang="sv-SE" sz="1200" dirty="0"/>
              <a:t>Tid från </a:t>
            </a:r>
            <a:r>
              <a:rPr lang="sv-SE" sz="1200" dirty="0" smtClean="0"/>
              <a:t>kl.00.00 </a:t>
            </a:r>
            <a:r>
              <a:rPr lang="sv-SE" sz="1200" dirty="0"/>
              <a:t>till </a:t>
            </a:r>
            <a:r>
              <a:rPr lang="sv-SE" sz="1200" dirty="0" smtClean="0"/>
              <a:t>kl.07 </a:t>
            </a:r>
            <a:r>
              <a:rPr lang="sv-SE" sz="1200" dirty="0"/>
              <a:t>måndag eller </a:t>
            </a:r>
            <a:endParaRPr lang="sv-SE" sz="1200" dirty="0" smtClean="0"/>
          </a:p>
          <a:p>
            <a:r>
              <a:rPr lang="sv-SE" sz="1200" dirty="0" smtClean="0"/>
              <a:t>vardag </a:t>
            </a:r>
            <a:r>
              <a:rPr lang="sv-SE" sz="1200" dirty="0"/>
              <a:t>närmast efter trettondag jul, första </a:t>
            </a:r>
            <a:endParaRPr lang="sv-SE" sz="1200" dirty="0" smtClean="0"/>
          </a:p>
          <a:p>
            <a:r>
              <a:rPr lang="sv-SE" sz="1200" dirty="0" smtClean="0"/>
              <a:t>maj</a:t>
            </a:r>
            <a:r>
              <a:rPr lang="sv-SE" sz="1200" dirty="0"/>
              <a:t>, Kristi himmelsfärdsdag eller </a:t>
            </a:r>
            <a:r>
              <a:rPr lang="sv-SE" sz="1200" dirty="0" smtClean="0"/>
              <a:t>nationaldagen</a:t>
            </a:r>
          </a:p>
          <a:p>
            <a:endParaRPr lang="sv-SE" sz="1200" dirty="0" smtClean="0"/>
          </a:p>
          <a:p>
            <a:r>
              <a:rPr lang="sv-SE" sz="1200" dirty="0"/>
              <a:t>Tid från </a:t>
            </a:r>
            <a:r>
              <a:rPr lang="sv-SE" sz="1200" dirty="0" smtClean="0"/>
              <a:t>kl.19 </a:t>
            </a:r>
            <a:r>
              <a:rPr lang="sv-SE" sz="1200" dirty="0"/>
              <a:t>till </a:t>
            </a:r>
            <a:r>
              <a:rPr lang="sv-SE" sz="1200" dirty="0" smtClean="0"/>
              <a:t>kl.24 </a:t>
            </a:r>
            <a:r>
              <a:rPr lang="sv-SE" sz="1200" dirty="0"/>
              <a:t>fredag som inte omfattas </a:t>
            </a:r>
            <a:endParaRPr lang="sv-SE" sz="1200" dirty="0" smtClean="0"/>
          </a:p>
          <a:p>
            <a:r>
              <a:rPr lang="sv-SE" sz="1200" dirty="0" smtClean="0"/>
              <a:t>av </a:t>
            </a:r>
            <a:r>
              <a:rPr lang="sv-SE" sz="1200" dirty="0"/>
              <a:t>O-tilläggstid ovan.</a:t>
            </a:r>
          </a:p>
          <a:p>
            <a:endParaRPr lang="sv-SE" sz="1200" dirty="0" smtClean="0"/>
          </a:p>
          <a:p>
            <a:r>
              <a:rPr lang="sv-SE" sz="1200" dirty="0"/>
              <a:t>Under tid från </a:t>
            </a:r>
            <a:r>
              <a:rPr lang="sv-SE" sz="1200" dirty="0" smtClean="0"/>
              <a:t>kl.22–06 </a:t>
            </a:r>
            <a:r>
              <a:rPr lang="sv-SE" sz="1200" dirty="0"/>
              <a:t>natt mot lördag, </a:t>
            </a:r>
            <a:endParaRPr lang="sv-SE" sz="1200" dirty="0" smtClean="0"/>
          </a:p>
          <a:p>
            <a:r>
              <a:rPr lang="sv-SE" sz="1200" dirty="0" smtClean="0"/>
              <a:t>söndag </a:t>
            </a:r>
            <a:r>
              <a:rPr lang="sv-SE" sz="1200" dirty="0"/>
              <a:t>och helgdag höjs O-tillägg B till </a:t>
            </a:r>
            <a:r>
              <a:rPr lang="sv-SE" sz="1200" dirty="0" smtClean="0"/>
              <a:t>		</a:t>
            </a:r>
            <a:r>
              <a:rPr lang="sv-SE" sz="1200" b="1" dirty="0" smtClean="0"/>
              <a:t>76,00 			78,30</a:t>
            </a:r>
          </a:p>
        </p:txBody>
      </p:sp>
    </p:spTree>
    <p:extLst>
      <p:ext uri="{BB962C8B-B14F-4D97-AF65-F5344CB8AC3E}">
        <p14:creationId xmlns:p14="http://schemas.microsoft.com/office/powerpoint/2010/main" val="4189566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OB</a:t>
            </a:r>
            <a:endParaRPr lang="sv-SE" dirty="0"/>
          </a:p>
        </p:txBody>
      </p:sp>
      <p:sp>
        <p:nvSpPr>
          <p:cNvPr id="4" name="Platshållare för text 3"/>
          <p:cNvSpPr>
            <a:spLocks noGrp="1"/>
          </p:cNvSpPr>
          <p:nvPr>
            <p:ph type="body" sz="quarter" idx="14"/>
          </p:nvPr>
        </p:nvSpPr>
        <p:spPr/>
        <p:txBody>
          <a:bodyPr/>
          <a:lstStyle/>
          <a:p>
            <a:r>
              <a:rPr lang="sv-SE" dirty="0" smtClean="0"/>
              <a:t>PAN 25</a:t>
            </a:r>
            <a:endParaRPr lang="sv-SE" dirty="0"/>
          </a:p>
        </p:txBody>
      </p:sp>
      <p:sp>
        <p:nvSpPr>
          <p:cNvPr id="6" name="Rektangel 5"/>
          <p:cNvSpPr/>
          <p:nvPr/>
        </p:nvSpPr>
        <p:spPr>
          <a:xfrm>
            <a:off x="1903040" y="666726"/>
            <a:ext cx="6803102" cy="2108269"/>
          </a:xfrm>
          <a:prstGeom prst="rect">
            <a:avLst/>
          </a:prstGeom>
          <a:ln>
            <a:solidFill>
              <a:schemeClr val="tx1"/>
            </a:solidFill>
          </a:ln>
        </p:spPr>
        <p:txBody>
          <a:bodyPr wrap="square">
            <a:spAutoFit/>
          </a:bodyPr>
          <a:lstStyle/>
          <a:p>
            <a:r>
              <a:rPr lang="sv-SE" sz="1200" dirty="0" smtClean="0"/>
              <a:t>							fr.o.m. 		fr.o.m.											2025-04-01		2026-04-01</a:t>
            </a:r>
          </a:p>
          <a:p>
            <a:r>
              <a:rPr lang="sv-SE" sz="1200" b="1" dirty="0" smtClean="0"/>
              <a:t>O-tilläggstid </a:t>
            </a:r>
            <a:r>
              <a:rPr lang="sv-SE" sz="1200" b="1" dirty="0"/>
              <a:t>C </a:t>
            </a:r>
            <a:r>
              <a:rPr lang="sv-SE" sz="1200" b="1" dirty="0" smtClean="0"/>
              <a:t>					56,70			</a:t>
            </a:r>
            <a:r>
              <a:rPr lang="sv-SE" sz="1200" b="1" dirty="0"/>
              <a:t>58,40 </a:t>
            </a:r>
          </a:p>
          <a:p>
            <a:r>
              <a:rPr lang="sv-SE" sz="1100" dirty="0" smtClean="0"/>
              <a:t>(</a:t>
            </a:r>
            <a:r>
              <a:rPr lang="sv-SE" sz="1100" dirty="0"/>
              <a:t>I</a:t>
            </a:r>
            <a:r>
              <a:rPr lang="sv-SE" sz="1100" dirty="0" smtClean="0"/>
              <a:t>nte </a:t>
            </a:r>
            <a:r>
              <a:rPr lang="sv-SE" sz="1100" dirty="0"/>
              <a:t>i fall som avses med O-tilläggstid A eller B) </a:t>
            </a:r>
            <a:r>
              <a:rPr lang="sv-SE" sz="1100" dirty="0" smtClean="0"/>
              <a:t>	</a:t>
            </a:r>
            <a:r>
              <a:rPr lang="sv-SE" sz="1200" dirty="0" smtClean="0"/>
              <a:t> 			</a:t>
            </a:r>
          </a:p>
          <a:p>
            <a:endParaRPr lang="sv-SE" sz="1200" dirty="0"/>
          </a:p>
          <a:p>
            <a:r>
              <a:rPr lang="sv-SE" sz="1200" dirty="0" smtClean="0"/>
              <a:t>Tid </a:t>
            </a:r>
            <a:r>
              <a:rPr lang="sv-SE" sz="1200" dirty="0"/>
              <a:t>från </a:t>
            </a:r>
            <a:r>
              <a:rPr lang="sv-SE" sz="1200" dirty="0" smtClean="0"/>
              <a:t>kl.22 </a:t>
            </a:r>
            <a:r>
              <a:rPr lang="sv-SE" sz="1200" dirty="0"/>
              <a:t>till </a:t>
            </a:r>
            <a:r>
              <a:rPr lang="sv-SE" sz="1200" dirty="0" smtClean="0"/>
              <a:t>kl.24 </a:t>
            </a:r>
            <a:r>
              <a:rPr lang="sv-SE" sz="1200" dirty="0"/>
              <a:t>måndag till torsdag </a:t>
            </a:r>
            <a:endParaRPr lang="sv-SE" sz="1200" dirty="0" smtClean="0"/>
          </a:p>
          <a:p>
            <a:r>
              <a:rPr lang="sv-SE" sz="1200" dirty="0" smtClean="0"/>
              <a:t>samt </a:t>
            </a:r>
            <a:r>
              <a:rPr lang="sv-SE" sz="1200" dirty="0"/>
              <a:t>från </a:t>
            </a:r>
            <a:r>
              <a:rPr lang="sv-SE" sz="1200" dirty="0" smtClean="0"/>
              <a:t>kl.00.00 </a:t>
            </a:r>
            <a:r>
              <a:rPr lang="sv-SE" sz="1200" dirty="0"/>
              <a:t>till </a:t>
            </a:r>
            <a:r>
              <a:rPr lang="sv-SE" sz="1200" dirty="0" smtClean="0"/>
              <a:t>kl.6 </a:t>
            </a:r>
            <a:r>
              <a:rPr lang="sv-SE" sz="1200" dirty="0"/>
              <a:t>tisdag till fredag. </a:t>
            </a:r>
            <a:endParaRPr lang="sv-SE" sz="1200" dirty="0" smtClean="0"/>
          </a:p>
          <a:p>
            <a:endParaRPr lang="sv-SE" sz="1200" dirty="0"/>
          </a:p>
          <a:p>
            <a:r>
              <a:rPr lang="sv-SE" sz="1200" dirty="0" smtClean="0"/>
              <a:t>O-tilläggstid </a:t>
            </a:r>
            <a:r>
              <a:rPr lang="sv-SE" sz="1200" dirty="0"/>
              <a:t>D  </a:t>
            </a:r>
            <a:r>
              <a:rPr lang="sv-SE" sz="1200" dirty="0" smtClean="0"/>
              <a:t>					</a:t>
            </a:r>
            <a:r>
              <a:rPr lang="sv-SE" sz="1200" b="1" dirty="0" smtClean="0"/>
              <a:t>25,60 </a:t>
            </a:r>
            <a:r>
              <a:rPr lang="sv-SE" sz="1200" b="1" dirty="0"/>
              <a:t>		</a:t>
            </a:r>
            <a:r>
              <a:rPr lang="sv-SE" sz="1200" b="1" dirty="0" smtClean="0"/>
              <a:t>	26,40</a:t>
            </a:r>
          </a:p>
          <a:p>
            <a:r>
              <a:rPr lang="sv-SE" sz="1100" dirty="0" smtClean="0"/>
              <a:t>(Inte </a:t>
            </a:r>
            <a:r>
              <a:rPr lang="sv-SE" sz="1100" dirty="0"/>
              <a:t>i fall som avses med O-tilläggstid A eller B</a:t>
            </a:r>
            <a:r>
              <a:rPr lang="sv-SE" sz="1100" dirty="0" smtClean="0"/>
              <a:t>)	</a:t>
            </a:r>
            <a:endParaRPr lang="sv-SE" sz="1200" dirty="0" smtClean="0"/>
          </a:p>
          <a:p>
            <a:endParaRPr lang="sv-SE" sz="1200" dirty="0"/>
          </a:p>
        </p:txBody>
      </p:sp>
      <p:sp>
        <p:nvSpPr>
          <p:cNvPr id="2" name="textruta 1"/>
          <p:cNvSpPr txBox="1"/>
          <p:nvPr/>
        </p:nvSpPr>
        <p:spPr>
          <a:xfrm>
            <a:off x="544900" y="3010282"/>
            <a:ext cx="8161242" cy="2031325"/>
          </a:xfrm>
          <a:prstGeom prst="rect">
            <a:avLst/>
          </a:prstGeom>
          <a:noFill/>
        </p:spPr>
        <p:txBody>
          <a:bodyPr wrap="square" rtlCol="0">
            <a:spAutoFit/>
          </a:bodyPr>
          <a:lstStyle/>
          <a:p>
            <a:pPr marL="285750" indent="-285750">
              <a:buFont typeface="Arial" panose="020B0604020202020204" pitchFamily="34" charset="0"/>
              <a:buChar char="•"/>
            </a:pPr>
            <a:r>
              <a:rPr lang="sv-SE" dirty="0"/>
              <a:t>Ersättning för obekväm arbetstid utges inte till </a:t>
            </a:r>
            <a:r>
              <a:rPr lang="sv-SE" dirty="0" smtClean="0"/>
              <a:t>anhörigvårdare - för </a:t>
            </a:r>
            <a:r>
              <a:rPr lang="sv-SE" dirty="0"/>
              <a:t>anhörigvårdare som fullgör effektivt ordinarie arbete på obekväm arbetstid </a:t>
            </a:r>
            <a:r>
              <a:rPr lang="sv-SE" dirty="0" smtClean="0"/>
              <a:t>överenskoms </a:t>
            </a:r>
            <a:r>
              <a:rPr lang="sv-SE" dirty="0"/>
              <a:t>lönen per arbetad timme med hänsyn till arbetstidens förläggning. Om förutsättningarna ändras varaktigt bör en översyn ske av lönesättningen. </a:t>
            </a:r>
          </a:p>
          <a:p>
            <a:pPr marL="285750" indent="-285750">
              <a:buFont typeface="Arial" panose="020B0604020202020204" pitchFamily="34" charset="0"/>
              <a:buChar char="•"/>
            </a:pPr>
            <a:endParaRPr lang="sv-SE" b="1" dirty="0"/>
          </a:p>
          <a:p>
            <a:endParaRPr lang="sv-SE" dirty="0"/>
          </a:p>
        </p:txBody>
      </p:sp>
    </p:spTree>
    <p:extLst>
      <p:ext uri="{BB962C8B-B14F-4D97-AF65-F5344CB8AC3E}">
        <p14:creationId xmlns:p14="http://schemas.microsoft.com/office/powerpoint/2010/main" val="3525185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Förlängt arbetsliv</a:t>
            </a:r>
            <a:endParaRPr lang="sv-SE" dirty="0"/>
          </a:p>
        </p:txBody>
      </p:sp>
      <p:sp>
        <p:nvSpPr>
          <p:cNvPr id="3" name="Platshållare för text 2"/>
          <p:cNvSpPr>
            <a:spLocks noGrp="1"/>
          </p:cNvSpPr>
          <p:nvPr>
            <p:ph type="body" sz="quarter" idx="12"/>
          </p:nvPr>
        </p:nvSpPr>
        <p:spPr/>
        <p:txBody>
          <a:bodyPr/>
          <a:lstStyle/>
          <a:p>
            <a:r>
              <a:rPr lang="sv-SE" dirty="0" smtClean="0"/>
              <a:t>AKAP-KR</a:t>
            </a:r>
            <a:endParaRPr lang="sv-SE" dirty="0"/>
          </a:p>
        </p:txBody>
      </p:sp>
    </p:spTree>
    <p:extLst>
      <p:ext uri="{BB962C8B-B14F-4D97-AF65-F5344CB8AC3E}">
        <p14:creationId xmlns:p14="http://schemas.microsoft.com/office/powerpoint/2010/main" val="234972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7" y="481869"/>
            <a:ext cx="6451902" cy="457528"/>
          </a:xfrm>
        </p:spPr>
        <p:txBody>
          <a:bodyPr/>
          <a:lstStyle/>
          <a:p>
            <a:r>
              <a:rPr lang="sv-SE" dirty="0" smtClean="0"/>
              <a:t>Partiell nedtrappningsförmån</a:t>
            </a:r>
            <a:endParaRPr lang="sv-SE" dirty="0"/>
          </a:p>
        </p:txBody>
      </p:sp>
      <p:sp>
        <p:nvSpPr>
          <p:cNvPr id="4" name="Platshållare för text 3"/>
          <p:cNvSpPr>
            <a:spLocks noGrp="1"/>
          </p:cNvSpPr>
          <p:nvPr>
            <p:ph type="body" sz="quarter" idx="14"/>
          </p:nvPr>
        </p:nvSpPr>
        <p:spPr>
          <a:xfrm>
            <a:off x="532853" y="1133879"/>
            <a:ext cx="6427809" cy="214022"/>
          </a:xfrm>
        </p:spPr>
        <p:txBody>
          <a:bodyPr/>
          <a:lstStyle/>
          <a:p>
            <a:r>
              <a:rPr lang="sv-SE" dirty="0" smtClean="0"/>
              <a:t>FÖR SENIORA ARBETASTAGARE I AKAP-KR</a:t>
            </a:r>
            <a:endParaRPr lang="sv-SE" dirty="0"/>
          </a:p>
        </p:txBody>
      </p:sp>
      <p:sp>
        <p:nvSpPr>
          <p:cNvPr id="6" name="Rektangel 5"/>
          <p:cNvSpPr/>
          <p:nvPr/>
        </p:nvSpPr>
        <p:spPr>
          <a:xfrm>
            <a:off x="520807" y="1542383"/>
            <a:ext cx="5820358" cy="2585323"/>
          </a:xfrm>
          <a:prstGeom prst="rect">
            <a:avLst/>
          </a:prstGeom>
        </p:spPr>
        <p:txBody>
          <a:bodyPr wrap="square">
            <a:spAutoFit/>
          </a:bodyPr>
          <a:lstStyle/>
          <a:p>
            <a:pPr marL="285750" indent="-285750">
              <a:buFont typeface="Arial" panose="020B0604020202020204" pitchFamily="34" charset="0"/>
              <a:buChar char="•"/>
            </a:pPr>
            <a:r>
              <a:rPr lang="sv-SE" dirty="0"/>
              <a:t>Från 64 år till och med 67 år så möjliggör förmånen en arbetstid om </a:t>
            </a:r>
            <a:r>
              <a:rPr lang="sv-SE" dirty="0" smtClean="0"/>
              <a:t>80%, </a:t>
            </a:r>
            <a:r>
              <a:rPr lang="sv-SE" dirty="0"/>
              <a:t>med en motsvarande lön men </a:t>
            </a:r>
            <a:r>
              <a:rPr lang="sv-SE" dirty="0" smtClean="0"/>
              <a:t>100% </a:t>
            </a:r>
            <a:r>
              <a:rPr lang="sv-SE" dirty="0"/>
              <a:t>i pensionsavsättning. </a:t>
            </a:r>
            <a:endParaRPr lang="sv-SE" dirty="0" smtClean="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smtClean="0"/>
              <a:t>Från </a:t>
            </a:r>
            <a:r>
              <a:rPr lang="sv-SE" dirty="0"/>
              <a:t>68 år så förändras förmånen till arbetstid om </a:t>
            </a:r>
            <a:r>
              <a:rPr lang="sv-SE" dirty="0" smtClean="0"/>
              <a:t>80%, </a:t>
            </a:r>
            <a:r>
              <a:rPr lang="sv-SE" dirty="0"/>
              <a:t>lön om </a:t>
            </a:r>
            <a:r>
              <a:rPr lang="sv-SE" dirty="0" smtClean="0"/>
              <a:t>90% </a:t>
            </a:r>
            <a:r>
              <a:rPr lang="sv-SE" dirty="0"/>
              <a:t>och fortsatt </a:t>
            </a:r>
            <a:r>
              <a:rPr lang="sv-SE" dirty="0" smtClean="0"/>
              <a:t>100% </a:t>
            </a:r>
            <a:r>
              <a:rPr lang="sv-SE" dirty="0"/>
              <a:t>i pensionsavsättning. </a:t>
            </a:r>
            <a:endParaRPr lang="sv-SE" dirty="0" smtClean="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i="1" dirty="0" smtClean="0"/>
              <a:t>Förmånen </a:t>
            </a:r>
            <a:r>
              <a:rPr lang="sv-SE" i="1" dirty="0"/>
              <a:t>gäller från 1 januari 2027. </a:t>
            </a:r>
          </a:p>
        </p:txBody>
      </p:sp>
    </p:spTree>
    <p:extLst>
      <p:ext uri="{BB962C8B-B14F-4D97-AF65-F5344CB8AC3E}">
        <p14:creationId xmlns:p14="http://schemas.microsoft.com/office/powerpoint/2010/main" val="239581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710362"/>
            <a:ext cx="8732522" cy="457528"/>
          </a:xfrm>
        </p:spPr>
        <p:txBody>
          <a:bodyPr/>
          <a:lstStyle/>
          <a:p>
            <a:r>
              <a:rPr lang="sv-SE" dirty="0" smtClean="0"/>
              <a:t>Anställningsform</a:t>
            </a:r>
            <a:r>
              <a:rPr lang="sv-SE" sz="3600" dirty="0" smtClean="0"/>
              <a:t> och sysselsättningsgrad </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8" y="1472111"/>
            <a:ext cx="6165632" cy="3139321"/>
          </a:xfrm>
          <a:prstGeom prst="rect">
            <a:avLst/>
          </a:prstGeom>
        </p:spPr>
        <p:txBody>
          <a:bodyPr wrap="square">
            <a:spAutoFit/>
          </a:bodyPr>
          <a:lstStyle/>
          <a:p>
            <a:r>
              <a:rPr lang="sv-SE" dirty="0" smtClean="0"/>
              <a:t>§ </a:t>
            </a:r>
            <a:r>
              <a:rPr lang="sv-SE" dirty="0"/>
              <a:t>4 </a:t>
            </a:r>
            <a:r>
              <a:rPr lang="sv-SE" dirty="0" smtClean="0"/>
              <a:t>Anställningsform</a:t>
            </a:r>
          </a:p>
          <a:p>
            <a:pPr marL="285750" indent="-285750">
              <a:buFont typeface="Arial" panose="020B0604020202020204" pitchFamily="34" charset="0"/>
              <a:buChar char="•"/>
            </a:pPr>
            <a:r>
              <a:rPr lang="sv-SE" dirty="0" smtClean="0"/>
              <a:t>Mom.2 Provanställning - </a:t>
            </a:r>
            <a:r>
              <a:rPr lang="sv-SE" dirty="0"/>
              <a:t>prövobehovet ska vara relaterat till </a:t>
            </a:r>
            <a:r>
              <a:rPr lang="sv-SE" dirty="0" smtClean="0"/>
              <a:t>arbetstagaren och generell </a:t>
            </a:r>
            <a:r>
              <a:rPr lang="sv-SE" dirty="0"/>
              <a:t>tillämpning av provanställning </a:t>
            </a:r>
            <a:r>
              <a:rPr lang="sv-SE" dirty="0" smtClean="0"/>
              <a:t>ska inte ske</a:t>
            </a:r>
            <a:endParaRPr lang="sv-SE" dirty="0"/>
          </a:p>
          <a:p>
            <a:pPr marL="285750" indent="-285750">
              <a:buFont typeface="Arial" panose="020B0604020202020204" pitchFamily="34" charset="0"/>
              <a:buChar char="•"/>
            </a:pPr>
            <a:r>
              <a:rPr lang="sv-SE" dirty="0" smtClean="0"/>
              <a:t>Mom.3 Vikariat - vikarie </a:t>
            </a:r>
            <a:r>
              <a:rPr lang="sv-SE" dirty="0"/>
              <a:t>kan vara anställd parallellt </a:t>
            </a:r>
            <a:r>
              <a:rPr lang="sv-SE" dirty="0" smtClean="0"/>
              <a:t>upp </a:t>
            </a:r>
            <a:r>
              <a:rPr lang="sv-SE" dirty="0"/>
              <a:t>till 2 veckor </a:t>
            </a:r>
            <a:r>
              <a:rPr lang="sv-SE" dirty="0" smtClean="0"/>
              <a:t>för att </a:t>
            </a:r>
            <a:r>
              <a:rPr lang="sv-SE" dirty="0"/>
              <a:t>möjliggöra introduktion och </a:t>
            </a:r>
            <a:r>
              <a:rPr lang="sv-SE" dirty="0" smtClean="0"/>
              <a:t>överlämning</a:t>
            </a:r>
            <a:endParaRPr lang="sv-SE" dirty="0"/>
          </a:p>
          <a:p>
            <a:endParaRPr lang="sv-SE" dirty="0"/>
          </a:p>
          <a:p>
            <a:r>
              <a:rPr lang="sv-SE" dirty="0"/>
              <a:t>§ 5 Sysselsättningsgrad </a:t>
            </a:r>
            <a:endParaRPr lang="sv-SE" dirty="0" smtClean="0"/>
          </a:p>
          <a:p>
            <a:pPr marL="285750" indent="-285750">
              <a:buFont typeface="Arial" panose="020B0604020202020204" pitchFamily="34" charset="0"/>
              <a:buChar char="•"/>
            </a:pPr>
            <a:r>
              <a:rPr lang="sv-SE" dirty="0" smtClean="0"/>
              <a:t>Mom.1 Arbetsgivaren </a:t>
            </a:r>
            <a:r>
              <a:rPr lang="sv-SE" dirty="0"/>
              <a:t>ska verka för att heltid ska vara det normala vid </a:t>
            </a:r>
            <a:r>
              <a:rPr lang="sv-SE" dirty="0" smtClean="0"/>
              <a:t>nyanställning</a:t>
            </a:r>
          </a:p>
        </p:txBody>
      </p:sp>
      <p:sp>
        <p:nvSpPr>
          <p:cNvPr id="6" name="Ring 5"/>
          <p:cNvSpPr/>
          <p:nvPr/>
        </p:nvSpPr>
        <p:spPr>
          <a:xfrm>
            <a:off x="6686440" y="1656747"/>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1580711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7" y="481869"/>
            <a:ext cx="6451902" cy="457528"/>
          </a:xfrm>
        </p:spPr>
        <p:txBody>
          <a:bodyPr/>
          <a:lstStyle/>
          <a:p>
            <a:r>
              <a:rPr lang="sv-SE" dirty="0" smtClean="0"/>
              <a:t>Partiell nedtrappningsförmån</a:t>
            </a:r>
            <a:endParaRPr lang="sv-SE" dirty="0"/>
          </a:p>
        </p:txBody>
      </p:sp>
      <p:sp>
        <p:nvSpPr>
          <p:cNvPr id="4" name="Platshållare för text 3"/>
          <p:cNvSpPr>
            <a:spLocks noGrp="1"/>
          </p:cNvSpPr>
          <p:nvPr>
            <p:ph type="body" sz="quarter" idx="14"/>
          </p:nvPr>
        </p:nvSpPr>
        <p:spPr>
          <a:xfrm>
            <a:off x="532853" y="1133879"/>
            <a:ext cx="6427809" cy="214022"/>
          </a:xfrm>
        </p:spPr>
        <p:txBody>
          <a:bodyPr/>
          <a:lstStyle/>
          <a:p>
            <a:r>
              <a:rPr lang="sv-SE" dirty="0" smtClean="0"/>
              <a:t>VILLKOR</a:t>
            </a:r>
            <a:endParaRPr lang="sv-SE" dirty="0"/>
          </a:p>
        </p:txBody>
      </p:sp>
      <p:sp>
        <p:nvSpPr>
          <p:cNvPr id="6" name="Rektangel 5"/>
          <p:cNvSpPr/>
          <p:nvPr/>
        </p:nvSpPr>
        <p:spPr>
          <a:xfrm>
            <a:off x="520806" y="1542383"/>
            <a:ext cx="6703777" cy="3046988"/>
          </a:xfrm>
          <a:prstGeom prst="rect">
            <a:avLst/>
          </a:prstGeom>
        </p:spPr>
        <p:txBody>
          <a:bodyPr wrap="square">
            <a:spAutoFit/>
          </a:bodyPr>
          <a:lstStyle/>
          <a:p>
            <a:pPr marL="285750" indent="-285750">
              <a:buFont typeface="Arial" panose="020B0604020202020204" pitchFamily="34" charset="0"/>
              <a:buChar char="•"/>
            </a:pPr>
            <a:r>
              <a:rPr lang="sv-SE" sz="1600" dirty="0" smtClean="0"/>
              <a:t>Förmånen </a:t>
            </a:r>
            <a:r>
              <a:rPr lang="sv-SE" sz="1600" dirty="0"/>
              <a:t>är verktyg för arbetsgivaren att stödja den anställde till ett längre </a:t>
            </a:r>
            <a:r>
              <a:rPr lang="sv-SE" sz="1600" dirty="0" smtClean="0"/>
              <a:t>arbetsliv.</a:t>
            </a:r>
          </a:p>
          <a:p>
            <a:pPr marL="285750" indent="-285750">
              <a:buFont typeface="Arial" panose="020B0604020202020204" pitchFamily="34" charset="0"/>
              <a:buChar char="•"/>
            </a:pPr>
            <a:r>
              <a:rPr lang="sv-SE" sz="1600" dirty="0" smtClean="0"/>
              <a:t>Arbetsgivaren </a:t>
            </a:r>
            <a:r>
              <a:rPr lang="sv-SE" sz="1600" dirty="0"/>
              <a:t>beslutar </a:t>
            </a:r>
            <a:r>
              <a:rPr lang="sv-SE" sz="1600" dirty="0" smtClean="0"/>
              <a:t>- verksamhetens </a:t>
            </a:r>
            <a:r>
              <a:rPr lang="sv-SE" sz="1600" dirty="0"/>
              <a:t>behov och resurser </a:t>
            </a:r>
            <a:r>
              <a:rPr lang="sv-SE" sz="1600" dirty="0" smtClean="0"/>
              <a:t>styr.</a:t>
            </a:r>
          </a:p>
          <a:p>
            <a:pPr marL="285750" indent="-285750">
              <a:buFont typeface="Arial" panose="020B0604020202020204" pitchFamily="34" charset="0"/>
              <a:buChar char="•"/>
            </a:pPr>
            <a:r>
              <a:rPr lang="sv-SE" sz="1600" dirty="0" smtClean="0"/>
              <a:t>Gäller </a:t>
            </a:r>
            <a:r>
              <a:rPr lang="sv-SE" sz="1600" dirty="0"/>
              <a:t>från tidigaste uttagsålder av allmän ålderspension – 64 år från nästa </a:t>
            </a:r>
            <a:r>
              <a:rPr lang="sv-SE" sz="1600" dirty="0" smtClean="0"/>
              <a:t>år.</a:t>
            </a:r>
          </a:p>
          <a:p>
            <a:pPr marL="285750" indent="-285750">
              <a:buFont typeface="Arial" panose="020B0604020202020204" pitchFamily="34" charset="0"/>
              <a:buChar char="•"/>
            </a:pPr>
            <a:r>
              <a:rPr lang="sv-SE" sz="1600" dirty="0" smtClean="0"/>
              <a:t>Det </a:t>
            </a:r>
            <a:r>
              <a:rPr lang="sv-SE" sz="1600" dirty="0"/>
              <a:t>ska tecknas en individuell överenskommelse som gäller ett år i </a:t>
            </a:r>
            <a:r>
              <a:rPr lang="sv-SE" sz="1600" dirty="0" smtClean="0"/>
              <a:t>taget.</a:t>
            </a:r>
          </a:p>
          <a:p>
            <a:pPr marL="285750" indent="-285750">
              <a:buFont typeface="Arial" panose="020B0604020202020204" pitchFamily="34" charset="0"/>
              <a:buChar char="•"/>
            </a:pPr>
            <a:r>
              <a:rPr lang="sv-SE" sz="1600" dirty="0" smtClean="0"/>
              <a:t>För </a:t>
            </a:r>
            <a:r>
              <a:rPr lang="sv-SE" sz="1600" dirty="0"/>
              <a:t>att få ta del av förmånen ska man uppnått 64 år samt också ha arbetat sammanhängande hos arbetsgivaren i 5 </a:t>
            </a:r>
            <a:r>
              <a:rPr lang="sv-SE" sz="1600" dirty="0" smtClean="0"/>
              <a:t>år.</a:t>
            </a:r>
          </a:p>
          <a:p>
            <a:pPr marL="285750" indent="-285750">
              <a:buFont typeface="Arial" panose="020B0604020202020204" pitchFamily="34" charset="0"/>
              <a:buChar char="•"/>
            </a:pPr>
            <a:r>
              <a:rPr lang="sv-SE" sz="1600" dirty="0" smtClean="0"/>
              <a:t>Förmånen </a:t>
            </a:r>
            <a:r>
              <a:rPr lang="sv-SE" sz="1600" dirty="0"/>
              <a:t>är avsedd att bidra till att förlänga arbetslivet hos arbetsgivaren. En bisyssla kan i vissa fall påverka detta syfte och är därför inte alltid lämplig.</a:t>
            </a:r>
          </a:p>
        </p:txBody>
      </p:sp>
    </p:spTree>
    <p:extLst>
      <p:ext uri="{BB962C8B-B14F-4D97-AF65-F5344CB8AC3E}">
        <p14:creationId xmlns:p14="http://schemas.microsoft.com/office/powerpoint/2010/main" val="437475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2"/>
          </p:nvPr>
        </p:nvSpPr>
        <p:spPr/>
        <p:txBody>
          <a:bodyPr/>
          <a:lstStyle/>
          <a:p>
            <a:r>
              <a:rPr lang="sv-SE" dirty="0" smtClean="0"/>
              <a:t>BEA, BEKO &amp;</a:t>
            </a:r>
          </a:p>
          <a:p>
            <a:r>
              <a:rPr lang="sv-SE" dirty="0" smtClean="0"/>
              <a:t>Etableringsjobb</a:t>
            </a:r>
            <a:endParaRPr lang="sv-SE" dirty="0"/>
          </a:p>
        </p:txBody>
      </p:sp>
      <p:sp>
        <p:nvSpPr>
          <p:cNvPr id="4" name="Platshållare för text 3"/>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560431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a:t>BEA 25</a:t>
            </a:r>
          </a:p>
          <a:p>
            <a:endParaRPr lang="sv-SE" dirty="0"/>
          </a:p>
        </p:txBody>
      </p:sp>
      <p:sp>
        <p:nvSpPr>
          <p:cNvPr id="4" name="Platshållare för text 3"/>
          <p:cNvSpPr>
            <a:spLocks noGrp="1"/>
          </p:cNvSpPr>
          <p:nvPr>
            <p:ph type="body" sz="quarter" idx="14"/>
          </p:nvPr>
        </p:nvSpPr>
        <p:spPr/>
        <p:txBody>
          <a:bodyPr/>
          <a:lstStyle/>
          <a:p>
            <a:endParaRPr lang="sv-SE" dirty="0"/>
          </a:p>
        </p:txBody>
      </p:sp>
      <p:sp>
        <p:nvSpPr>
          <p:cNvPr id="6" name="Rektangel 5"/>
          <p:cNvSpPr/>
          <p:nvPr/>
        </p:nvSpPr>
        <p:spPr>
          <a:xfrm>
            <a:off x="544901" y="1508452"/>
            <a:ext cx="5140282" cy="2308324"/>
          </a:xfrm>
          <a:prstGeom prst="rect">
            <a:avLst/>
          </a:prstGeom>
        </p:spPr>
        <p:txBody>
          <a:bodyPr wrap="square">
            <a:spAutoFit/>
          </a:bodyPr>
          <a:lstStyle/>
          <a:p>
            <a:pPr marL="285750" indent="-285750">
              <a:buFont typeface="Arial" panose="020B0604020202020204" pitchFamily="34" charset="0"/>
              <a:buChar char="•"/>
            </a:pPr>
            <a:r>
              <a:rPr lang="sv-SE" dirty="0" smtClean="0"/>
              <a:t>Förändringarna i AB gällande fyllnadstid gäller även för BEA</a:t>
            </a:r>
          </a:p>
          <a:p>
            <a:endParaRPr lang="sv-SE" dirty="0" smtClean="0"/>
          </a:p>
          <a:p>
            <a:pPr marL="285750" indent="-285750">
              <a:buFont typeface="Arial" panose="020B0604020202020204" pitchFamily="34" charset="0"/>
              <a:buChar char="•"/>
            </a:pPr>
            <a:r>
              <a:rPr lang="sv-SE" dirty="0" smtClean="0"/>
              <a:t>Likaså </a:t>
            </a:r>
            <a:r>
              <a:rPr lang="sv-SE" dirty="0"/>
              <a:t>ändras tiden för O-tillägg B fredag kväll från kl.19 till </a:t>
            </a:r>
            <a:r>
              <a:rPr lang="sv-SE" dirty="0" smtClean="0"/>
              <a:t>kl.17</a:t>
            </a:r>
          </a:p>
          <a:p>
            <a:endParaRPr lang="sv-SE" dirty="0"/>
          </a:p>
          <a:p>
            <a:pPr marL="285750" indent="-285750">
              <a:buFont typeface="Arial" panose="020B0604020202020204" pitchFamily="34" charset="0"/>
              <a:buChar char="•"/>
            </a:pPr>
            <a:r>
              <a:rPr lang="sv-SE" dirty="0" smtClean="0"/>
              <a:t>AF </a:t>
            </a:r>
            <a:r>
              <a:rPr lang="sv-SE" dirty="0"/>
              <a:t>godkänner </a:t>
            </a:r>
            <a:r>
              <a:rPr lang="sv-SE" dirty="0" smtClean="0"/>
              <a:t>åter </a:t>
            </a:r>
            <a:r>
              <a:rPr lang="sv-SE" dirty="0"/>
              <a:t>Nystartsjobb på BEA </a:t>
            </a:r>
            <a:r>
              <a:rPr lang="sv-SE" dirty="0" smtClean="0"/>
              <a:t>från </a:t>
            </a:r>
            <a:r>
              <a:rPr lang="sv-SE" dirty="0"/>
              <a:t>4 april 2025</a:t>
            </a:r>
          </a:p>
        </p:txBody>
      </p:sp>
      <p:sp>
        <p:nvSpPr>
          <p:cNvPr id="7" name="Ring 6"/>
          <p:cNvSpPr/>
          <p:nvPr/>
        </p:nvSpPr>
        <p:spPr>
          <a:xfrm>
            <a:off x="6686440" y="621151"/>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4263679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a:t>BEKO 25 &amp; Etableringsjobb</a:t>
            </a:r>
          </a:p>
          <a:p>
            <a:endParaRPr lang="sv-SE" dirty="0"/>
          </a:p>
        </p:txBody>
      </p:sp>
      <p:sp>
        <p:nvSpPr>
          <p:cNvPr id="4" name="Platshållare för text 3"/>
          <p:cNvSpPr>
            <a:spLocks noGrp="1"/>
          </p:cNvSpPr>
          <p:nvPr>
            <p:ph type="body" sz="quarter" idx="14"/>
          </p:nvPr>
        </p:nvSpPr>
        <p:spPr/>
        <p:txBody>
          <a:bodyPr/>
          <a:lstStyle/>
          <a:p>
            <a:endParaRPr lang="sv-SE" dirty="0"/>
          </a:p>
        </p:txBody>
      </p:sp>
      <p:sp>
        <p:nvSpPr>
          <p:cNvPr id="6" name="Rektangel 5"/>
          <p:cNvSpPr/>
          <p:nvPr/>
        </p:nvSpPr>
        <p:spPr>
          <a:xfrm>
            <a:off x="520807" y="1466707"/>
            <a:ext cx="5611636" cy="2862322"/>
          </a:xfrm>
          <a:prstGeom prst="rect">
            <a:avLst/>
          </a:prstGeom>
        </p:spPr>
        <p:txBody>
          <a:bodyPr wrap="square">
            <a:spAutoFit/>
          </a:bodyPr>
          <a:lstStyle/>
          <a:p>
            <a:pPr marL="285750" indent="-285750">
              <a:buFont typeface="Arial" panose="020B0604020202020204" pitchFamily="34" charset="0"/>
              <a:buChar char="•"/>
            </a:pPr>
            <a:r>
              <a:rPr lang="sv-SE" dirty="0" smtClean="0"/>
              <a:t>Tillägg till BEKO: Överenskommelse </a:t>
            </a:r>
            <a:r>
              <a:rPr lang="sv-SE" dirty="0"/>
              <a:t>om </a:t>
            </a:r>
            <a:r>
              <a:rPr lang="sv-SE" dirty="0" smtClean="0"/>
              <a:t>Etableringsjobb</a:t>
            </a:r>
          </a:p>
          <a:p>
            <a:endParaRPr lang="sv-SE" dirty="0" smtClean="0"/>
          </a:p>
          <a:p>
            <a:pPr marL="285750" indent="-285750">
              <a:buFont typeface="Arial" panose="020B0604020202020204" pitchFamily="34" charset="0"/>
              <a:buChar char="•"/>
            </a:pPr>
            <a:r>
              <a:rPr lang="sv-SE" dirty="0" smtClean="0"/>
              <a:t>Centralt </a:t>
            </a:r>
            <a:r>
              <a:rPr lang="sv-SE" dirty="0"/>
              <a:t>avtal om etableringsjobb behöver kommuniceras med AF innan de kan fatta beslut om </a:t>
            </a:r>
            <a:r>
              <a:rPr lang="sv-SE" dirty="0" smtClean="0"/>
              <a:t>ersättning - </a:t>
            </a:r>
            <a:r>
              <a:rPr lang="sv-SE" i="1" dirty="0" smtClean="0"/>
              <a:t>arbetsgivare </a:t>
            </a:r>
            <a:r>
              <a:rPr lang="sv-SE" i="1" dirty="0"/>
              <a:t>kan inte anställa innan arbetstagaren har ett beslut om </a:t>
            </a:r>
            <a:r>
              <a:rPr lang="sv-SE" i="1" dirty="0" smtClean="0"/>
              <a:t>ersättning</a:t>
            </a:r>
          </a:p>
          <a:p>
            <a:endParaRPr lang="sv-SE" i="1" dirty="0" smtClean="0"/>
          </a:p>
          <a:p>
            <a:pPr marL="285750" indent="-285750">
              <a:buFont typeface="Arial" panose="020B0604020202020204" pitchFamily="34" charset="0"/>
              <a:buChar char="•"/>
            </a:pPr>
            <a:r>
              <a:rPr lang="sv-SE" dirty="0" smtClean="0"/>
              <a:t>Antagandeavtal </a:t>
            </a:r>
            <a:r>
              <a:rPr lang="sv-SE" dirty="0"/>
              <a:t>(lokal överläggning innan tillämpning)</a:t>
            </a:r>
          </a:p>
        </p:txBody>
      </p:sp>
      <p:sp>
        <p:nvSpPr>
          <p:cNvPr id="7" name="Ring 6"/>
          <p:cNvSpPr/>
          <p:nvPr/>
        </p:nvSpPr>
        <p:spPr>
          <a:xfrm>
            <a:off x="6686440" y="621151"/>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25-05-01</a:t>
            </a:r>
            <a:endParaRPr lang="sv-SE" dirty="0">
              <a:solidFill>
                <a:schemeClr val="tx1"/>
              </a:solidFill>
            </a:endParaRPr>
          </a:p>
        </p:txBody>
      </p:sp>
    </p:spTree>
    <p:extLst>
      <p:ext uri="{BB962C8B-B14F-4D97-AF65-F5344CB8AC3E}">
        <p14:creationId xmlns:p14="http://schemas.microsoft.com/office/powerpoint/2010/main" val="492886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Syfte och tillämpningsområde </a:t>
            </a:r>
            <a:endParaRPr lang="sv-SE" dirty="0"/>
          </a:p>
        </p:txBody>
      </p:sp>
      <p:sp>
        <p:nvSpPr>
          <p:cNvPr id="4" name="Platshållare för text 3"/>
          <p:cNvSpPr>
            <a:spLocks noGrp="1"/>
          </p:cNvSpPr>
          <p:nvPr>
            <p:ph type="body" sz="quarter" idx="14"/>
          </p:nvPr>
        </p:nvSpPr>
        <p:spPr/>
        <p:txBody>
          <a:bodyPr/>
          <a:lstStyle/>
          <a:p>
            <a:r>
              <a:rPr lang="sv-SE" dirty="0" smtClean="0"/>
              <a:t>BEKO 25 &amp; Etableringsjobb</a:t>
            </a:r>
            <a:endParaRPr lang="sv-SE" dirty="0"/>
          </a:p>
        </p:txBody>
      </p:sp>
      <p:sp>
        <p:nvSpPr>
          <p:cNvPr id="6" name="Rektangel 5"/>
          <p:cNvSpPr/>
          <p:nvPr/>
        </p:nvSpPr>
        <p:spPr>
          <a:xfrm>
            <a:off x="544901" y="1469943"/>
            <a:ext cx="6761442" cy="2585323"/>
          </a:xfrm>
          <a:prstGeom prst="rect">
            <a:avLst/>
          </a:prstGeom>
        </p:spPr>
        <p:txBody>
          <a:bodyPr wrap="square">
            <a:spAutoFit/>
          </a:bodyPr>
          <a:lstStyle/>
          <a:p>
            <a:pPr marL="285750" indent="-285750">
              <a:buFont typeface="Arial" panose="020B0604020202020204" pitchFamily="34" charset="0"/>
              <a:buChar char="•"/>
            </a:pPr>
            <a:r>
              <a:rPr lang="sv-SE" dirty="0" smtClean="0"/>
              <a:t>Tidsbegränsade </a:t>
            </a:r>
            <a:r>
              <a:rPr lang="sv-SE" dirty="0"/>
              <a:t>anställningar med kompetenshöjande insatser </a:t>
            </a:r>
            <a:r>
              <a:rPr lang="sv-SE" dirty="0" smtClean="0"/>
              <a:t>– för att </a:t>
            </a:r>
            <a:r>
              <a:rPr lang="sv-SE" dirty="0"/>
              <a:t>främja kompetensförsörjningen till </a:t>
            </a:r>
            <a:r>
              <a:rPr lang="sv-SE" dirty="0" smtClean="0"/>
              <a:t>kommunen</a:t>
            </a:r>
            <a:endParaRPr lang="sv-SE" dirty="0"/>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Syfte </a:t>
            </a:r>
            <a:r>
              <a:rPr lang="sv-SE" dirty="0"/>
              <a:t>att anställningen ska leda till en tillsvidareanställning på </a:t>
            </a:r>
            <a:r>
              <a:rPr lang="sv-SE" dirty="0" smtClean="0"/>
              <a:t>heltid</a:t>
            </a:r>
          </a:p>
          <a:p>
            <a:endParaRPr lang="sv-SE" dirty="0" smtClean="0"/>
          </a:p>
          <a:p>
            <a:pPr marL="285750" indent="-285750">
              <a:buFont typeface="Arial" panose="020B0604020202020204" pitchFamily="34" charset="0"/>
              <a:buChar char="•"/>
            </a:pPr>
            <a:r>
              <a:rPr lang="sv-SE" dirty="0"/>
              <a:t>Verktyg för att få fler arbetstagare till AB via BEKO</a:t>
            </a:r>
          </a:p>
          <a:p>
            <a:pPr marL="285750" indent="-285750">
              <a:buFont typeface="Arial" panose="020B0604020202020204" pitchFamily="34" charset="0"/>
              <a:buChar char="•"/>
            </a:pPr>
            <a:endParaRPr lang="sv-SE" dirty="0" smtClean="0"/>
          </a:p>
        </p:txBody>
      </p:sp>
    </p:spTree>
    <p:extLst>
      <p:ext uri="{BB962C8B-B14F-4D97-AF65-F5344CB8AC3E}">
        <p14:creationId xmlns:p14="http://schemas.microsoft.com/office/powerpoint/2010/main" val="804211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Villkor </a:t>
            </a:r>
            <a:endParaRPr lang="sv-SE" dirty="0"/>
          </a:p>
        </p:txBody>
      </p:sp>
      <p:sp>
        <p:nvSpPr>
          <p:cNvPr id="4" name="Platshållare för text 3"/>
          <p:cNvSpPr>
            <a:spLocks noGrp="1"/>
          </p:cNvSpPr>
          <p:nvPr>
            <p:ph type="body" sz="quarter" idx="14"/>
          </p:nvPr>
        </p:nvSpPr>
        <p:spPr/>
        <p:txBody>
          <a:bodyPr/>
          <a:lstStyle/>
          <a:p>
            <a:r>
              <a:rPr lang="sv-SE" dirty="0" smtClean="0"/>
              <a:t>BEKO 25 &amp; Etableringsjobb</a:t>
            </a:r>
            <a:endParaRPr lang="sv-SE" dirty="0"/>
          </a:p>
        </p:txBody>
      </p:sp>
      <p:sp>
        <p:nvSpPr>
          <p:cNvPr id="6" name="Rektangel 5"/>
          <p:cNvSpPr/>
          <p:nvPr/>
        </p:nvSpPr>
        <p:spPr>
          <a:xfrm>
            <a:off x="520807" y="1360382"/>
            <a:ext cx="6761442" cy="3139321"/>
          </a:xfrm>
          <a:prstGeom prst="rect">
            <a:avLst/>
          </a:prstGeom>
        </p:spPr>
        <p:txBody>
          <a:bodyPr wrap="square">
            <a:spAutoFit/>
          </a:bodyPr>
          <a:lstStyle/>
          <a:p>
            <a:pPr marL="285750" indent="-285750">
              <a:buFont typeface="Arial" panose="020B0604020202020204" pitchFamily="34" charset="0"/>
              <a:buChar char="•"/>
            </a:pPr>
            <a:r>
              <a:rPr lang="sv-SE" dirty="0" smtClean="0"/>
              <a:t>I </a:t>
            </a:r>
            <a:r>
              <a:rPr lang="sv-SE" dirty="0"/>
              <a:t>huvudsak gäller villkor enligt </a:t>
            </a:r>
            <a:r>
              <a:rPr lang="sv-SE" dirty="0" smtClean="0"/>
              <a:t>AB</a:t>
            </a:r>
          </a:p>
          <a:p>
            <a:endParaRPr lang="sv-SE" dirty="0" smtClean="0"/>
          </a:p>
          <a:p>
            <a:pPr marL="285750" indent="-285750">
              <a:buFont typeface="Arial" panose="020B0604020202020204" pitchFamily="34" charset="0"/>
              <a:buChar char="•"/>
            </a:pPr>
            <a:r>
              <a:rPr lang="sv-SE" dirty="0" smtClean="0"/>
              <a:t>Handlingsplan </a:t>
            </a:r>
            <a:r>
              <a:rPr lang="sv-SE" dirty="0"/>
              <a:t>med </a:t>
            </a:r>
            <a:r>
              <a:rPr lang="sv-SE" dirty="0" err="1"/>
              <a:t>målyrke</a:t>
            </a:r>
            <a:r>
              <a:rPr lang="sv-SE" dirty="0"/>
              <a:t>, kompetenshöjande insatser för att nå målyrket och </a:t>
            </a:r>
            <a:r>
              <a:rPr lang="sv-SE" dirty="0" smtClean="0"/>
              <a:t>namngiven handledare</a:t>
            </a:r>
          </a:p>
          <a:p>
            <a:endParaRPr lang="sv-SE" dirty="0" smtClean="0"/>
          </a:p>
          <a:p>
            <a:pPr marL="285750" indent="-285750">
              <a:buFont typeface="Arial" panose="020B0604020202020204" pitchFamily="34" charset="0"/>
              <a:buChar char="•"/>
            </a:pPr>
            <a:r>
              <a:rPr lang="sv-SE" dirty="0" smtClean="0"/>
              <a:t>Tidsbegränsad </a:t>
            </a:r>
            <a:r>
              <a:rPr lang="sv-SE" dirty="0"/>
              <a:t>anställning max 2 </a:t>
            </a:r>
            <a:r>
              <a:rPr lang="sv-SE" dirty="0" smtClean="0"/>
              <a:t>år</a:t>
            </a:r>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Ingen </a:t>
            </a:r>
            <a:r>
              <a:rPr lang="sv-SE" dirty="0"/>
              <a:t>konvertering och anställningstiden ger inte företrädesrätt till </a:t>
            </a:r>
            <a:r>
              <a:rPr lang="sv-SE" dirty="0" smtClean="0"/>
              <a:t>återanställning</a:t>
            </a:r>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Anställning </a:t>
            </a:r>
            <a:r>
              <a:rPr lang="sv-SE" dirty="0"/>
              <a:t>kan avbrytas, skriftligt besked 1 månad i förväg</a:t>
            </a:r>
          </a:p>
        </p:txBody>
      </p:sp>
    </p:spTree>
    <p:extLst>
      <p:ext uri="{BB962C8B-B14F-4D97-AF65-F5344CB8AC3E}">
        <p14:creationId xmlns:p14="http://schemas.microsoft.com/office/powerpoint/2010/main" val="83561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Lön - månadslön </a:t>
            </a:r>
            <a:endParaRPr lang="sv-SE" dirty="0"/>
          </a:p>
        </p:txBody>
      </p:sp>
      <p:sp>
        <p:nvSpPr>
          <p:cNvPr id="4" name="Platshållare för text 3"/>
          <p:cNvSpPr>
            <a:spLocks noGrp="1"/>
          </p:cNvSpPr>
          <p:nvPr>
            <p:ph type="body" sz="quarter" idx="14"/>
          </p:nvPr>
        </p:nvSpPr>
        <p:spPr/>
        <p:txBody>
          <a:bodyPr/>
          <a:lstStyle/>
          <a:p>
            <a:r>
              <a:rPr lang="sv-SE" dirty="0" smtClean="0"/>
              <a:t>BEKO 25 &amp; Etableringsjobb</a:t>
            </a:r>
            <a:endParaRPr lang="sv-SE" dirty="0"/>
          </a:p>
        </p:txBody>
      </p:sp>
      <p:sp>
        <p:nvSpPr>
          <p:cNvPr id="5" name="Rektangel 4"/>
          <p:cNvSpPr/>
          <p:nvPr/>
        </p:nvSpPr>
        <p:spPr>
          <a:xfrm>
            <a:off x="4779769" y="1363926"/>
            <a:ext cx="3779344" cy="3416320"/>
          </a:xfrm>
          <a:prstGeom prst="rect">
            <a:avLst/>
          </a:prstGeom>
        </p:spPr>
        <p:txBody>
          <a:bodyPr wrap="square">
            <a:spAutoFit/>
          </a:bodyPr>
          <a:lstStyle/>
          <a:p>
            <a:r>
              <a:rPr lang="sv-SE" b="1" dirty="0" smtClean="0"/>
              <a:t>Etableringsjobb</a:t>
            </a:r>
          </a:p>
          <a:p>
            <a:pPr marL="285750" indent="-285750">
              <a:buFont typeface="Arial" panose="020B0604020202020204" pitchFamily="34" charset="0"/>
              <a:buChar char="•"/>
            </a:pPr>
            <a:r>
              <a:rPr lang="sv-SE" dirty="0" smtClean="0"/>
              <a:t>Lön </a:t>
            </a:r>
            <a:r>
              <a:rPr lang="sv-SE" dirty="0"/>
              <a:t>i två delar, regleras i förordning och räknas upp </a:t>
            </a:r>
            <a:r>
              <a:rPr lang="sv-SE" dirty="0" smtClean="0"/>
              <a:t>årligen</a:t>
            </a:r>
          </a:p>
          <a:p>
            <a:pPr marL="285750" indent="-285750">
              <a:buFont typeface="Arial" panose="020B0604020202020204" pitchFamily="34" charset="0"/>
              <a:buChar char="•"/>
            </a:pPr>
            <a:r>
              <a:rPr lang="sv-SE" dirty="0" smtClean="0"/>
              <a:t>Arbetsgivarens </a:t>
            </a:r>
            <a:r>
              <a:rPr lang="sv-SE" dirty="0" err="1"/>
              <a:t>lönedel</a:t>
            </a:r>
            <a:r>
              <a:rPr lang="sv-SE" dirty="0"/>
              <a:t> 7999 kr (</a:t>
            </a:r>
            <a:r>
              <a:rPr lang="sv-SE" dirty="0" smtClean="0"/>
              <a:t>2025)</a:t>
            </a:r>
          </a:p>
          <a:p>
            <a:pPr marL="285750" indent="-285750">
              <a:buFont typeface="Arial" panose="020B0604020202020204" pitchFamily="34" charset="0"/>
              <a:buChar char="•"/>
            </a:pPr>
            <a:r>
              <a:rPr lang="sv-SE" dirty="0" smtClean="0"/>
              <a:t>Statlig </a:t>
            </a:r>
            <a:r>
              <a:rPr lang="sv-SE" dirty="0"/>
              <a:t>ersättning beror på lägstalön i ordinarie kollektivavtal (referenslön) och tak i </a:t>
            </a:r>
            <a:r>
              <a:rPr lang="sv-SE" dirty="0" smtClean="0"/>
              <a:t>förordningen</a:t>
            </a:r>
          </a:p>
          <a:p>
            <a:pPr marL="285750" indent="-285750">
              <a:buFont typeface="Arial" panose="020B0604020202020204" pitchFamily="34" charset="0"/>
              <a:buChar char="•"/>
            </a:pPr>
            <a:r>
              <a:rPr lang="sv-SE" dirty="0" smtClean="0"/>
              <a:t>FK </a:t>
            </a:r>
            <a:r>
              <a:rPr lang="sv-SE" dirty="0"/>
              <a:t>betalar ut till </a:t>
            </a:r>
            <a:r>
              <a:rPr lang="sv-SE" dirty="0" smtClean="0"/>
              <a:t>arbetstagaren</a:t>
            </a:r>
          </a:p>
          <a:p>
            <a:pPr marL="285750" indent="-285750">
              <a:buFont typeface="Arial" panose="020B0604020202020204" pitchFamily="34" charset="0"/>
              <a:buChar char="•"/>
            </a:pPr>
            <a:r>
              <a:rPr lang="sv-SE" dirty="0" smtClean="0"/>
              <a:t>Totalt </a:t>
            </a:r>
            <a:r>
              <a:rPr lang="sv-SE" dirty="0"/>
              <a:t>max 24 447 kr (2025)</a:t>
            </a:r>
          </a:p>
        </p:txBody>
      </p:sp>
      <p:sp>
        <p:nvSpPr>
          <p:cNvPr id="7" name="Rektangel 6"/>
          <p:cNvSpPr/>
          <p:nvPr/>
        </p:nvSpPr>
        <p:spPr>
          <a:xfrm>
            <a:off x="673207" y="1363926"/>
            <a:ext cx="3779344" cy="2862322"/>
          </a:xfrm>
          <a:prstGeom prst="rect">
            <a:avLst/>
          </a:prstGeom>
        </p:spPr>
        <p:txBody>
          <a:bodyPr wrap="square">
            <a:spAutoFit/>
          </a:bodyPr>
          <a:lstStyle/>
          <a:p>
            <a:r>
              <a:rPr lang="sv-SE" b="1" dirty="0" smtClean="0"/>
              <a:t>BEKO</a:t>
            </a:r>
          </a:p>
          <a:p>
            <a:pPr marL="285750" indent="-285750">
              <a:buFont typeface="Arial" panose="020B0604020202020204" pitchFamily="34" charset="0"/>
              <a:buChar char="•"/>
            </a:pPr>
            <a:r>
              <a:rPr lang="sv-SE" dirty="0" smtClean="0"/>
              <a:t>Lägst </a:t>
            </a:r>
            <a:r>
              <a:rPr lang="sv-SE" dirty="0"/>
              <a:t>90 % av lägstalön enligt </a:t>
            </a:r>
            <a:r>
              <a:rPr lang="sv-SE" dirty="0" smtClean="0"/>
              <a:t>HÖK</a:t>
            </a:r>
          </a:p>
          <a:p>
            <a:pPr marL="285750" indent="-285750">
              <a:buFont typeface="Arial" panose="020B0604020202020204" pitchFamily="34" charset="0"/>
              <a:buChar char="•"/>
            </a:pPr>
            <a:r>
              <a:rPr lang="sv-SE" dirty="0" smtClean="0"/>
              <a:t>Individuell </a:t>
            </a:r>
            <a:r>
              <a:rPr lang="sv-SE" dirty="0"/>
              <a:t>och </a:t>
            </a:r>
            <a:r>
              <a:rPr lang="sv-SE" dirty="0" smtClean="0"/>
              <a:t>differentierad</a:t>
            </a:r>
          </a:p>
          <a:p>
            <a:pPr marL="285750" indent="-285750">
              <a:buFont typeface="Arial" panose="020B0604020202020204" pitchFamily="34" charset="0"/>
              <a:buChar char="•"/>
            </a:pPr>
            <a:r>
              <a:rPr lang="sv-SE" dirty="0" smtClean="0"/>
              <a:t>Arbetsgivaren </a:t>
            </a:r>
            <a:r>
              <a:rPr lang="sv-SE" dirty="0"/>
              <a:t>ska beakta lönestruktur i motsvarande </a:t>
            </a:r>
            <a:r>
              <a:rPr lang="sv-SE" dirty="0" smtClean="0"/>
              <a:t>befattningar</a:t>
            </a:r>
          </a:p>
          <a:p>
            <a:pPr marL="285750" indent="-285750">
              <a:buFont typeface="Arial" panose="020B0604020202020204" pitchFamily="34" charset="0"/>
              <a:buChar char="•"/>
            </a:pPr>
            <a:r>
              <a:rPr lang="sv-SE" dirty="0" smtClean="0"/>
              <a:t>Lönen </a:t>
            </a:r>
            <a:r>
              <a:rPr lang="sv-SE" dirty="0"/>
              <a:t>ses över årligen utifrån utveckling mot målyrket och hur arbetsuppgifterna fullgörs </a:t>
            </a:r>
          </a:p>
        </p:txBody>
      </p:sp>
    </p:spTree>
    <p:extLst>
      <p:ext uri="{BB962C8B-B14F-4D97-AF65-F5344CB8AC3E}">
        <p14:creationId xmlns:p14="http://schemas.microsoft.com/office/powerpoint/2010/main" val="1874158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BAL 20 OCH BUI 20 UPPHÖR </a:t>
            </a:r>
            <a:endParaRPr lang="sv-SE" dirty="0"/>
          </a:p>
        </p:txBody>
      </p:sp>
      <p:sp>
        <p:nvSpPr>
          <p:cNvPr id="4" name="Platshållare för text 3"/>
          <p:cNvSpPr>
            <a:spLocks noGrp="1"/>
          </p:cNvSpPr>
          <p:nvPr>
            <p:ph type="body" sz="quarter" idx="14"/>
          </p:nvPr>
        </p:nvSpPr>
        <p:spPr/>
        <p:txBody>
          <a:bodyPr/>
          <a:lstStyle/>
          <a:p>
            <a:r>
              <a:rPr lang="sv-SE" dirty="0" smtClean="0"/>
              <a:t>BEKO 25 &amp; Etableringsjobb</a:t>
            </a:r>
            <a:endParaRPr lang="sv-SE" dirty="0"/>
          </a:p>
        </p:txBody>
      </p:sp>
      <p:sp>
        <p:nvSpPr>
          <p:cNvPr id="6" name="Rektangel 5"/>
          <p:cNvSpPr/>
          <p:nvPr/>
        </p:nvSpPr>
        <p:spPr>
          <a:xfrm>
            <a:off x="520808" y="1509700"/>
            <a:ext cx="6761442" cy="2585323"/>
          </a:xfrm>
          <a:prstGeom prst="rect">
            <a:avLst/>
          </a:prstGeom>
        </p:spPr>
        <p:txBody>
          <a:bodyPr wrap="square">
            <a:spAutoFit/>
          </a:bodyPr>
          <a:lstStyle/>
          <a:p>
            <a:pPr marL="285750" indent="-285750">
              <a:buFont typeface="Arial" panose="020B0604020202020204" pitchFamily="34" charset="0"/>
              <a:buChar char="•"/>
            </a:pPr>
            <a:r>
              <a:rPr lang="sv-SE" dirty="0" smtClean="0"/>
              <a:t>Överenskommelse </a:t>
            </a:r>
            <a:r>
              <a:rPr lang="sv-SE" dirty="0"/>
              <a:t>med Kommunal, AKV och </a:t>
            </a:r>
            <a:r>
              <a:rPr lang="sv-SE" dirty="0" err="1" smtClean="0"/>
              <a:t>AkademikerAlliansen</a:t>
            </a:r>
            <a:r>
              <a:rPr lang="sv-SE" dirty="0" smtClean="0"/>
              <a:t> </a:t>
            </a:r>
            <a:r>
              <a:rPr lang="sv-SE" dirty="0"/>
              <a:t>om att BAL upphör att gälla den 30 </a:t>
            </a:r>
            <a:r>
              <a:rPr lang="sv-SE" dirty="0" smtClean="0"/>
              <a:t>april 2025</a:t>
            </a:r>
          </a:p>
          <a:p>
            <a:endParaRPr lang="sv-SE" dirty="0" smtClean="0"/>
          </a:p>
          <a:p>
            <a:pPr marL="285750" indent="-285750">
              <a:buFont typeface="Arial" panose="020B0604020202020204" pitchFamily="34" charset="0"/>
              <a:buChar char="•"/>
            </a:pPr>
            <a:r>
              <a:rPr lang="sv-SE" dirty="0" smtClean="0"/>
              <a:t>Överenskommelse </a:t>
            </a:r>
            <a:r>
              <a:rPr lang="sv-SE" dirty="0"/>
              <a:t>med Kommunal om att BUI upphör att gälla den 30 april </a:t>
            </a:r>
            <a:r>
              <a:rPr lang="sv-SE" dirty="0" smtClean="0"/>
              <a:t>2025</a:t>
            </a:r>
          </a:p>
          <a:p>
            <a:endParaRPr lang="sv-SE" dirty="0" smtClean="0"/>
          </a:p>
          <a:p>
            <a:pPr marL="285750" indent="-285750">
              <a:buFont typeface="Arial" panose="020B0604020202020204" pitchFamily="34" charset="0"/>
              <a:buChar char="•"/>
            </a:pPr>
            <a:r>
              <a:rPr lang="sv-SE" dirty="0" smtClean="0"/>
              <a:t>För </a:t>
            </a:r>
            <a:r>
              <a:rPr lang="sv-SE" dirty="0"/>
              <a:t>anställningar som ingåtts gäller villkoren BAL/BUI anställningstiden ut</a:t>
            </a:r>
          </a:p>
        </p:txBody>
      </p:sp>
    </p:spTree>
    <p:extLst>
      <p:ext uri="{BB962C8B-B14F-4D97-AF65-F5344CB8AC3E}">
        <p14:creationId xmlns:p14="http://schemas.microsoft.com/office/powerpoint/2010/main" val="373621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Nattpass – ny definition</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8" y="1477522"/>
            <a:ext cx="5611636" cy="1477328"/>
          </a:xfrm>
          <a:prstGeom prst="rect">
            <a:avLst/>
          </a:prstGeom>
        </p:spPr>
        <p:txBody>
          <a:bodyPr wrap="square">
            <a:spAutoFit/>
          </a:bodyPr>
          <a:lstStyle/>
          <a:p>
            <a:r>
              <a:rPr lang="sv-SE" dirty="0" smtClean="0"/>
              <a:t>§ 13 Arbetstid </a:t>
            </a:r>
          </a:p>
          <a:p>
            <a:pPr marL="285750" indent="-285750">
              <a:buFont typeface="Arial" panose="020B0604020202020204" pitchFamily="34" charset="0"/>
              <a:buChar char="•"/>
            </a:pPr>
            <a:r>
              <a:rPr lang="sv-SE" dirty="0" smtClean="0"/>
              <a:t>Mom.7 Definition </a:t>
            </a:r>
            <a:r>
              <a:rPr lang="sv-SE" dirty="0"/>
              <a:t>av </a:t>
            </a:r>
            <a:r>
              <a:rPr lang="sv-SE" dirty="0" smtClean="0"/>
              <a:t>nattpass: Ett </a:t>
            </a:r>
            <a:r>
              <a:rPr lang="sv-SE" dirty="0"/>
              <a:t>arbetspass anses vara ett nattpass i sin helhet om minst 3 timmar av den ordinarie arbetstiden är förlagd mellan </a:t>
            </a:r>
            <a:r>
              <a:rPr lang="sv-SE" dirty="0" smtClean="0"/>
              <a:t>kl.22-06</a:t>
            </a:r>
            <a:endParaRPr lang="sv-SE" dirty="0"/>
          </a:p>
        </p:txBody>
      </p:sp>
      <p:sp>
        <p:nvSpPr>
          <p:cNvPr id="7" name="Ring 6"/>
          <p:cNvSpPr/>
          <p:nvPr/>
        </p:nvSpPr>
        <p:spPr>
          <a:xfrm>
            <a:off x="6789830" y="710362"/>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1274329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Dygnsvila</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7" y="1539035"/>
            <a:ext cx="6337193" cy="2862322"/>
          </a:xfrm>
          <a:prstGeom prst="rect">
            <a:avLst/>
          </a:prstGeom>
        </p:spPr>
        <p:txBody>
          <a:bodyPr wrap="square">
            <a:spAutoFit/>
          </a:bodyPr>
          <a:lstStyle/>
          <a:p>
            <a:r>
              <a:rPr lang="sv-SE" dirty="0" smtClean="0"/>
              <a:t>§ 13 Arbetstid </a:t>
            </a:r>
          </a:p>
          <a:p>
            <a:pPr marL="285750" indent="-285750">
              <a:buFont typeface="Arial" panose="020B0604020202020204" pitchFamily="34" charset="0"/>
              <a:buChar char="•"/>
            </a:pPr>
            <a:r>
              <a:rPr lang="sv-SE" dirty="0"/>
              <a:t>M</a:t>
            </a:r>
            <a:r>
              <a:rPr lang="sv-SE" dirty="0" smtClean="0"/>
              <a:t>om.5 </a:t>
            </a:r>
            <a:r>
              <a:rPr lang="sv-SE" dirty="0"/>
              <a:t>Förhandlingsskyldigheten enligt 11 § MBL gäller fortsatt innan </a:t>
            </a:r>
            <a:r>
              <a:rPr lang="sv-SE" dirty="0" smtClean="0"/>
              <a:t>man förlägger </a:t>
            </a:r>
            <a:r>
              <a:rPr lang="sv-SE" dirty="0"/>
              <a:t>kortare dygnsvila än 11 timmar enligt </a:t>
            </a:r>
            <a:r>
              <a:rPr lang="sv-SE" dirty="0" smtClean="0"/>
              <a:t>mom.8a)</a:t>
            </a:r>
          </a:p>
          <a:p>
            <a:pPr marL="285750" indent="-285750">
              <a:buFont typeface="Arial" panose="020B0604020202020204" pitchFamily="34" charset="0"/>
              <a:buChar char="•"/>
            </a:pPr>
            <a:r>
              <a:rPr lang="sv-SE" dirty="0"/>
              <a:t>Mom.8 För att säkerställa 11 timmars dygnsvila är den sammanhängande arbetstiden begränsad till som längst 13 timmar om inget undantag tillämpas. </a:t>
            </a:r>
            <a:endParaRPr lang="sv-SE" dirty="0" smtClean="0"/>
          </a:p>
          <a:p>
            <a:pPr marL="285750" indent="-285750">
              <a:buFont typeface="Arial" panose="020B0604020202020204" pitchFamily="34" charset="0"/>
              <a:buChar char="•"/>
            </a:pPr>
            <a:r>
              <a:rPr lang="sv-SE" dirty="0" smtClean="0"/>
              <a:t>Mom.8a) 9 </a:t>
            </a:r>
            <a:r>
              <a:rPr lang="sv-SE" dirty="0"/>
              <a:t>timmars dygnsvila </a:t>
            </a:r>
            <a:r>
              <a:rPr lang="sv-SE" dirty="0" smtClean="0"/>
              <a:t>kan </a:t>
            </a:r>
            <a:r>
              <a:rPr lang="sv-SE" dirty="0"/>
              <a:t>tillämpas </a:t>
            </a:r>
            <a:r>
              <a:rPr lang="sv-SE" i="1" dirty="0"/>
              <a:t>om</a:t>
            </a:r>
            <a:r>
              <a:rPr lang="sv-SE" dirty="0"/>
              <a:t> det möjliggör scheman med längre viloperioder</a:t>
            </a:r>
            <a:r>
              <a:rPr lang="sv-SE" dirty="0" smtClean="0"/>
              <a:t>.</a:t>
            </a:r>
          </a:p>
          <a:p>
            <a:pPr marL="285750" indent="-285750">
              <a:buFont typeface="Arial" panose="020B0604020202020204" pitchFamily="34" charset="0"/>
              <a:buChar char="•"/>
            </a:pPr>
            <a:endParaRPr lang="sv-SE" dirty="0"/>
          </a:p>
        </p:txBody>
      </p:sp>
      <p:sp>
        <p:nvSpPr>
          <p:cNvPr id="7" name="Ring 6"/>
          <p:cNvSpPr/>
          <p:nvPr/>
        </p:nvSpPr>
        <p:spPr>
          <a:xfrm>
            <a:off x="6858000" y="666726"/>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187868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Oförutsedd händelse</a:t>
            </a:r>
          </a:p>
        </p:txBody>
      </p:sp>
      <p:sp>
        <p:nvSpPr>
          <p:cNvPr id="4" name="Platshållare för text 3"/>
          <p:cNvSpPr>
            <a:spLocks noGrp="1"/>
          </p:cNvSpPr>
          <p:nvPr>
            <p:ph type="body" sz="quarter" idx="14"/>
          </p:nvPr>
        </p:nvSpPr>
        <p:spPr/>
        <p:txBody>
          <a:bodyPr/>
          <a:lstStyle/>
          <a:p>
            <a:r>
              <a:rPr lang="sv-SE" dirty="0" smtClean="0"/>
              <a:t>Allmänna Bestämmelser</a:t>
            </a:r>
            <a:endParaRPr lang="sv-SE" dirty="0"/>
          </a:p>
        </p:txBody>
      </p:sp>
      <p:sp>
        <p:nvSpPr>
          <p:cNvPr id="5" name="Rektangel 4"/>
          <p:cNvSpPr/>
          <p:nvPr/>
        </p:nvSpPr>
        <p:spPr>
          <a:xfrm>
            <a:off x="520807" y="1539035"/>
            <a:ext cx="6337193" cy="2585323"/>
          </a:xfrm>
          <a:prstGeom prst="rect">
            <a:avLst/>
          </a:prstGeom>
        </p:spPr>
        <p:txBody>
          <a:bodyPr wrap="square">
            <a:spAutoFit/>
          </a:bodyPr>
          <a:lstStyle/>
          <a:p>
            <a:r>
              <a:rPr lang="sv-SE" dirty="0" smtClean="0"/>
              <a:t>§ 13 Arbetstid </a:t>
            </a:r>
          </a:p>
          <a:p>
            <a:pPr marL="285750" indent="-285750">
              <a:buFont typeface="Arial" panose="020B0604020202020204" pitchFamily="34" charset="0"/>
              <a:buChar char="•"/>
            </a:pPr>
            <a:r>
              <a:rPr lang="sv-SE" dirty="0" smtClean="0"/>
              <a:t>Mom.8b) Arbetsgivaren </a:t>
            </a:r>
            <a:r>
              <a:rPr lang="sv-SE" dirty="0"/>
              <a:t>kan, av exempelvis arbetsmiljöskäl, besluta att förlägga kompenserande vila innan nästkommande arbetspass istället för den därpå följande dygnsvilan. Hela den kompenserande vilan för en inskränkt dygnsvila förläggs då sammanhängande.</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endParaRPr lang="sv-SE" dirty="0"/>
          </a:p>
        </p:txBody>
      </p:sp>
      <p:sp>
        <p:nvSpPr>
          <p:cNvPr id="7" name="Ring 6"/>
          <p:cNvSpPr/>
          <p:nvPr/>
        </p:nvSpPr>
        <p:spPr>
          <a:xfrm>
            <a:off x="6858000" y="666726"/>
            <a:ext cx="2148072" cy="2071191"/>
          </a:xfrm>
          <a:prstGeom prst="donut">
            <a:avLst>
              <a:gd name="adj" fmla="val 1117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chemeClr val="tx1"/>
                </a:solidFill>
              </a:rPr>
              <a:t>Gäller fr.o.m. 25-04-01</a:t>
            </a:r>
            <a:endParaRPr lang="sv-SE" dirty="0">
              <a:solidFill>
                <a:schemeClr val="tx1"/>
              </a:solidFill>
            </a:endParaRPr>
          </a:p>
        </p:txBody>
      </p:sp>
    </p:spTree>
    <p:extLst>
      <p:ext uri="{BB962C8B-B14F-4D97-AF65-F5344CB8AC3E}">
        <p14:creationId xmlns:p14="http://schemas.microsoft.com/office/powerpoint/2010/main" val="2659588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på tillåten arbetstid</a:t>
            </a:r>
          </a:p>
        </p:txBody>
      </p:sp>
      <p:sp>
        <p:nvSpPr>
          <p:cNvPr id="4" name="Platshållare för text 3"/>
          <p:cNvSpPr>
            <a:spLocks noGrp="1"/>
          </p:cNvSpPr>
          <p:nvPr>
            <p:ph type="body" sz="quarter" idx="14"/>
          </p:nvPr>
        </p:nvSpPr>
        <p:spPr/>
        <p:txBody>
          <a:bodyPr/>
          <a:lstStyle/>
          <a:p>
            <a:r>
              <a:rPr lang="sv-SE" dirty="0" smtClean="0"/>
              <a:t>Dygnsvila enligt §13 mom.8</a:t>
            </a:r>
            <a:endParaRPr lang="sv-SE" dirty="0"/>
          </a:p>
        </p:txBody>
      </p:sp>
      <p:sp>
        <p:nvSpPr>
          <p:cNvPr id="2" name="textruta 1"/>
          <p:cNvSpPr txBox="1"/>
          <p:nvPr/>
        </p:nvSpPr>
        <p:spPr>
          <a:xfrm>
            <a:off x="655983" y="1570383"/>
            <a:ext cx="6828182" cy="923330"/>
          </a:xfrm>
          <a:prstGeom prst="rect">
            <a:avLst/>
          </a:prstGeom>
          <a:noFill/>
        </p:spPr>
        <p:txBody>
          <a:bodyPr wrap="square" rtlCol="0">
            <a:spAutoFit/>
          </a:bodyPr>
          <a:lstStyle/>
          <a:p>
            <a:r>
              <a:rPr lang="sv-SE" b="1" dirty="0" err="1"/>
              <a:t>Dygnsbryt</a:t>
            </a:r>
            <a:r>
              <a:rPr lang="sv-SE" b="1" dirty="0"/>
              <a:t> </a:t>
            </a:r>
            <a:r>
              <a:rPr lang="sv-SE" b="1" dirty="0" smtClean="0"/>
              <a:t>kl.9 </a:t>
            </a:r>
          </a:p>
          <a:p>
            <a:r>
              <a:rPr lang="sv-SE" dirty="0" smtClean="0"/>
              <a:t>Måndag		Arbete kl.6-14 </a:t>
            </a:r>
            <a:r>
              <a:rPr lang="sv-SE" dirty="0"/>
              <a:t>(</a:t>
            </a:r>
            <a:r>
              <a:rPr lang="sv-SE" dirty="0" smtClean="0"/>
              <a:t>8h)	Dygnsvila kl.14-06 </a:t>
            </a:r>
            <a:r>
              <a:rPr lang="sv-SE" dirty="0"/>
              <a:t>(16h) Tisdag </a:t>
            </a:r>
            <a:r>
              <a:rPr lang="sv-SE" dirty="0" smtClean="0"/>
              <a:t>		Arbete Kl.6-14 </a:t>
            </a:r>
            <a:r>
              <a:rPr lang="sv-SE" dirty="0"/>
              <a:t>(8h)</a:t>
            </a:r>
          </a:p>
        </p:txBody>
      </p:sp>
    </p:spTree>
    <p:extLst>
      <p:ext uri="{BB962C8B-B14F-4D97-AF65-F5344CB8AC3E}">
        <p14:creationId xmlns:p14="http://schemas.microsoft.com/office/powerpoint/2010/main" val="396712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dirty="0" smtClean="0"/>
              <a:t>Exempel på ej tillåten arbetstid</a:t>
            </a:r>
          </a:p>
        </p:txBody>
      </p:sp>
      <p:sp>
        <p:nvSpPr>
          <p:cNvPr id="4" name="Platshållare för text 3"/>
          <p:cNvSpPr>
            <a:spLocks noGrp="1"/>
          </p:cNvSpPr>
          <p:nvPr>
            <p:ph type="body" sz="quarter" idx="14"/>
          </p:nvPr>
        </p:nvSpPr>
        <p:spPr/>
        <p:txBody>
          <a:bodyPr/>
          <a:lstStyle/>
          <a:p>
            <a:r>
              <a:rPr lang="sv-SE" dirty="0"/>
              <a:t>Dygnsvila </a:t>
            </a:r>
            <a:r>
              <a:rPr lang="sv-SE" dirty="0" smtClean="0"/>
              <a:t>enligt </a:t>
            </a:r>
            <a:r>
              <a:rPr lang="sv-SE" dirty="0"/>
              <a:t>§13 mom.8</a:t>
            </a:r>
          </a:p>
        </p:txBody>
      </p:sp>
      <p:sp>
        <p:nvSpPr>
          <p:cNvPr id="2" name="textruta 1"/>
          <p:cNvSpPr txBox="1"/>
          <p:nvPr/>
        </p:nvSpPr>
        <p:spPr>
          <a:xfrm>
            <a:off x="655983" y="1570383"/>
            <a:ext cx="6828182" cy="1477328"/>
          </a:xfrm>
          <a:prstGeom prst="rect">
            <a:avLst/>
          </a:prstGeom>
          <a:noFill/>
        </p:spPr>
        <p:txBody>
          <a:bodyPr wrap="square" rtlCol="0">
            <a:spAutoFit/>
          </a:bodyPr>
          <a:lstStyle/>
          <a:p>
            <a:r>
              <a:rPr lang="sv-SE" b="1" dirty="0" err="1"/>
              <a:t>Dygnsbryt</a:t>
            </a:r>
            <a:r>
              <a:rPr lang="sv-SE" b="1" dirty="0"/>
              <a:t> </a:t>
            </a:r>
            <a:r>
              <a:rPr lang="sv-SE" b="1" dirty="0" smtClean="0"/>
              <a:t>kl.9.00 </a:t>
            </a:r>
          </a:p>
          <a:p>
            <a:r>
              <a:rPr lang="sv-SE" dirty="0" smtClean="0"/>
              <a:t>Måndag		Arbete kl.6-14 </a:t>
            </a:r>
            <a:r>
              <a:rPr lang="sv-SE" dirty="0"/>
              <a:t>(</a:t>
            </a:r>
            <a:r>
              <a:rPr lang="sv-SE" dirty="0" smtClean="0"/>
              <a:t>8h)	Dygnsvila kl.14-03 </a:t>
            </a:r>
            <a:r>
              <a:rPr lang="sv-SE" dirty="0"/>
              <a:t>(13h) </a:t>
            </a:r>
            <a:r>
              <a:rPr lang="sv-SE" dirty="0" smtClean="0"/>
              <a:t>Tisdag		Arbete kl.03-11 (8h)</a:t>
            </a:r>
          </a:p>
          <a:p>
            <a:endParaRPr lang="sv-SE" dirty="0"/>
          </a:p>
          <a:p>
            <a:endParaRPr lang="sv-SE" dirty="0"/>
          </a:p>
        </p:txBody>
      </p:sp>
    </p:spTree>
    <p:extLst>
      <p:ext uri="{BB962C8B-B14F-4D97-AF65-F5344CB8AC3E}">
        <p14:creationId xmlns:p14="http://schemas.microsoft.com/office/powerpoint/2010/main" val="349723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15758</TotalTime>
  <Words>5788</Words>
  <Application>Microsoft Office PowerPoint</Application>
  <PresentationFormat>Bildspel på skärmen (16:9)</PresentationFormat>
  <Paragraphs>565</Paragraphs>
  <Slides>47</Slides>
  <Notes>46</Notes>
  <HiddenSlides>4</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47</vt:i4>
      </vt:variant>
    </vt:vector>
  </HeadingPairs>
  <TitlesOfParts>
    <vt:vector size="50" baseType="lpstr">
      <vt:lpstr>Arial</vt:lpstr>
      <vt:lpstr>Calibri</vt: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Daniel Lundvall</dc:creator>
  <cp:lastModifiedBy>Lisa Karbelius</cp:lastModifiedBy>
  <cp:revision>349</cp:revision>
  <dcterms:created xsi:type="dcterms:W3CDTF">2015-12-21T10:33:10Z</dcterms:created>
  <dcterms:modified xsi:type="dcterms:W3CDTF">2025-05-15T08:43:02Z</dcterms:modified>
</cp:coreProperties>
</file>