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"/>
  </p:notesMasterIdLst>
  <p:sldIdLst>
    <p:sldId id="388" r:id="rId2"/>
    <p:sldId id="389" r:id="rId3"/>
    <p:sldId id="390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125" Type="http://schemas.microsoft.com/office/2015/10/relationships/revisionInfo" Target="NUL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1B135-6D3D-4931-ABC5-D57394464818}" type="datetimeFigureOut">
              <a:rPr lang="sv-SE" smtClean="0"/>
              <a:t>2022-12-29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455B0-63EF-4360-A9AA-EF389A239E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12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B82B8-EAE8-48BE-BDEF-07CD6A4E41E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02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303444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922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890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08" y="561413"/>
            <a:ext cx="997840" cy="995775"/>
          </a:xfrm>
          <a:prstGeom prst="rect">
            <a:avLst/>
          </a:prstGeom>
        </p:spPr>
      </p:pic>
      <p:sp>
        <p:nvSpPr>
          <p:cNvPr id="15" name="Platshållare för bild 2"/>
          <p:cNvSpPr>
            <a:spLocks noGrp="1"/>
          </p:cNvSpPr>
          <p:nvPr>
            <p:ph type="pic" sz="quarter" idx="17"/>
          </p:nvPr>
        </p:nvSpPr>
        <p:spPr>
          <a:xfrm>
            <a:off x="10436308" y="560918"/>
            <a:ext cx="997925" cy="99694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41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08" y="561413"/>
            <a:ext cx="997840" cy="995775"/>
          </a:xfrm>
          <a:prstGeom prst="rect">
            <a:avLst/>
          </a:prstGeom>
        </p:spPr>
      </p:pic>
      <p:sp>
        <p:nvSpPr>
          <p:cNvPr id="3" name="Platshållare för bild 2"/>
          <p:cNvSpPr>
            <a:spLocks noGrp="1"/>
          </p:cNvSpPr>
          <p:nvPr>
            <p:ph type="pic" sz="quarter" idx="17"/>
          </p:nvPr>
        </p:nvSpPr>
        <p:spPr>
          <a:xfrm>
            <a:off x="10436308" y="560918"/>
            <a:ext cx="997925" cy="99626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833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05892" y="294968"/>
            <a:ext cx="11591139" cy="18259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" y="2120913"/>
            <a:ext cx="11591139" cy="96617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90357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16514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145404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655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593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52039" cy="6888577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958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2097548"/>
            <a:ext cx="8580760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180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865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1769809"/>
            <a:ext cx="6362133" cy="349101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702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1769788"/>
            <a:ext cx="6362708" cy="3491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5510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540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0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 txBox="1">
            <a:spLocks/>
          </p:cNvSpPr>
          <p:nvPr/>
        </p:nvSpPr>
        <p:spPr>
          <a:xfrm>
            <a:off x="586033" y="1574520"/>
            <a:ext cx="10666346" cy="51548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sv-SE" sz="1700" b="1" smtClean="0">
                <a:latin typeface="Open Sans"/>
                <a:ea typeface="Open Sans"/>
                <a:cs typeface="Open Sans"/>
              </a:rPr>
              <a:t>Självledarskap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700" smtClean="0">
                <a:latin typeface="Open Sans"/>
                <a:ea typeface="Open Sans"/>
                <a:cs typeface="Open Sans"/>
              </a:rPr>
              <a:t>Har jag ett tydligt uppdrag? Dvs. vad är mina avgränsningar, vilka ska jag samarbeta med, vilket mandat har jag?</a:t>
            </a:r>
            <a:endParaRPr lang="sv-SE" smtClean="0">
              <a:cs typeface="Poppins SemiBold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700" smtClean="0">
                <a:latin typeface="Open Sans"/>
                <a:ea typeface="Open Sans"/>
                <a:cs typeface="Open Sans"/>
              </a:rPr>
              <a:t>Hur håller jag på bästa sätt ”koll på mitt uppdrag”, dvs. vilka förväntningar finns på mig, vilka prioriteringar behöver jag göra och hur ser mitt mandat ut?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700" smtClean="0">
                <a:latin typeface="Open Sans"/>
                <a:ea typeface="Open Sans"/>
                <a:cs typeface="Open Sans"/>
              </a:rPr>
              <a:t>Hur säkrar jag att jag får/har den information som jag behöver för att utföra mitt uppdrag?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endParaRPr lang="sv-SE" sz="1700" b="1" smtClean="0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sv-SE" sz="1700" b="1" smtClean="0">
                <a:latin typeface="Open Sans"/>
                <a:ea typeface="Open Sans"/>
                <a:cs typeface="Open Sans"/>
              </a:rPr>
              <a:t>Hybrida arbetsplatsen</a:t>
            </a:r>
            <a:endParaRPr lang="sv-SE" smtClean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700" smtClean="0">
                <a:latin typeface="Open Sans"/>
                <a:ea typeface="Open Sans"/>
                <a:cs typeface="Open Sans"/>
              </a:rPr>
              <a:t>Hur möter vi dem vi finns till för på bästa sätt?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700" smtClean="0">
                <a:latin typeface="Open Sans"/>
                <a:ea typeface="Open Sans"/>
                <a:cs typeface="Open Sans"/>
              </a:rPr>
              <a:t>Vilka möjligheter finns för mig/ oss att arbeta på distans respektive arbetsplatsen? Finns det vissa arbetsuppgifter eller delar som går att utföra på distans? Fungerar det utifrån våra uppdrag och verksamhetens behov?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smtClean="0">
                <a:latin typeface="Open Sans"/>
                <a:ea typeface="Open Sans"/>
                <a:cs typeface="Open Sans"/>
              </a:rPr>
              <a:t>Vilka för- och nackdelar finns det med att jobba på distans respektive arbetsplatsen?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smtClean="0">
                <a:latin typeface="Open Sans"/>
                <a:ea typeface="Open Sans"/>
                <a:cs typeface="Open Sans"/>
              </a:rPr>
              <a:t>Vilka olika upplevelser har vi med oss om typer av arbetssätt? På vilket sätt kan de påverka vårt arbete?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smtClean="0">
                <a:latin typeface="Open Sans"/>
                <a:ea typeface="Open Sans"/>
                <a:cs typeface="Open Sans"/>
              </a:rPr>
              <a:t>Vilka olika individuella förutsättningar har vi för att arbeta på plats/ hemma/ hybrid?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smtClean="0">
                <a:latin typeface="Open Sans"/>
                <a:ea typeface="Open Sans"/>
                <a:cs typeface="Open Sans"/>
              </a:rPr>
              <a:t>Vilka beroenden av varandra finns i vårt team för att vi ska kunna utföra arbetsuppgifter på plats eller på distans?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smtClean="0">
                <a:latin typeface="Open Sans"/>
                <a:ea typeface="Open Sans"/>
                <a:cs typeface="Open Sans"/>
              </a:rPr>
              <a:t>Hur påverkas vårt gemensamma lärande och samarbete?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smtClean="0">
                <a:latin typeface="Open Sans"/>
                <a:ea typeface="Open Sans"/>
                <a:cs typeface="Open Sans"/>
              </a:rPr>
              <a:t>När är det viktigt för oss att träffas fysiskt?</a:t>
            </a:r>
          </a:p>
          <a:p>
            <a:endParaRPr lang="sv-SE" dirty="0"/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86990" y="761861"/>
            <a:ext cx="8596668" cy="5266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 smtClean="0"/>
              <a:t>Diskussionsfrågor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668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694411" y="656204"/>
            <a:ext cx="8602536" cy="610037"/>
          </a:xfrm>
        </p:spPr>
        <p:txBody>
          <a:bodyPr/>
          <a:lstStyle/>
          <a:p>
            <a:r>
              <a:rPr lang="sv-SE" sz="2400" dirty="0" smtClean="0"/>
              <a:t>Diskussionsfrågor</a:t>
            </a:r>
            <a:endParaRPr lang="sv-SE" sz="2400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694411" y="1557187"/>
            <a:ext cx="10666346" cy="5154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sv-SE" sz="1700" b="1" dirty="0" smtClean="0">
                <a:latin typeface="Open Sans"/>
                <a:ea typeface="Open Sans"/>
                <a:cs typeface="Open Sans"/>
              </a:rPr>
              <a:t>Självledarskap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700" dirty="0" smtClean="0">
                <a:latin typeface="Open Sans"/>
                <a:ea typeface="Open Sans"/>
                <a:cs typeface="Open Sans"/>
              </a:rPr>
              <a:t>Har jag ett tydligt uppdrag? Dvs. vad är mina avgränsningar, vilka ska jag samarbeta med, vilket mandat har jag?</a:t>
            </a:r>
            <a:endParaRPr lang="sv-SE" dirty="0" smtClean="0">
              <a:cs typeface="Poppins SemiBold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700" dirty="0" smtClean="0">
                <a:latin typeface="Open Sans"/>
                <a:ea typeface="Open Sans"/>
                <a:cs typeface="Open Sans"/>
              </a:rPr>
              <a:t>Hur håller jag på bästa sätt ”koll på mitt uppdrag”, dvs. vilka förväntningar finns på mig, vilka prioriteringar behöver jag göra och hur ser mitt mandat ut?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endParaRPr lang="sv-SE" sz="1700" b="1" dirty="0" smtClean="0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sv-SE" sz="1700" b="1" dirty="0" smtClean="0">
                <a:latin typeface="Open Sans"/>
                <a:ea typeface="Open Sans"/>
                <a:cs typeface="Open Sans"/>
              </a:rPr>
              <a:t>Hybrida arbetsplatsen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700" dirty="0" smtClean="0">
                <a:latin typeface="Open Sans"/>
                <a:ea typeface="Open Sans"/>
                <a:cs typeface="Open Sans"/>
              </a:rPr>
              <a:t>Hur möter vi dem vi finns till för på bästa sätt?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Open Sans"/>
                <a:ea typeface="Open Sans"/>
                <a:cs typeface="Open Sans"/>
              </a:rPr>
              <a:t>Vilka beroenden av varandra finns i vårt team för att vi ska kunna utföra arbetsuppgifter på plats eller på distans?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700" dirty="0" smtClean="0">
                <a:latin typeface="Open Sans"/>
                <a:ea typeface="Open Sans"/>
                <a:cs typeface="Open Sans"/>
              </a:rPr>
              <a:t>Hur påverkas vårt gemensamma lärande och samarbete?</a:t>
            </a:r>
          </a:p>
          <a:p>
            <a:pPr marL="0" indent="0">
              <a:buFont typeface="Arial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03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694411" y="947150"/>
            <a:ext cx="9463742" cy="610037"/>
          </a:xfrm>
        </p:spPr>
        <p:txBody>
          <a:bodyPr/>
          <a:lstStyle/>
          <a:p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lt"/>
                <a:cs typeface="+mj-lt"/>
              </a:rPr>
              <a:t>Frågor för att mäta den psykologiska tryggheten i ett team</a:t>
            </a:r>
            <a:endParaRPr lang="sv-SE" sz="2400" dirty="0"/>
          </a:p>
        </p:txBody>
      </p:sp>
      <p:sp>
        <p:nvSpPr>
          <p:cNvPr id="5" name="Rektangel 4"/>
          <p:cNvSpPr/>
          <p:nvPr/>
        </p:nvSpPr>
        <p:spPr>
          <a:xfrm>
            <a:off x="975679" y="2193992"/>
            <a:ext cx="6096000" cy="36533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 tIns="45720" rIns="91440" bIns="45720" anchor="t">
            <a:spAutoFit/>
          </a:bodyPr>
          <a:lstStyle/>
          <a:p>
            <a:pPr defTabSz="3429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0000"/>
            </a:pPr>
            <a:endParaRPr lang="sv-SE" sz="1600" b="1" dirty="0">
              <a:solidFill>
                <a:schemeClr val="tx1">
                  <a:lumMod val="75000"/>
                  <a:lumOff val="25000"/>
                </a:schemeClr>
              </a:solidFill>
              <a:ea typeface="Open Sans"/>
              <a:cs typeface="Open Sans"/>
            </a:endParaRPr>
          </a:p>
          <a:p>
            <a:pPr marL="285750" indent="-285750" defTabSz="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 bryr oss om varandra i vårt team?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ea typeface="Open Sans"/>
              <a:cs typeface="Open Sans"/>
            </a:endParaRPr>
          </a:p>
          <a:p>
            <a:pPr marL="285750" indent="-285750" defTabSz="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På vår arbetsplats, är det lätt att uttrycka sina tankar och idéer?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ea typeface="Open Sans"/>
              <a:cs typeface="Open Sans"/>
            </a:endParaRPr>
          </a:p>
          <a:p>
            <a:pPr marL="285750" indent="-285750" defTabSz="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Vågar vi diskutera sånt som kan upplevas som jobbigt så som oro, rädsla och osäkerhet?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ea typeface="Open Sans"/>
              <a:cs typeface="Open Sans"/>
            </a:endParaRPr>
          </a:p>
          <a:p>
            <a:pPr marL="285750" indent="-285750" defTabSz="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Hur bra är vi på att lyssna på varandra i vår grupp?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ea typeface="Open Sans"/>
              <a:cs typeface="Open Sans"/>
            </a:endParaRPr>
          </a:p>
          <a:p>
            <a:pPr marL="285750" indent="-285750" defTabSz="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 du gör ett misstag, kan du berätta om det utan att bli bestraffad eller kritiserad?</a:t>
            </a:r>
          </a:p>
          <a:p>
            <a:pPr defTabSz="342900">
              <a:spcBef>
                <a:spcPts val="600"/>
              </a:spcBef>
              <a:spcAft>
                <a:spcPts val="600"/>
              </a:spcAft>
              <a:buClr>
                <a:srgbClr val="2E75B6"/>
              </a:buClr>
              <a:buSzPct val="80000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ea typeface="Open Sans"/>
              <a:cs typeface="Open Sans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7484277" y="2245268"/>
            <a:ext cx="3043465" cy="3303706"/>
            <a:chOff x="7484277" y="2245268"/>
            <a:chExt cx="3043465" cy="3303706"/>
          </a:xfrm>
        </p:grpSpPr>
        <p:grpSp>
          <p:nvGrpSpPr>
            <p:cNvPr id="7" name="Grupp 6"/>
            <p:cNvGrpSpPr/>
            <p:nvPr/>
          </p:nvGrpSpPr>
          <p:grpSpPr>
            <a:xfrm>
              <a:off x="7484278" y="2245268"/>
              <a:ext cx="3030491" cy="758924"/>
              <a:chOff x="7050689" y="4241493"/>
              <a:chExt cx="3030491" cy="758924"/>
            </a:xfrm>
          </p:grpSpPr>
          <p:cxnSp>
            <p:nvCxnSpPr>
              <p:cNvPr id="24" name="Rak koppling 23"/>
              <p:cNvCxnSpPr/>
              <p:nvPr/>
            </p:nvCxnSpPr>
            <p:spPr>
              <a:xfrm>
                <a:off x="7687185" y="4671152"/>
                <a:ext cx="1757499" cy="1101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Bildobjekt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0689" y="4241493"/>
                <a:ext cx="636496" cy="636496"/>
              </a:xfrm>
              <a:prstGeom prst="rect">
                <a:avLst/>
              </a:prstGeom>
            </p:spPr>
          </p:pic>
          <p:pic>
            <p:nvPicPr>
              <p:cNvPr id="26" name="Bildobjekt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444684" y="4363921"/>
                <a:ext cx="636496" cy="636496"/>
              </a:xfrm>
              <a:prstGeom prst="rect">
                <a:avLst/>
              </a:prstGeom>
            </p:spPr>
          </p:pic>
        </p:grpSp>
        <p:grpSp>
          <p:nvGrpSpPr>
            <p:cNvPr id="8" name="Grupp 7"/>
            <p:cNvGrpSpPr/>
            <p:nvPr/>
          </p:nvGrpSpPr>
          <p:grpSpPr>
            <a:xfrm>
              <a:off x="7484277" y="2880470"/>
              <a:ext cx="3030491" cy="758924"/>
              <a:chOff x="7050689" y="4241493"/>
              <a:chExt cx="3030491" cy="758924"/>
            </a:xfrm>
          </p:grpSpPr>
          <p:cxnSp>
            <p:nvCxnSpPr>
              <p:cNvPr id="21" name="Rak koppling 20"/>
              <p:cNvCxnSpPr/>
              <p:nvPr/>
            </p:nvCxnSpPr>
            <p:spPr>
              <a:xfrm>
                <a:off x="7687185" y="4671152"/>
                <a:ext cx="1757499" cy="1101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Bildobjekt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0689" y="4241493"/>
                <a:ext cx="636496" cy="636496"/>
              </a:xfrm>
              <a:prstGeom prst="rect">
                <a:avLst/>
              </a:prstGeom>
            </p:spPr>
          </p:pic>
          <p:pic>
            <p:nvPicPr>
              <p:cNvPr id="23" name="Bildobjekt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444684" y="4363921"/>
                <a:ext cx="636496" cy="636496"/>
              </a:xfrm>
              <a:prstGeom prst="rect">
                <a:avLst/>
              </a:prstGeom>
            </p:spPr>
          </p:pic>
        </p:grpSp>
        <p:grpSp>
          <p:nvGrpSpPr>
            <p:cNvPr id="9" name="Grupp 8"/>
            <p:cNvGrpSpPr/>
            <p:nvPr/>
          </p:nvGrpSpPr>
          <p:grpSpPr>
            <a:xfrm>
              <a:off x="7490784" y="3598965"/>
              <a:ext cx="3030491" cy="758924"/>
              <a:chOff x="7050689" y="4241493"/>
              <a:chExt cx="3030491" cy="758924"/>
            </a:xfrm>
          </p:grpSpPr>
          <p:cxnSp>
            <p:nvCxnSpPr>
              <p:cNvPr id="18" name="Rak koppling 17"/>
              <p:cNvCxnSpPr/>
              <p:nvPr/>
            </p:nvCxnSpPr>
            <p:spPr>
              <a:xfrm>
                <a:off x="7687185" y="4671152"/>
                <a:ext cx="1757499" cy="1101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Bildobjekt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0689" y="4241493"/>
                <a:ext cx="636496" cy="636496"/>
              </a:xfrm>
              <a:prstGeom prst="rect">
                <a:avLst/>
              </a:prstGeom>
            </p:spPr>
          </p:pic>
          <p:pic>
            <p:nvPicPr>
              <p:cNvPr id="20" name="Bildobjekt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444684" y="4363921"/>
                <a:ext cx="636496" cy="636496"/>
              </a:xfrm>
              <a:prstGeom prst="rect">
                <a:avLst/>
              </a:prstGeom>
            </p:spPr>
          </p:pic>
        </p:grpSp>
        <p:grpSp>
          <p:nvGrpSpPr>
            <p:cNvPr id="10" name="Grupp 9"/>
            <p:cNvGrpSpPr/>
            <p:nvPr/>
          </p:nvGrpSpPr>
          <p:grpSpPr>
            <a:xfrm>
              <a:off x="7497251" y="4198835"/>
              <a:ext cx="3030491" cy="758924"/>
              <a:chOff x="7050689" y="4241493"/>
              <a:chExt cx="3030491" cy="758924"/>
            </a:xfrm>
          </p:grpSpPr>
          <p:cxnSp>
            <p:nvCxnSpPr>
              <p:cNvPr id="15" name="Rak koppling 14"/>
              <p:cNvCxnSpPr/>
              <p:nvPr/>
            </p:nvCxnSpPr>
            <p:spPr>
              <a:xfrm>
                <a:off x="7687185" y="4671152"/>
                <a:ext cx="1757499" cy="1101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Bildobjekt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0689" y="4241493"/>
                <a:ext cx="636496" cy="636496"/>
              </a:xfrm>
              <a:prstGeom prst="rect">
                <a:avLst/>
              </a:prstGeom>
            </p:spPr>
          </p:pic>
          <p:pic>
            <p:nvPicPr>
              <p:cNvPr id="17" name="Bildobjekt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444684" y="4363921"/>
                <a:ext cx="636496" cy="636496"/>
              </a:xfrm>
              <a:prstGeom prst="rect">
                <a:avLst/>
              </a:prstGeom>
            </p:spPr>
          </p:pic>
        </p:grpSp>
        <p:grpSp>
          <p:nvGrpSpPr>
            <p:cNvPr id="11" name="Grupp 10"/>
            <p:cNvGrpSpPr/>
            <p:nvPr/>
          </p:nvGrpSpPr>
          <p:grpSpPr>
            <a:xfrm>
              <a:off x="7497251" y="4790050"/>
              <a:ext cx="3030491" cy="758924"/>
              <a:chOff x="7050689" y="4241493"/>
              <a:chExt cx="3030491" cy="758924"/>
            </a:xfrm>
          </p:grpSpPr>
          <p:cxnSp>
            <p:nvCxnSpPr>
              <p:cNvPr id="12" name="Rak koppling 11"/>
              <p:cNvCxnSpPr/>
              <p:nvPr/>
            </p:nvCxnSpPr>
            <p:spPr>
              <a:xfrm>
                <a:off x="7687185" y="4671152"/>
                <a:ext cx="1757499" cy="1101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Bildobjekt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0689" y="4241493"/>
                <a:ext cx="636496" cy="636496"/>
              </a:xfrm>
              <a:prstGeom prst="rect">
                <a:avLst/>
              </a:prstGeom>
            </p:spPr>
          </p:pic>
          <p:pic>
            <p:nvPicPr>
              <p:cNvPr id="14" name="Bildobjekt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444684" y="4363921"/>
                <a:ext cx="636496" cy="6364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58147592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399</Words>
  <Application>Microsoft Office PowerPoint</Application>
  <PresentationFormat>Bredbild</PresentationFormat>
  <Paragraphs>32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Arial</vt:lpstr>
      <vt:lpstr>Calibri</vt:lpstr>
      <vt:lpstr>Open Sans</vt:lpstr>
      <vt:lpstr>Poppins SemiBold</vt:lpstr>
      <vt:lpstr>Kapitel röd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Diskussionsfrågor</dc:title>
  <dc:creator>Söderlind, Elin</dc:creator>
  <cp:lastModifiedBy>Söderlind, Elin</cp:lastModifiedBy>
  <cp:revision>2</cp:revision>
  <dcterms:modified xsi:type="dcterms:W3CDTF">2022-12-29T12:35:09Z</dcterms:modified>
</cp:coreProperties>
</file>