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F063E-6ADC-42A2-820E-F321CDF39487}" type="datetimeFigureOut">
              <a:rPr lang="sv-SE" smtClean="0"/>
              <a:t>2023-10-30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EE9FA-5B01-4381-8641-C33B909929C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784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25637-1E8E-455D-ABCF-CA19637FECA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500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425637-1E8E-455D-ABCF-CA19637FECA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085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ej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8" name="Bildobjekt 7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2" name="Rektangel 1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2544646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7364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ård + vå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sp>
        <p:nvSpPr>
          <p:cNvPr id="8" name="textruta 7"/>
          <p:cNvSpPr txBox="1"/>
          <p:nvPr userDrawn="1"/>
        </p:nvSpPr>
        <p:spPr>
          <a:xfrm>
            <a:off x="3288921" y="44570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400" dirty="0"/>
          </a:p>
        </p:txBody>
      </p:sp>
      <p:pic>
        <p:nvPicPr>
          <p:cNvPr id="7" name="Bildobjekt 6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pic>
        <p:nvPicPr>
          <p:cNvPr id="17" name="Bildobjekt 16" descr="ÖSTK_våg_ligga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9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1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694411" y="2097548"/>
            <a:ext cx="8602535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70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noProof="0"/>
              <a:t>Skriv rubrik här</a:t>
            </a:r>
            <a:br>
              <a:rPr lang="da-DK" noProof="0"/>
            </a:br>
            <a:r>
              <a:rPr lang="da-DK" noProof="0"/>
              <a:t>Max. 2 radar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433330483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B33C2-54EE-4A44-9B78-6F01870CE73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6281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ida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/>
          </p:nvPr>
        </p:nvSpPr>
        <p:spPr>
          <a:xfrm>
            <a:off x="305892" y="294968"/>
            <a:ext cx="11591139" cy="1825944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2" y="2120913"/>
            <a:ext cx="11591139" cy="96617"/>
          </a:xfrm>
          <a:prstGeom prst="rect">
            <a:avLst/>
          </a:prstGeom>
        </p:spPr>
      </p:pic>
      <p:sp>
        <p:nvSpPr>
          <p:cNvPr id="12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790357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3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616514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  <p:pic>
        <p:nvPicPr>
          <p:cNvPr id="14" name="Bildobjekt 13" descr="ÖSTK_våg_stående_PPTX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4842117"/>
            <a:ext cx="11591140" cy="2015884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6549648"/>
            <a:ext cx="12192000" cy="3083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2400"/>
          </a:p>
        </p:txBody>
      </p:sp>
    </p:spTree>
    <p:extLst>
      <p:ext uri="{BB962C8B-B14F-4D97-AF65-F5344CB8AC3E}">
        <p14:creationId xmlns:p14="http://schemas.microsoft.com/office/powerpoint/2010/main" val="251561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rö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7655" cy="6858000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8843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252039" cy="6888577"/>
          </a:xfrm>
          <a:prstGeom prst="rect">
            <a:avLst/>
          </a:prstGeom>
        </p:spPr>
      </p:pic>
      <p:sp>
        <p:nvSpPr>
          <p:cNvPr id="9" name="Platshållare för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377493"/>
            <a:ext cx="12192000" cy="465139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2133" spc="667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16PT</a:t>
            </a:r>
            <a:endParaRPr lang="sv-SE" dirty="0"/>
          </a:p>
        </p:txBody>
      </p:sp>
      <p:sp>
        <p:nvSpPr>
          <p:cNvPr id="10" name="Platshållare för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203650"/>
            <a:ext cx="12192000" cy="89757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sz="69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52pt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53771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med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6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2097548"/>
            <a:ext cx="8580760" cy="2938752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9837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sida utan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2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1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2097549"/>
            <a:ext cx="8581335" cy="2938753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3789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nktlist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20" name="Platshållare för text 5"/>
          <p:cNvSpPr>
            <a:spLocks noGrp="1"/>
          </p:cNvSpPr>
          <p:nvPr>
            <p:ph type="body" sz="quarter" idx="18" hasCustomPrompt="1"/>
          </p:nvPr>
        </p:nvSpPr>
        <p:spPr>
          <a:xfrm>
            <a:off x="716187" y="1769809"/>
            <a:ext cx="6362133" cy="3491017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20000"/>
              </a:lnSpc>
              <a:buSzPct val="70000"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</a:p>
          <a:p>
            <a:pPr lvl="0"/>
            <a:r>
              <a:rPr lang="sv-SE" dirty="0" smtClean="0"/>
              <a:t>Arial 18pt punktlista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0160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 descr="ÖSTK_våg_liggande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57473"/>
            <a:ext cx="12192000" cy="1613561"/>
          </a:xfrm>
          <a:prstGeom prst="rect">
            <a:avLst/>
          </a:prstGeom>
        </p:spPr>
      </p:pic>
      <p:sp>
        <p:nvSpPr>
          <p:cNvPr id="10" name="Platshållare för bild 15"/>
          <p:cNvSpPr>
            <a:spLocks noGrp="1"/>
          </p:cNvSpPr>
          <p:nvPr>
            <p:ph type="pic" sz="quarter" idx="20"/>
          </p:nvPr>
        </p:nvSpPr>
        <p:spPr>
          <a:xfrm>
            <a:off x="7406968" y="772537"/>
            <a:ext cx="4053080" cy="448828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6" y="603605"/>
            <a:ext cx="6351785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  <p:sp>
        <p:nvSpPr>
          <p:cNvPr id="18" name="Platshållare för tex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94410" y="947150"/>
            <a:ext cx="6384815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7" name="Platshållare för text 10"/>
          <p:cNvSpPr>
            <a:spLocks noGrp="1"/>
          </p:cNvSpPr>
          <p:nvPr>
            <p:ph type="body" sz="quarter" idx="17" hasCustomPrompt="1"/>
          </p:nvPr>
        </p:nvSpPr>
        <p:spPr>
          <a:xfrm>
            <a:off x="715613" y="1769788"/>
            <a:ext cx="6362708" cy="3491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400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18pt brödtext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1140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sida/bildsida med bå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841205" y="2053850"/>
            <a:ext cx="10520516" cy="4481599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bård_PPTX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3" y="268063"/>
            <a:ext cx="11591140" cy="181960"/>
          </a:xfrm>
          <a:prstGeom prst="rect">
            <a:avLst/>
          </a:prstGeom>
        </p:spPr>
      </p:pic>
      <p:sp>
        <p:nvSpPr>
          <p:cNvPr id="9" name="Platshållare för text 10"/>
          <p:cNvSpPr>
            <a:spLocks noGrp="1"/>
          </p:cNvSpPr>
          <p:nvPr>
            <p:ph type="body" sz="quarter" idx="16" hasCustomPrompt="1"/>
          </p:nvPr>
        </p:nvSpPr>
        <p:spPr>
          <a:xfrm>
            <a:off x="694411" y="947150"/>
            <a:ext cx="8602536" cy="610037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4533" baseline="0"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Rubrik Arial 34pt</a:t>
            </a:r>
            <a:endParaRPr lang="sv-SE" dirty="0"/>
          </a:p>
        </p:txBody>
      </p:sp>
      <p:sp>
        <p:nvSpPr>
          <p:cNvPr id="12" name="Platshållare för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726535" y="603605"/>
            <a:ext cx="8570412" cy="2853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133" b="1" spc="133" baseline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sv-SE" dirty="0" smtClean="0"/>
              <a:t>ARIAL MELLANRUBRIK 16PT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1709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044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ctr" defTabSz="609585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382176" y="642131"/>
            <a:ext cx="8602536" cy="610037"/>
          </a:xfrm>
        </p:spPr>
        <p:txBody>
          <a:bodyPr/>
          <a:lstStyle/>
          <a:p>
            <a:r>
              <a:rPr lang="sv-SE" dirty="0" smtClean="0"/>
              <a:t>Nuläge – Önskat läge</a:t>
            </a:r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2"/>
          <a:stretch/>
        </p:blipFill>
        <p:spPr>
          <a:xfrm>
            <a:off x="2231195" y="1745673"/>
            <a:ext cx="6753517" cy="469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2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>
          <a:xfrm>
            <a:off x="353589" y="639579"/>
            <a:ext cx="11209414" cy="610037"/>
          </a:xfrm>
        </p:spPr>
        <p:txBody>
          <a:bodyPr/>
          <a:lstStyle/>
          <a:p>
            <a:r>
              <a:rPr lang="sv-SE" sz="2800" dirty="0"/>
              <a:t>Ställ frågorna nedan för att definiera ert nuläge och det önskade </a:t>
            </a:r>
            <a:r>
              <a:rPr lang="sv-SE" sz="2800" dirty="0" smtClean="0"/>
              <a:t>läget</a:t>
            </a:r>
            <a:endParaRPr lang="sv-SE" sz="2800" dirty="0"/>
          </a:p>
          <a:p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515389" y="1502688"/>
            <a:ext cx="5203768" cy="426270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/>
              <a:t>Frågor för att beskriva Nuläge</a:t>
            </a:r>
          </a:p>
          <a:p>
            <a:r>
              <a:rPr lang="sv-SE" b="1" dirty="0"/>
              <a:t> </a:t>
            </a:r>
            <a:endParaRPr lang="sv-SE" dirty="0"/>
          </a:p>
          <a:p>
            <a:r>
              <a:rPr lang="sv-SE" sz="1600" i="1" dirty="0"/>
              <a:t>Beskriv hur förändringsutmaningen visar </a:t>
            </a:r>
            <a:r>
              <a:rPr lang="sv-SE" sz="1600" i="1" dirty="0" smtClean="0"/>
              <a:t>sig</a:t>
            </a:r>
            <a:endParaRPr lang="sv-SE" sz="1600" dirty="0"/>
          </a:p>
          <a:p>
            <a:endParaRPr lang="sv-SE" sz="1600" dirty="0"/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Finns det tydliga krav på vad verksamheten </a:t>
            </a:r>
            <a:r>
              <a:rPr lang="sv-SE" sz="1600" dirty="0" smtClean="0"/>
              <a:t>ska uppnå/ prestera/ leverera</a:t>
            </a:r>
            <a:r>
              <a:rPr lang="sv-SE" sz="1600" dirty="0"/>
              <a:t>?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Finns det någon brist i förhållande till era förväntade resultat t ex </a:t>
            </a:r>
            <a:r>
              <a:rPr lang="sv-SE" sz="1600" dirty="0" smtClean="0"/>
              <a:t>OSA-enkät, kvalitetsbrister </a:t>
            </a:r>
            <a:r>
              <a:rPr lang="sv-SE" sz="1600" dirty="0"/>
              <a:t>eller annan typ av fakta? 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 smtClean="0"/>
              <a:t>Vad </a:t>
            </a:r>
            <a:r>
              <a:rPr lang="sv-SE" sz="1600" dirty="0"/>
              <a:t>kan bli bättre och hur vet man att det är ett utvecklingsområde?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1600" dirty="0"/>
              <a:t>Hur viktigt är det att åstadkomma en förändring?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600" dirty="0"/>
              <a:t>Vad skulle hända om du stannade i nuläget och inte genomförde förändringen?</a:t>
            </a:r>
            <a:endParaRPr lang="sv-SE" sz="1600" dirty="0"/>
          </a:p>
          <a:p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5958296" y="1502688"/>
            <a:ext cx="5829151" cy="4178067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300"/>
              </a:spcAft>
            </a:pPr>
            <a:r>
              <a:rPr lang="sv-SE" b="1" dirty="0"/>
              <a:t>Frågor för att beskriva Önskat läge</a:t>
            </a:r>
          </a:p>
          <a:p>
            <a:pPr>
              <a:spcAft>
                <a:spcPts val="0"/>
              </a:spcAft>
            </a:pPr>
            <a:r>
              <a:rPr lang="sv-SE" dirty="0"/>
              <a:t> </a:t>
            </a:r>
          </a:p>
          <a:p>
            <a:pPr>
              <a:spcAft>
                <a:spcPts val="600"/>
              </a:spcAft>
            </a:pPr>
            <a:r>
              <a:rPr lang="sv-SE" sz="1600" i="1" dirty="0"/>
              <a:t>Vad skall bli bättre? </a:t>
            </a:r>
            <a:r>
              <a:rPr lang="sv-SE" sz="1600" i="1" dirty="0"/>
              <a:t>Det går ofta att hitta i en brist i nuläget som kan vara en utgångspunkt för att beskriva det önskade läget</a:t>
            </a:r>
            <a:r>
              <a:rPr lang="sv-SE" sz="1600" i="1" dirty="0" smtClean="0"/>
              <a:t>.</a:t>
            </a:r>
            <a:endParaRPr lang="sv-SE" sz="1600" dirty="0"/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sz="1600" dirty="0"/>
              <a:t>Vad skall uppnås</a:t>
            </a:r>
            <a:r>
              <a:rPr lang="sv-SE" sz="1600" dirty="0" smtClean="0"/>
              <a:t>?</a:t>
            </a:r>
            <a:endParaRPr lang="sv-SE" sz="1600" dirty="0"/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sz="1600" dirty="0"/>
              <a:t>När skall detta ha uppnåtts?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sz="1600" dirty="0"/>
              <a:t>Vad behöver uppnås på kort och lång sikt?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sv-SE" sz="1600" dirty="0"/>
              <a:t>Hur vet ni att ni har nått målet?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a-DK" sz="1600" dirty="0"/>
              <a:t>På vilket sätt kommer verksamheten  att bli bättre med det önskade läget? </a:t>
            </a:r>
            <a:endParaRPr lang="sv-SE" sz="1600" dirty="0"/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a-DK" sz="1600" dirty="0"/>
              <a:t>När du uppnått ditt resultat</a:t>
            </a:r>
            <a:r>
              <a:rPr lang="da-DK" sz="1600" dirty="0" smtClean="0"/>
              <a:t>/ förändringsmål</a:t>
            </a:r>
            <a:r>
              <a:rPr lang="da-DK" sz="1600" dirty="0"/>
              <a:t>, vad kommer det att leda till?</a:t>
            </a:r>
            <a:endParaRPr lang="sv-SE" sz="1600" dirty="0"/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da-DK" sz="1600" dirty="0"/>
              <a:t>Är det möjligt att nå ditt önskade läge?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045489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 smtClean="0"/>
              <a:t>Frågor som söker svar</a:t>
            </a:r>
            <a:endParaRPr lang="sv-SE" dirty="0"/>
          </a:p>
        </p:txBody>
      </p:sp>
      <p:grpSp>
        <p:nvGrpSpPr>
          <p:cNvPr id="9" name="Group 6"/>
          <p:cNvGrpSpPr/>
          <p:nvPr/>
        </p:nvGrpSpPr>
        <p:grpSpPr>
          <a:xfrm>
            <a:off x="859100" y="2268971"/>
            <a:ext cx="9359899" cy="3370263"/>
            <a:chOff x="273051" y="1125538"/>
            <a:chExt cx="8937625" cy="3551237"/>
          </a:xfrm>
        </p:grpSpPr>
        <p:sp>
          <p:nvSpPr>
            <p:cNvPr id="10" name="Content Placeholder 7"/>
            <p:cNvSpPr txBox="1">
              <a:spLocks/>
            </p:cNvSpPr>
            <p:nvPr/>
          </p:nvSpPr>
          <p:spPr>
            <a:xfrm>
              <a:off x="273051" y="1125538"/>
              <a:ext cx="2165350" cy="355123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72000" tIns="72000" rIns="72000" bIns="72000" rtlCol="0">
              <a:no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»"/>
                <a:tabLst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80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·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spcBef>
                  <a:spcPts val="800"/>
                </a:spcBef>
              </a:pPr>
              <a:r>
                <a:rPr lang="da-DK" sz="1400" b="1" dirty="0">
                  <a:solidFill>
                    <a:prstClr val="black"/>
                  </a:solidFill>
                </a:rPr>
                <a:t>ÖNSKAT LÄGE?</a:t>
              </a:r>
            </a:p>
            <a:p>
              <a:pPr marL="191995" lvl="1" indent="-191995" defTabSz="1219170">
                <a:spcBef>
                  <a:spcPts val="800"/>
                </a:spcBef>
                <a:buClr>
                  <a:prstClr val="white"/>
                </a:buClr>
              </a:pPr>
              <a:r>
                <a:rPr lang="da-DK" sz="1400" dirty="0">
                  <a:solidFill>
                    <a:prstClr val="black"/>
                  </a:solidFill>
                </a:rPr>
                <a:t>Vision, mål, riktning?</a:t>
              </a:r>
            </a:p>
            <a:p>
              <a:pPr marL="191995" lvl="1" indent="-191995" defTabSz="1219170">
                <a:spcBef>
                  <a:spcPts val="800"/>
                </a:spcBef>
                <a:buClr>
                  <a:prstClr val="white"/>
                </a:buClr>
              </a:pPr>
              <a:r>
                <a:rPr lang="da-DK" sz="1400" dirty="0">
                  <a:solidFill>
                    <a:prstClr val="black"/>
                  </a:solidFill>
                </a:rPr>
                <a:t>Hur kommer det att vara när vi kommer dit? </a:t>
              </a:r>
            </a:p>
            <a:p>
              <a:pPr marL="191995" lvl="1" indent="-191995" defTabSz="1219170">
                <a:spcBef>
                  <a:spcPts val="800"/>
                </a:spcBef>
                <a:buClr>
                  <a:prstClr val="white"/>
                </a:buClr>
              </a:pPr>
              <a:r>
                <a:rPr lang="da-DK" sz="1400" dirty="0">
                  <a:solidFill>
                    <a:prstClr val="black"/>
                  </a:solidFill>
                </a:rPr>
                <a:t>På vilket sätt kommer saker och ting att bli bättre? </a:t>
              </a:r>
            </a:p>
            <a:p>
              <a:pPr marL="191995" lvl="1" indent="-191995" defTabSz="1219170">
                <a:spcBef>
                  <a:spcPts val="800"/>
                </a:spcBef>
                <a:buClr>
                  <a:prstClr val="white"/>
                </a:buClr>
              </a:pPr>
              <a:r>
                <a:rPr lang="da-DK" sz="1400" dirty="0">
                  <a:solidFill>
                    <a:prstClr val="black"/>
                  </a:solidFill>
                </a:rPr>
                <a:t>Vad är attraktivt och bättre med det önskade läget? </a:t>
              </a:r>
            </a:p>
            <a:p>
              <a:pPr marL="191995" lvl="1" indent="-191995" defTabSz="1219170">
                <a:spcBef>
                  <a:spcPts val="800"/>
                </a:spcBef>
                <a:buClr>
                  <a:prstClr val="white"/>
                </a:buClr>
              </a:pPr>
              <a:r>
                <a:rPr lang="da-DK" sz="1400" dirty="0">
                  <a:solidFill>
                    <a:prstClr val="black"/>
                  </a:solidFill>
                </a:rPr>
                <a:t>Vad är problem och nackdelar med det önskade läget?</a:t>
              </a:r>
            </a:p>
          </p:txBody>
        </p:sp>
        <p:sp>
          <p:nvSpPr>
            <p:cNvPr id="11" name="Content Placeholder 7"/>
            <p:cNvSpPr txBox="1">
              <a:spLocks/>
            </p:cNvSpPr>
            <p:nvPr/>
          </p:nvSpPr>
          <p:spPr>
            <a:xfrm>
              <a:off x="2530476" y="1125538"/>
              <a:ext cx="2165350" cy="355123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72000" tIns="72000" rIns="72000" bIns="72000" rtlCol="0">
              <a:no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»"/>
                <a:tabLst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80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·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spcBef>
                  <a:spcPts val="800"/>
                </a:spcBef>
              </a:pPr>
              <a:r>
                <a:rPr lang="da-DK" sz="1400" b="1">
                  <a:solidFill>
                    <a:prstClr val="black"/>
                  </a:solidFill>
                </a:rPr>
                <a:t>NULÄGE?</a:t>
              </a:r>
            </a:p>
            <a:p>
              <a:pPr marL="179996" lvl="1" indent="-179996" defTabSz="1219170">
                <a:spcBef>
                  <a:spcPts val="800"/>
                </a:spcBef>
                <a:buClr>
                  <a:prstClr val="black"/>
                </a:buClr>
              </a:pPr>
              <a:r>
                <a:rPr lang="da-DK" sz="1400">
                  <a:solidFill>
                    <a:prstClr val="black"/>
                  </a:solidFill>
                </a:rPr>
                <a:t>Dagens problem och </a:t>
              </a:r>
              <a:br>
                <a:rPr lang="da-DK" sz="1400">
                  <a:solidFill>
                    <a:prstClr val="black"/>
                  </a:solidFill>
                </a:rPr>
              </a:br>
              <a:r>
                <a:rPr lang="da-DK" sz="1400">
                  <a:solidFill>
                    <a:prstClr val="black"/>
                  </a:solidFill>
                </a:rPr>
                <a:t>utmaningar?</a:t>
              </a:r>
            </a:p>
            <a:p>
              <a:pPr marL="179996" lvl="1" indent="-179996" defTabSz="1219170">
                <a:spcBef>
                  <a:spcPts val="800"/>
                </a:spcBef>
                <a:buClr>
                  <a:prstClr val="black"/>
                </a:buClr>
              </a:pPr>
              <a:r>
                <a:rPr lang="da-DK" sz="1400">
                  <a:solidFill>
                    <a:prstClr val="black"/>
                  </a:solidFill>
                </a:rPr>
                <a:t>Hur stort är gapet mellan nuläget och det önskade läget?</a:t>
              </a:r>
              <a:endParaRPr lang="da-DK" sz="1400" dirty="0">
                <a:solidFill>
                  <a:prstClr val="black"/>
                </a:solidFill>
              </a:endParaRPr>
            </a:p>
          </p:txBody>
        </p:sp>
        <p:sp>
          <p:nvSpPr>
            <p:cNvPr id="12" name="Content Placeholder 7"/>
            <p:cNvSpPr txBox="1">
              <a:spLocks/>
            </p:cNvSpPr>
            <p:nvPr/>
          </p:nvSpPr>
          <p:spPr>
            <a:xfrm>
              <a:off x="4787901" y="1125538"/>
              <a:ext cx="2165350" cy="355123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72000" tIns="72000" rIns="72000" bIns="72000" rtlCol="0">
              <a:no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»"/>
                <a:tabLst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80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·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spcBef>
                  <a:spcPts val="800"/>
                </a:spcBef>
              </a:pPr>
              <a:r>
                <a:rPr lang="da-DK" sz="1400" b="1" dirty="0">
                  <a:solidFill>
                    <a:prstClr val="black"/>
                  </a:solidFill>
                </a:rPr>
                <a:t>VARFÖR?</a:t>
              </a:r>
            </a:p>
            <a:p>
              <a:pPr marL="179996" lvl="1" indent="-179996" defTabSz="1219170">
                <a:spcBef>
                  <a:spcPts val="800"/>
                </a:spcBef>
                <a:buClr>
                  <a:prstClr val="black"/>
                </a:buClr>
              </a:pPr>
              <a:r>
                <a:rPr lang="da-DK" sz="1400" dirty="0">
                  <a:solidFill>
                    <a:prstClr val="black"/>
                  </a:solidFill>
                </a:rPr>
                <a:t>Varför är det nödvändigt att lämna nuläget?</a:t>
              </a:r>
            </a:p>
            <a:p>
              <a:pPr marL="179996" lvl="1" indent="-179996" defTabSz="1219170">
                <a:spcBef>
                  <a:spcPts val="800"/>
                </a:spcBef>
                <a:buClr>
                  <a:prstClr val="black"/>
                </a:buClr>
              </a:pPr>
              <a:r>
                <a:rPr lang="da-DK" sz="1400" dirty="0">
                  <a:solidFill>
                    <a:prstClr val="black"/>
                  </a:solidFill>
                </a:rPr>
                <a:t>Vad skulle hända om vi stannade </a:t>
              </a:r>
              <a:r>
                <a:rPr lang="da-DK" sz="1400" dirty="0">
                  <a:solidFill>
                    <a:prstClr val="black"/>
                  </a:solidFill>
                </a:rPr>
                <a:t>i </a:t>
              </a:r>
              <a:r>
                <a:rPr lang="da-DK" sz="1400" dirty="0">
                  <a:solidFill>
                    <a:prstClr val="black"/>
                  </a:solidFill>
                </a:rPr>
                <a:t>nuläget och inte genomförde förändringen?</a:t>
              </a:r>
            </a:p>
          </p:txBody>
        </p:sp>
        <p:sp>
          <p:nvSpPr>
            <p:cNvPr id="13" name="Content Placeholder 7"/>
            <p:cNvSpPr txBox="1">
              <a:spLocks/>
            </p:cNvSpPr>
            <p:nvPr/>
          </p:nvSpPr>
          <p:spPr>
            <a:xfrm>
              <a:off x="7045326" y="1125538"/>
              <a:ext cx="2165350" cy="3551237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72000" tIns="72000" rIns="72000" bIns="72000" rtlCol="0">
              <a:noAutofit/>
            </a:bodyPr>
            <a:lstStyle>
              <a:lvl1pPr marL="0" indent="0" algn="l" defTabSz="914400" rtl="0" eaLnBrk="1" latinLnBrk="0" hangingPunct="1">
                <a:spcBef>
                  <a:spcPts val="600"/>
                </a:spcBef>
                <a:buFont typeface="Arial" pitchFamily="34" charset="0"/>
                <a:buNone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144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•"/>
                <a:defRPr sz="1800" kern="1200" baseline="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288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–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432000" indent="-144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»"/>
                <a:tabLst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576000" indent="-180000" algn="l" defTabSz="914400" rtl="0" eaLnBrk="1" latinLnBrk="0" hangingPunct="1">
                <a:spcBef>
                  <a:spcPts val="600"/>
                </a:spcBef>
                <a:buClr>
                  <a:schemeClr val="tx1"/>
                </a:buClr>
                <a:buFont typeface="Arial" pitchFamily="34" charset="0"/>
                <a:buChar char="·"/>
                <a:defRPr sz="1800" kern="1200">
                  <a:solidFill>
                    <a:schemeClr val="tx1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9170">
                <a:spcBef>
                  <a:spcPts val="800"/>
                </a:spcBef>
              </a:pPr>
              <a:r>
                <a:rPr lang="da-DK" sz="1400" b="1" dirty="0">
                  <a:solidFill>
                    <a:prstClr val="black"/>
                  </a:solidFill>
                </a:rPr>
                <a:t>HUR?</a:t>
              </a:r>
            </a:p>
            <a:p>
              <a:pPr marL="179996" lvl="1" indent="-179996" defTabSz="1219170">
                <a:spcBef>
                  <a:spcPts val="800"/>
                </a:spcBef>
                <a:buClr>
                  <a:prstClr val="black"/>
                </a:buClr>
              </a:pPr>
              <a:r>
                <a:rPr lang="da-DK" sz="1400" dirty="0">
                  <a:solidFill>
                    <a:prstClr val="black"/>
                  </a:solidFill>
                </a:rPr>
                <a:t>Hur ska vi göra det? </a:t>
              </a:r>
            </a:p>
            <a:p>
              <a:pPr marL="179996" lvl="1" indent="-179996" defTabSz="1219170">
                <a:spcBef>
                  <a:spcPts val="800"/>
                </a:spcBef>
                <a:buClr>
                  <a:prstClr val="black"/>
                </a:buClr>
              </a:pPr>
              <a:r>
                <a:rPr lang="da-DK" sz="1400" dirty="0">
                  <a:solidFill>
                    <a:prstClr val="black"/>
                  </a:solidFill>
                </a:rPr>
                <a:t>Vem kommer att göra vad?</a:t>
              </a:r>
            </a:p>
            <a:p>
              <a:pPr marL="179996" lvl="1" indent="-179996" defTabSz="1219170">
                <a:spcBef>
                  <a:spcPts val="800"/>
                </a:spcBef>
                <a:buClr>
                  <a:prstClr val="black"/>
                </a:buClr>
              </a:pPr>
              <a:r>
                <a:rPr lang="da-DK" sz="1400" dirty="0">
                  <a:solidFill>
                    <a:prstClr val="black"/>
                  </a:solidFill>
                </a:rPr>
                <a:t>När kommer det att ske</a:t>
              </a:r>
              <a:r>
                <a:rPr lang="da-DK" sz="1400" dirty="0">
                  <a:solidFill>
                    <a:prstClr val="black"/>
                  </a:solidFill>
                </a:rPr>
                <a:t>?</a:t>
              </a:r>
            </a:p>
            <a:p>
              <a:pPr marL="179996" lvl="1" indent="-179996" defTabSz="1219170">
                <a:spcBef>
                  <a:spcPts val="800"/>
                </a:spcBef>
                <a:buClr>
                  <a:prstClr val="black"/>
                </a:buClr>
              </a:pPr>
              <a:r>
                <a:rPr lang="da-DK" sz="1400" dirty="0">
                  <a:solidFill>
                    <a:prstClr val="black"/>
                  </a:solidFill>
                </a:rPr>
                <a:t>Hur säkerställer vi involvering?</a:t>
              </a:r>
              <a:endParaRPr lang="da-DK" sz="14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7786482"/>
      </p:ext>
    </p:extLst>
  </p:cSld>
  <p:clrMapOvr>
    <a:masterClrMapping/>
  </p:clrMapOvr>
</p:sld>
</file>

<file path=ppt/theme/theme1.xml><?xml version="1.0" encoding="utf-8"?>
<a:theme xmlns:a="http://schemas.openxmlformats.org/drawingml/2006/main" name="Kapitel rö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- klassiskt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320</Words>
  <Application>Microsoft Office PowerPoint</Application>
  <PresentationFormat>Bredbild</PresentationFormat>
  <Paragraphs>41</Paragraphs>
  <Slides>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7" baseType="lpstr">
      <vt:lpstr>Arial</vt:lpstr>
      <vt:lpstr>Calibri</vt:lpstr>
      <vt:lpstr>Symbol</vt:lpstr>
      <vt:lpstr>Kapitel röd</vt:lpstr>
      <vt:lpstr>PowerPoint-presentation</vt:lpstr>
      <vt:lpstr>PowerPoint-presentation</vt:lpstr>
      <vt:lpstr>PowerPoint-presentation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Söderlind, Elin</dc:creator>
  <cp:lastModifiedBy>Söderlind, Elin</cp:lastModifiedBy>
  <cp:revision>3</cp:revision>
  <dcterms:created xsi:type="dcterms:W3CDTF">2023-10-30T14:04:07Z</dcterms:created>
  <dcterms:modified xsi:type="dcterms:W3CDTF">2023-10-30T14:17:07Z</dcterms:modified>
</cp:coreProperties>
</file>