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8A658-5EC2-402B-9176-D5B5EF139903}" type="datetimeFigureOut">
              <a:rPr lang="sv-SE" smtClean="0"/>
              <a:t>2023-11-03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53B5-0FEE-4DBC-B93F-9C164AA87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15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9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 smtClean="0"/>
              <a:t>Identifiera vilka intressenter</a:t>
            </a:r>
            <a:r>
              <a:rPr lang="sv-SE" baseline="0" dirty="0" smtClean="0"/>
              <a:t> som berörs av förändringen (skriv på sidan av pappret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54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0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BBCB4-99FF-4509-A4E4-EE8DBE7FBC6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9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0158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79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76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Skriv rubrik här</a:t>
            </a:r>
            <a:br>
              <a:rPr lang="da-DK" noProof="0"/>
            </a:br>
            <a:r>
              <a:rPr lang="da-DK" noProof="0"/>
              <a:t>Max. 2 radar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5158809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52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70000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097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33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84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57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7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966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51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1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7.png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705299" y="351932"/>
            <a:ext cx="8602536" cy="610037"/>
          </a:xfrm>
        </p:spPr>
        <p:txBody>
          <a:bodyPr/>
          <a:lstStyle/>
          <a:p>
            <a:r>
              <a:rPr lang="sv-SE" sz="3200" dirty="0"/>
              <a:t>Intressent, målgrupp eller aktör?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818641" y="1226691"/>
            <a:ext cx="9857043" cy="2938752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När vi pratar om kommunikation blandar vi ofta begreppen intressenter och målgrupper. 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sz="1867" b="1" dirty="0">
                <a:solidFill>
                  <a:schemeClr val="tx1"/>
                </a:solidFill>
              </a:rPr>
              <a:t>Intressenter</a:t>
            </a:r>
            <a:r>
              <a:rPr lang="sv-SE" sz="1867" dirty="0">
                <a:solidFill>
                  <a:schemeClr val="tx1"/>
                </a:solidFill>
              </a:rPr>
              <a:t> är alla de grupper och individer som på ett eller annat sätt kan påverka eller påverkas av en förändring. </a:t>
            </a:r>
          </a:p>
          <a:p>
            <a:r>
              <a:rPr lang="sv-SE" sz="1867" b="1" dirty="0">
                <a:solidFill>
                  <a:schemeClr val="tx1"/>
                </a:solidFill>
              </a:rPr>
              <a:t>Målgrupper</a:t>
            </a:r>
            <a:r>
              <a:rPr lang="sv-SE" sz="1867" dirty="0">
                <a:solidFill>
                  <a:schemeClr val="tx1"/>
                </a:solidFill>
              </a:rPr>
              <a:t> är den eller de grupper som vi riktar oss till med en specifik insats. </a:t>
            </a:r>
          </a:p>
          <a:p>
            <a:r>
              <a:rPr lang="sv-SE" sz="1867" b="1" dirty="0">
                <a:solidFill>
                  <a:schemeClr val="tx1"/>
                </a:solidFill>
              </a:rPr>
              <a:t>Aktörer</a:t>
            </a:r>
            <a:r>
              <a:rPr lang="sv-SE" sz="1867" dirty="0">
                <a:solidFill>
                  <a:schemeClr val="tx1"/>
                </a:solidFill>
              </a:rPr>
              <a:t> är de som har mandat att agera inom ramen för vår förändring. </a:t>
            </a:r>
          </a:p>
          <a:p>
            <a:pPr marL="0" indent="0">
              <a:buNone/>
            </a:pPr>
            <a:endParaRPr lang="sv-SE" sz="1867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867" dirty="0">
                <a:solidFill>
                  <a:schemeClr val="tx1"/>
                </a:solidFill>
              </a:rPr>
              <a:t>Att göra en intressentanalys är första steget i att planera sin kommunikation. Med hjälp av intressentanalysen definierar och prioriterar vi grupper och individer i kommunikationsarbetet.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557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6"/>
          <p:cNvGrpSpPr/>
          <p:nvPr/>
        </p:nvGrpSpPr>
        <p:grpSpPr>
          <a:xfrm>
            <a:off x="907765" y="1407592"/>
            <a:ext cx="8055183" cy="5141762"/>
            <a:chOff x="1955897" y="1604688"/>
            <a:chExt cx="5563463" cy="4455586"/>
          </a:xfrm>
        </p:grpSpPr>
        <p:grpSp>
          <p:nvGrpSpPr>
            <p:cNvPr id="6" name="Group 53"/>
            <p:cNvGrpSpPr/>
            <p:nvPr/>
          </p:nvGrpSpPr>
          <p:grpSpPr>
            <a:xfrm>
              <a:off x="3226320" y="1757086"/>
              <a:ext cx="274572" cy="3739467"/>
              <a:chOff x="2964291" y="1902226"/>
              <a:chExt cx="274572" cy="3739467"/>
            </a:xfrm>
          </p:grpSpPr>
          <p:sp>
            <p:nvSpPr>
              <p:cNvPr id="18" name="Content Placeholder 2"/>
              <p:cNvSpPr txBox="1">
                <a:spLocks/>
              </p:cNvSpPr>
              <p:nvPr>
                <p:custDataLst>
                  <p:tags r:id="rId12"/>
                </p:custDataLst>
              </p:nvPr>
            </p:nvSpPr>
            <p:spPr>
              <a:xfrm>
                <a:off x="2964291" y="1902226"/>
                <a:ext cx="274572" cy="21336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 pitchFamily="34" charset="0"/>
                  <a:buChar char="•"/>
                  <a:defRPr sz="1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marR="0" indent="-1440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»"/>
                  <a:tabLst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44000" algn="l" defTabSz="914400" rtl="0" eaLnBrk="1" latinLnBrk="0" hangingPunct="1">
                  <a:spcBef>
                    <a:spcPts val="600"/>
                  </a:spcBef>
                  <a:buClrTx/>
                  <a:buFont typeface="Arial" pitchFamily="34" charset="0"/>
                  <a:buChar char="·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spcBef>
                    <a:spcPts val="800"/>
                  </a:spcBef>
                </a:pPr>
                <a:r>
                  <a:rPr lang="da-DK" sz="1600" b="1" dirty="0" err="1">
                    <a:solidFill>
                      <a:prstClr val="black"/>
                    </a:solidFill>
                    <a:latin typeface="Arial"/>
                  </a:rPr>
                  <a:t>Hög</a:t>
                </a:r>
                <a:endParaRPr lang="da-DK" sz="1600" b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Content Placeholder 2"/>
              <p:cNvSpPr txBox="1">
                <a:spLocks/>
              </p:cNvSpPr>
              <p:nvPr>
                <p:custDataLst>
                  <p:tags r:id="rId13"/>
                </p:custDataLst>
              </p:nvPr>
            </p:nvSpPr>
            <p:spPr>
              <a:xfrm>
                <a:off x="2987541" y="5428331"/>
                <a:ext cx="251322" cy="21336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 pitchFamily="34" charset="0"/>
                  <a:buChar char="•"/>
                  <a:defRPr sz="1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marR="0" indent="-1440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»"/>
                  <a:tabLst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44000" algn="l" defTabSz="914400" rtl="0" eaLnBrk="1" latinLnBrk="0" hangingPunct="1">
                  <a:spcBef>
                    <a:spcPts val="600"/>
                  </a:spcBef>
                  <a:buClrTx/>
                  <a:buFont typeface="Arial" pitchFamily="34" charset="0"/>
                  <a:buChar char="·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spcBef>
                    <a:spcPts val="800"/>
                  </a:spcBef>
                </a:pPr>
                <a:r>
                  <a:rPr lang="da-DK" sz="1600" b="1" dirty="0">
                    <a:solidFill>
                      <a:prstClr val="black"/>
                    </a:solidFill>
                    <a:latin typeface="Arial"/>
                  </a:rPr>
                  <a:t>Låg</a:t>
                </a:r>
              </a:p>
            </p:txBody>
          </p:sp>
        </p:grpSp>
        <p:sp>
          <p:nvSpPr>
            <p:cNvPr id="7" name="Content Placeholder 2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955897" y="3427805"/>
              <a:ext cx="1078358" cy="4267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170">
                <a:spcBef>
                  <a:spcPts val="800"/>
                </a:spcBef>
              </a:pP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Påverkan</a:t>
              </a:r>
              <a:br>
                <a:rPr lang="da-DK" sz="1600" b="1" dirty="0">
                  <a:solidFill>
                    <a:prstClr val="black"/>
                  </a:solidFill>
                  <a:latin typeface="Arial"/>
                </a:rPr>
              </a:b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på förändringen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1273310" y="3612471"/>
              <a:ext cx="37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658676" y="5512763"/>
              <a:ext cx="511500" cy="21336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Negativ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914629" y="5512763"/>
              <a:ext cx="465000" cy="21336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Positiv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227837" y="5846912"/>
              <a:ext cx="2569681" cy="21336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ts val="800"/>
                </a:spcBef>
              </a:pPr>
              <a:r>
                <a:rPr lang="da-DK" sz="1600" b="1" dirty="0" err="1">
                  <a:solidFill>
                    <a:prstClr val="black"/>
                  </a:solidFill>
                  <a:latin typeface="Arial"/>
                </a:rPr>
                <a:t>Attityd</a:t>
              </a: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da-DK" sz="1600" b="1" dirty="0" err="1">
                  <a:solidFill>
                    <a:prstClr val="black"/>
                  </a:solidFill>
                  <a:latin typeface="Arial"/>
                </a:rPr>
                <a:t>till</a:t>
              </a: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 den planerade </a:t>
              </a:r>
              <a:r>
                <a:rPr lang="da-DK" sz="1600" b="1" dirty="0" err="1">
                  <a:solidFill>
                    <a:prstClr val="black"/>
                  </a:solidFill>
                  <a:latin typeface="Arial"/>
                </a:rPr>
                <a:t>förändringen</a:t>
              </a:r>
              <a:endParaRPr lang="da-DK" sz="16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8676" y="1757086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58676" y="3612471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12676" y="1757086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12676" y="3612471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658676" y="5772171"/>
              <a:ext cx="37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82191" y="1604688"/>
              <a:ext cx="3937169" cy="3863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10"/>
                </a:cxn>
                <a:cxn ang="0">
                  <a:pos x="5332" y="2810"/>
                </a:cxn>
              </a:cxnLst>
              <a:rect l="0" t="0" r="r" b="b"/>
              <a:pathLst>
                <a:path w="5332" h="2810">
                  <a:moveTo>
                    <a:pt x="0" y="0"/>
                  </a:moveTo>
                  <a:lnTo>
                    <a:pt x="0" y="2810"/>
                  </a:lnTo>
                  <a:lnTo>
                    <a:pt x="5332" y="281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lIns="0" tIns="0" rIns="0" bIns="0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392534" y="423394"/>
            <a:ext cx="8570412" cy="455551"/>
          </a:xfrm>
        </p:spPr>
        <p:txBody>
          <a:bodyPr/>
          <a:lstStyle/>
          <a:p>
            <a:r>
              <a:rPr lang="sv-SE" dirty="0" smtClean="0"/>
              <a:t>Gör en målgruppsanalys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3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 27"/>
          <p:cNvSpPr/>
          <p:nvPr/>
        </p:nvSpPr>
        <p:spPr>
          <a:xfrm>
            <a:off x="6247834" y="3339535"/>
            <a:ext cx="1222642" cy="11307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5838997" y="1672703"/>
            <a:ext cx="1222642" cy="11307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oup 126"/>
          <p:cNvGrpSpPr/>
          <p:nvPr/>
        </p:nvGrpSpPr>
        <p:grpSpPr>
          <a:xfrm>
            <a:off x="416699" y="1373725"/>
            <a:ext cx="8055183" cy="5141762"/>
            <a:chOff x="1955897" y="1604688"/>
            <a:chExt cx="5563463" cy="4455586"/>
          </a:xfrm>
        </p:grpSpPr>
        <p:grpSp>
          <p:nvGrpSpPr>
            <p:cNvPr id="4" name="Group 53"/>
            <p:cNvGrpSpPr/>
            <p:nvPr/>
          </p:nvGrpSpPr>
          <p:grpSpPr>
            <a:xfrm>
              <a:off x="3226320" y="1757086"/>
              <a:ext cx="274572" cy="3739467"/>
              <a:chOff x="2964291" y="1902226"/>
              <a:chExt cx="274572" cy="3739467"/>
            </a:xfrm>
          </p:grpSpPr>
          <p:sp>
            <p:nvSpPr>
              <p:cNvPr id="17" name="Content Placeholder 2"/>
              <p:cNvSpPr txBox="1">
                <a:spLocks/>
              </p:cNvSpPr>
              <p:nvPr>
                <p:custDataLst>
                  <p:tags r:id="rId12"/>
                </p:custDataLst>
              </p:nvPr>
            </p:nvSpPr>
            <p:spPr>
              <a:xfrm>
                <a:off x="2964291" y="1902226"/>
                <a:ext cx="274572" cy="21336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 pitchFamily="34" charset="0"/>
                  <a:buChar char="•"/>
                  <a:defRPr sz="1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marR="0" indent="-1440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»"/>
                  <a:tabLst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44000" algn="l" defTabSz="914400" rtl="0" eaLnBrk="1" latinLnBrk="0" hangingPunct="1">
                  <a:spcBef>
                    <a:spcPts val="600"/>
                  </a:spcBef>
                  <a:buClrTx/>
                  <a:buFont typeface="Arial" pitchFamily="34" charset="0"/>
                  <a:buChar char="·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spcBef>
                    <a:spcPts val="800"/>
                  </a:spcBef>
                </a:pPr>
                <a:r>
                  <a:rPr lang="da-DK" sz="1600" b="1" dirty="0" err="1">
                    <a:solidFill>
                      <a:prstClr val="black"/>
                    </a:solidFill>
                    <a:latin typeface="Arial"/>
                  </a:rPr>
                  <a:t>Hög</a:t>
                </a:r>
                <a:endParaRPr lang="da-DK" sz="1600" b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>
                <p:custDataLst>
                  <p:tags r:id="rId13"/>
                </p:custDataLst>
              </p:nvPr>
            </p:nvSpPr>
            <p:spPr>
              <a:xfrm>
                <a:off x="2987541" y="5428331"/>
                <a:ext cx="251322" cy="21336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 pitchFamily="34" charset="0"/>
                  <a:buChar char="•"/>
                  <a:defRPr sz="1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marR="0" indent="-1440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marR="0" indent="-1440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»"/>
                  <a:tabLst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44000" algn="l" defTabSz="914400" rtl="0" eaLnBrk="1" latinLnBrk="0" hangingPunct="1">
                  <a:spcBef>
                    <a:spcPts val="600"/>
                  </a:spcBef>
                  <a:buClrTx/>
                  <a:buFont typeface="Arial" pitchFamily="34" charset="0"/>
                  <a:buChar char="·"/>
                  <a:defRPr sz="1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spcBef>
                    <a:spcPts val="800"/>
                  </a:spcBef>
                </a:pPr>
                <a:r>
                  <a:rPr lang="da-DK" sz="1600" b="1" dirty="0">
                    <a:solidFill>
                      <a:prstClr val="black"/>
                    </a:solidFill>
                    <a:latin typeface="Arial"/>
                  </a:rPr>
                  <a:t>Låg</a:t>
                </a:r>
              </a:p>
            </p:txBody>
          </p:sp>
        </p:grpSp>
        <p:sp>
          <p:nvSpPr>
            <p:cNvPr id="6" name="Content Placeholder 2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955897" y="3427805"/>
              <a:ext cx="1078358" cy="4267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170">
                <a:spcBef>
                  <a:spcPts val="800"/>
                </a:spcBef>
              </a:pP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Påverkan</a:t>
              </a:r>
              <a:br>
                <a:rPr lang="da-DK" sz="1600" b="1" dirty="0">
                  <a:solidFill>
                    <a:prstClr val="black"/>
                  </a:solidFill>
                  <a:latin typeface="Arial"/>
                </a:rPr>
              </a:b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på förändringen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1273310" y="3612471"/>
              <a:ext cx="37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658676" y="5512763"/>
              <a:ext cx="511500" cy="21336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Negativ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914629" y="5512763"/>
              <a:ext cx="465000" cy="21336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Positiv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227837" y="5846912"/>
              <a:ext cx="2569681" cy="21336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ts val="800"/>
                </a:spcBef>
              </a:pPr>
              <a:r>
                <a:rPr lang="da-DK" sz="1600" b="1" dirty="0" err="1">
                  <a:solidFill>
                    <a:prstClr val="black"/>
                  </a:solidFill>
                  <a:latin typeface="Arial"/>
                </a:rPr>
                <a:t>Attityd</a:t>
              </a: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da-DK" sz="1600" b="1" dirty="0" err="1">
                  <a:solidFill>
                    <a:prstClr val="black"/>
                  </a:solidFill>
                  <a:latin typeface="Arial"/>
                </a:rPr>
                <a:t>till</a:t>
              </a:r>
              <a:r>
                <a:rPr lang="da-DK" sz="1600" b="1" dirty="0">
                  <a:solidFill>
                    <a:prstClr val="black"/>
                  </a:solidFill>
                  <a:latin typeface="Arial"/>
                </a:rPr>
                <a:t> den planerade </a:t>
              </a:r>
              <a:r>
                <a:rPr lang="da-DK" sz="1600" b="1" dirty="0" err="1">
                  <a:solidFill>
                    <a:prstClr val="black"/>
                  </a:solidFill>
                  <a:latin typeface="Arial"/>
                </a:rPr>
                <a:t>förändringen</a:t>
              </a:r>
              <a:endParaRPr lang="da-DK" sz="16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8676" y="1757086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58676" y="3612471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12676" y="1757086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12676" y="3612471"/>
              <a:ext cx="1854000" cy="1855385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lIns="96000" tIns="96000" rIns="96000" bIns="96000" anchor="ctr" anchorCtr="1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 dirty="0">
                <a:solidFill>
                  <a:srgbClr val="342F2B"/>
                </a:solidFill>
                <a:latin typeface="Arial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658676" y="5772171"/>
              <a:ext cx="37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82191" y="1604688"/>
              <a:ext cx="3937169" cy="3863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10"/>
                </a:cxn>
                <a:cxn ang="0">
                  <a:pos x="5332" y="2810"/>
                </a:cxn>
              </a:cxnLst>
              <a:rect l="0" t="0" r="r" b="b"/>
              <a:pathLst>
                <a:path w="5332" h="2810">
                  <a:moveTo>
                    <a:pt x="0" y="0"/>
                  </a:moveTo>
                  <a:lnTo>
                    <a:pt x="0" y="2810"/>
                  </a:lnTo>
                  <a:lnTo>
                    <a:pt x="5332" y="281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lIns="0" tIns="0" rIns="0" bIns="0">
              <a:noAutofit/>
            </a:bodyPr>
            <a:lstStyle/>
            <a:p>
              <a:pPr defTabSz="609585">
                <a:spcBef>
                  <a:spcPts val="800"/>
                </a:spcBef>
              </a:pPr>
              <a:endParaRPr lang="da-DK" sz="16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9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290188" y="521237"/>
            <a:ext cx="8570412" cy="455551"/>
          </a:xfrm>
        </p:spPr>
        <p:txBody>
          <a:bodyPr/>
          <a:lstStyle/>
          <a:p>
            <a:r>
              <a:rPr lang="sv-SE" dirty="0" smtClean="0"/>
              <a:t>Gör en målgruppsanalys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12" y="1977853"/>
            <a:ext cx="650159" cy="650159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1" y="4493171"/>
            <a:ext cx="650159" cy="650159"/>
          </a:xfrm>
          <a:prstGeom prst="rect">
            <a:avLst/>
          </a:prstGeom>
        </p:spPr>
      </p:pic>
      <p:sp>
        <p:nvSpPr>
          <p:cNvPr id="21" name="Ellips 20"/>
          <p:cNvSpPr/>
          <p:nvPr/>
        </p:nvSpPr>
        <p:spPr>
          <a:xfrm>
            <a:off x="2980640" y="1672703"/>
            <a:ext cx="1222642" cy="11307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69" y="1977853"/>
            <a:ext cx="650159" cy="650159"/>
          </a:xfrm>
          <a:prstGeom prst="rect">
            <a:avLst/>
          </a:prstGeom>
        </p:spPr>
      </p:pic>
      <p:cxnSp>
        <p:nvCxnSpPr>
          <p:cNvPr id="25" name="Rak pilkoppling 24"/>
          <p:cNvCxnSpPr>
            <a:stCxn id="21" idx="6"/>
            <a:endCxn id="23" idx="2"/>
          </p:cNvCxnSpPr>
          <p:nvPr/>
        </p:nvCxnSpPr>
        <p:spPr>
          <a:xfrm>
            <a:off x="4203282" y="2238097"/>
            <a:ext cx="163571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 25"/>
          <p:cNvSpPr/>
          <p:nvPr/>
        </p:nvSpPr>
        <p:spPr>
          <a:xfrm>
            <a:off x="2953769" y="4298930"/>
            <a:ext cx="1222642" cy="11307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76" y="3533776"/>
            <a:ext cx="650159" cy="650159"/>
          </a:xfrm>
          <a:prstGeom prst="rect">
            <a:avLst/>
          </a:prstGeom>
        </p:spPr>
      </p:pic>
      <p:cxnSp>
        <p:nvCxnSpPr>
          <p:cNvPr id="29" name="Rak pilkoppling 28"/>
          <p:cNvCxnSpPr>
            <a:endCxn id="28" idx="2"/>
          </p:cNvCxnSpPr>
          <p:nvPr/>
        </p:nvCxnSpPr>
        <p:spPr>
          <a:xfrm flipV="1">
            <a:off x="4203282" y="3904929"/>
            <a:ext cx="2044552" cy="91726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 30"/>
          <p:cNvSpPr/>
          <p:nvPr/>
        </p:nvSpPr>
        <p:spPr>
          <a:xfrm>
            <a:off x="8860600" y="730630"/>
            <a:ext cx="444174" cy="41709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/>
          <p:cNvSpPr txBox="1"/>
          <p:nvPr/>
        </p:nvSpPr>
        <p:spPr>
          <a:xfrm>
            <a:off x="9304774" y="762986"/>
            <a:ext cx="1767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Nuvarande position</a:t>
            </a:r>
            <a:endParaRPr lang="sv-SE" sz="1200" dirty="0"/>
          </a:p>
        </p:txBody>
      </p:sp>
      <p:sp>
        <p:nvSpPr>
          <p:cNvPr id="33" name="Ellips 32"/>
          <p:cNvSpPr/>
          <p:nvPr/>
        </p:nvSpPr>
        <p:spPr>
          <a:xfrm>
            <a:off x="8830455" y="1242608"/>
            <a:ext cx="444174" cy="4170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9323596" y="1312654"/>
            <a:ext cx="128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Önskad </a:t>
            </a:r>
            <a:r>
              <a:rPr lang="sv-SE" sz="1200" dirty="0"/>
              <a:t>position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6759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>
          <a:xfrm>
            <a:off x="448521" y="537335"/>
            <a:ext cx="8602536" cy="610037"/>
          </a:xfrm>
        </p:spPr>
        <p:txBody>
          <a:bodyPr/>
          <a:lstStyle/>
          <a:p>
            <a:r>
              <a:rPr lang="da-DK" sz="3200" dirty="0"/>
              <a:t>Målgruppsanalys fortsättning</a:t>
            </a:r>
            <a:endParaRPr lang="sv-SE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8522" y="1571012"/>
          <a:ext cx="11351879" cy="4928400"/>
        </p:xfrm>
        <a:graphic>
          <a:graphicData uri="http://schemas.openxmlformats.org/drawingml/2006/table">
            <a:tbl>
              <a:tblPr firstRow="1" bandCol="1">
                <a:tableStyleId>{912C8C85-51F0-491E-9774-3900AFEF0FD7}</a:tableStyleId>
              </a:tblPr>
              <a:tblGrid>
                <a:gridCol w="227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7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56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 kern="1200" baseline="0" dirty="0"/>
                        <a:t>Person</a:t>
                      </a:r>
                      <a:r>
                        <a:rPr lang="da-DK" sz="1500" u="none" strike="noStrike" kern="1200" baseline="0" dirty="0" smtClean="0"/>
                        <a:t>/ grupp</a:t>
                      </a:r>
                      <a:endParaRPr lang="da-DK" sz="15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 kern="1200" baseline="0" dirty="0"/>
                        <a:t>Varför är personen</a:t>
                      </a:r>
                      <a:r>
                        <a:rPr lang="da-DK" sz="1500" u="none" strike="noStrike" kern="1200" baseline="0" dirty="0" smtClean="0"/>
                        <a:t>/ gruppen </a:t>
                      </a:r>
                      <a:r>
                        <a:rPr lang="da-DK" sz="1500" u="none" strike="noStrike" kern="1200" baseline="0" dirty="0"/>
                        <a:t>i den här positionen?</a:t>
                      </a:r>
                      <a:endParaRPr lang="da-DK" sz="15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 kern="1200" baseline="0" dirty="0"/>
                        <a:t>Vad är nyckeln till att påverka personen</a:t>
                      </a:r>
                      <a:r>
                        <a:rPr lang="da-DK" sz="1500" u="none" strike="noStrike" kern="1200" baseline="0" dirty="0" smtClean="0"/>
                        <a:t>/ gruppen </a:t>
                      </a:r>
                      <a:r>
                        <a:rPr lang="da-DK" sz="1500" u="none" strike="noStrike" kern="1200" baseline="0" dirty="0"/>
                        <a:t>att </a:t>
                      </a:r>
                      <a:r>
                        <a:rPr lang="da-DK" sz="1500" u="none" strike="noStrike" kern="1200" baseline="0" dirty="0" smtClean="0"/>
                        <a:t>förflytta </a:t>
                      </a:r>
                      <a:r>
                        <a:rPr lang="da-DK" sz="1500" u="none" strike="noStrike" kern="1200" baseline="0" dirty="0"/>
                        <a:t>sig?</a:t>
                      </a:r>
                      <a:endParaRPr lang="da-DK" sz="15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 kern="1200" baseline="0" dirty="0"/>
                        <a:t>Aktiviteter</a:t>
                      </a:r>
                      <a:endParaRPr lang="da-DK" sz="1500" b="1" i="1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772900444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80503962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352683814"/>
                  </a:ext>
                </a:extLst>
              </a:tr>
              <a:tr h="3675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500" b="0" i="0" u="none" strike="noStrike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06ftXwPEOavfoMH.eZ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TTP5ckqU216oPNc2mD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b3p0Eeh0eyv.fpp6Xz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MiL7fa9kuFHffiAJYj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7lHy9abEun6pbKO.1K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06ftXwPEOavfoMH.eZ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nhFajVwU.inaCGkhv5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PH9tBUmE.toBg6u9Q7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pH2yf4pUuuPiQy0VdW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hmls79qEqsJ9m7Raq3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GZc_q.GUu.hikmEr.x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nhFajVwU.inaCGkhv5U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W5z0B_7k.hD.sOk506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2ukMla0UW09G1h6AAVS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2ukMla0UW09G1h6AAV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TTP5ckqU216oPNc2mD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b3p0Eeh0eyv.fpp6Xz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MiL7fa9kuFHffiAJYj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7lHy9abEun6pbKO.1K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PH9tBUmE.toBg6u9Q7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pH2yf4pUuuPiQy0VdW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hmls79qEqsJ9m7Raq3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GZc_q.GUu.hikmEr.x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W5z0B_7k.hD.sOk506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2ukMla0UW09G1h6AAV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2ukMla0UW09G1h6AAVSw"/>
</p:tagLst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179</Words>
  <Application>Microsoft Office PowerPoint</Application>
  <PresentationFormat>Bredbild</PresentationFormat>
  <Paragraphs>33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Söderlind, Elin</cp:lastModifiedBy>
  <cp:revision>2</cp:revision>
  <dcterms:created xsi:type="dcterms:W3CDTF">2022-01-19T16:31:17Z</dcterms:created>
  <dcterms:modified xsi:type="dcterms:W3CDTF">2023-11-03T10:58:40Z</dcterms:modified>
</cp:coreProperties>
</file>