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k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8831494848597317"/>
          <c:y val="4.3653086419753087E-2"/>
          <c:w val="0.44832792267290261"/>
          <c:h val="0.93882551440329221"/>
        </c:manualLayout>
      </c:layout>
      <c:radarChart>
        <c:radarStyle val="marker"/>
        <c:varyColors val="0"/>
        <c:ser>
          <c:idx val="0"/>
          <c:order val="0"/>
          <c:spPr>
            <a:ln>
              <a:solidFill>
                <a:srgbClr val="FF6600"/>
              </a:solidFill>
            </a:ln>
          </c:spPr>
          <c:marker>
            <c:symbol val="none"/>
          </c:marker>
          <c:dPt>
            <c:idx val="0"/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5F92-46E0-A563-BEA3D34E4C4A}"/>
              </c:ext>
            </c:extLst>
          </c:dPt>
          <c:dPt>
            <c:idx val="1"/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5F92-46E0-A563-BEA3D34E4C4A}"/>
              </c:ext>
            </c:extLst>
          </c:dPt>
          <c:dPt>
            <c:idx val="2"/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5F92-46E0-A563-BEA3D34E4C4A}"/>
              </c:ext>
            </c:extLst>
          </c:dPt>
          <c:dPt>
            <c:idx val="3"/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5F92-46E0-A563-BEA3D34E4C4A}"/>
              </c:ext>
            </c:extLst>
          </c:dPt>
          <c:dPt>
            <c:idx val="4"/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5F92-46E0-A563-BEA3D34E4C4A}"/>
              </c:ext>
            </c:extLst>
          </c:dPt>
          <c:cat>
            <c:strRef>
              <c:f>Blad1!$C$4:$C$8</c:f>
              <c:strCache>
                <c:ptCount val="5"/>
                <c:pt idx="0">
                  <c:v>Make up your own mind about the desired change  </c:v>
                </c:pt>
                <c:pt idx="1">
                  <c:v>With the best of your ability, take responsibility for implementing the change </c:v>
                </c:pt>
                <c:pt idx="2">
                  <c:v>Actively and consciously influence other people during transition  </c:v>
                </c:pt>
                <c:pt idx="3">
                  <c:v>“Think ahead” to be prepared for the next phase </c:v>
                </c:pt>
                <c:pt idx="4">
                  <c:v>Understand all your different target groups, to be able to “meet them where they are” </c:v>
                </c:pt>
              </c:strCache>
            </c:strRef>
          </c:cat>
          <c:val>
            <c:numRef>
              <c:f>Blad1!$D$4:$D$8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F92-46E0-A563-BEA3D34E4C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3471360"/>
        <c:axId val="633472896"/>
      </c:radarChart>
      <c:catAx>
        <c:axId val="633471360"/>
        <c:scaling>
          <c:orientation val="minMax"/>
        </c:scaling>
        <c:delete val="1"/>
        <c:axPos val="b"/>
        <c:majorGridlines/>
        <c:numFmt formatCode="General" sourceLinked="0"/>
        <c:majorTickMark val="out"/>
        <c:minorTickMark val="none"/>
        <c:tickLblPos val="none"/>
        <c:crossAx val="633472896"/>
        <c:crosses val="autoZero"/>
        <c:auto val="1"/>
        <c:lblAlgn val="ctr"/>
        <c:lblOffset val="100"/>
        <c:noMultiLvlLbl val="0"/>
      </c:catAx>
      <c:valAx>
        <c:axId val="633472896"/>
        <c:scaling>
          <c:orientation val="minMax"/>
          <c:max val="5"/>
          <c:min val="0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200" b="1"/>
            </a:pPr>
            <a:endParaRPr lang="sv-SE"/>
          </a:p>
        </c:txPr>
        <c:crossAx val="633471360"/>
        <c:crosses val="autoZero"/>
        <c:crossBetween val="between"/>
        <c:majorUnit val="1"/>
        <c:minorUnit val="0.1"/>
      </c:valAx>
    </c:plotArea>
    <c:plotVisOnly val="1"/>
    <c:dispBlanksAs val="gap"/>
    <c:showDLblsOverMax val="0"/>
  </c:chart>
  <c:spPr>
    <a:noFill/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5D7BC-A0AD-49CB-BA3A-378BB333A7D3}" type="datetimeFigureOut">
              <a:rPr lang="sv-SE" smtClean="0"/>
              <a:t>2023-11-03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3DF85-A93A-431B-97BF-5B4A499377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3429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425637-1E8E-455D-ABCF-CA19637FECA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310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425637-1E8E-455D-ABCF-CA19637FECA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19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Arbeta i mindre grupp, ca 5 personer i varje</a:t>
            </a:r>
          </a:p>
          <a:p>
            <a:r>
              <a:rPr lang="sv-SE" dirty="0"/>
              <a:t>Be dem anteckna lite (inte på </a:t>
            </a:r>
            <a:r>
              <a:rPr lang="sv-SE" dirty="0" err="1"/>
              <a:t>blädder</a:t>
            </a:r>
            <a:r>
              <a:rPr lang="sv-SE" dirty="0"/>
              <a:t>)</a:t>
            </a:r>
          </a:p>
          <a:p>
            <a:r>
              <a:rPr lang="sv-SE" dirty="0"/>
              <a:t>Fånga</a:t>
            </a:r>
            <a:r>
              <a:rPr lang="sv-SE" baseline="0" dirty="0"/>
              <a:t> upp därefter i den större gruppen </a:t>
            </a:r>
          </a:p>
          <a:p>
            <a:r>
              <a:rPr lang="sv-SE" baseline="0" dirty="0"/>
              <a:t>Dokumentera frågor som man behöver ha svar på…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77BC01-6843-4605-B090-3EA872172D7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54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425637-1E8E-455D-ABCF-CA19637FECA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119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425637-1E8E-455D-ABCF-CA19637FECA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639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ej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377493"/>
            <a:ext cx="12192000" cy="46513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133" spc="667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203650"/>
            <a:ext cx="12192000" cy="89757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9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3" y="268063"/>
            <a:ext cx="11591140" cy="181960"/>
          </a:xfrm>
          <a:prstGeom prst="rect">
            <a:avLst/>
          </a:prstGeom>
        </p:spPr>
      </p:pic>
      <p:pic>
        <p:nvPicPr>
          <p:cNvPr id="8" name="Bildobjekt 7" descr="ÖSTK_våg_ståe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3" y="4842117"/>
            <a:ext cx="11591140" cy="2015884"/>
          </a:xfrm>
          <a:prstGeom prst="rect">
            <a:avLst/>
          </a:prstGeom>
        </p:spPr>
      </p:pic>
      <p:sp>
        <p:nvSpPr>
          <p:cNvPr id="2" name="Rektangel 1"/>
          <p:cNvSpPr/>
          <p:nvPr userDrawn="1"/>
        </p:nvSpPr>
        <p:spPr>
          <a:xfrm>
            <a:off x="0" y="6549648"/>
            <a:ext cx="12192000" cy="308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</p:spTree>
    <p:extLst>
      <p:ext uri="{BB962C8B-B14F-4D97-AF65-F5344CB8AC3E}">
        <p14:creationId xmlns:p14="http://schemas.microsoft.com/office/powerpoint/2010/main" val="2479880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ed bård + vå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3288921" y="44570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2400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3288921" y="44570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2400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3" y="268063"/>
            <a:ext cx="11591140" cy="181960"/>
          </a:xfrm>
          <a:prstGeom prst="rect">
            <a:avLst/>
          </a:prstGeom>
        </p:spPr>
      </p:pic>
      <p:pic>
        <p:nvPicPr>
          <p:cNvPr id="17" name="Bildobjekt 16" descr="ÖSTK_våg_ligga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473"/>
            <a:ext cx="12192000" cy="1613561"/>
          </a:xfrm>
          <a:prstGeom prst="rect">
            <a:avLst/>
          </a:prstGeom>
        </p:spPr>
      </p:pic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5" y="603605"/>
            <a:ext cx="8570412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4411" y="947150"/>
            <a:ext cx="8602536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715613" y="2097549"/>
            <a:ext cx="8581335" cy="2938753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52410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med bård + vå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3288921" y="44570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2400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3288921" y="44570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2400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3" y="268063"/>
            <a:ext cx="11591140" cy="181960"/>
          </a:xfrm>
          <a:prstGeom prst="rect">
            <a:avLst/>
          </a:prstGeom>
        </p:spPr>
      </p:pic>
      <p:pic>
        <p:nvPicPr>
          <p:cNvPr id="17" name="Bildobjekt 16" descr="ÖSTK_våg_ligga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473"/>
            <a:ext cx="12192000" cy="1613561"/>
          </a:xfrm>
          <a:prstGeom prst="rect">
            <a:avLst/>
          </a:prstGeom>
        </p:spPr>
      </p:pic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5" y="603605"/>
            <a:ext cx="8570412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4411" y="947150"/>
            <a:ext cx="8602536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1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694411" y="2097548"/>
            <a:ext cx="8602535" cy="2938752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807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/>
              <a:t>Skriv rubrik här</a:t>
            </a:r>
            <a:br>
              <a:rPr lang="da-DK" noProof="0"/>
            </a:br>
            <a:r>
              <a:rPr lang="da-DK" noProof="0"/>
              <a:t>Max. 2 radar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22224098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9712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0"/>
          </p:nvPr>
        </p:nvSpPr>
        <p:spPr>
          <a:xfrm>
            <a:off x="305892" y="294968"/>
            <a:ext cx="11591139" cy="182594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133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pic>
        <p:nvPicPr>
          <p:cNvPr id="11" name="Bildobjekt 10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2" y="2120913"/>
            <a:ext cx="11591139" cy="96617"/>
          </a:xfrm>
          <a:prstGeom prst="rect">
            <a:avLst/>
          </a:prstGeom>
        </p:spPr>
      </p:pic>
      <p:sp>
        <p:nvSpPr>
          <p:cNvPr id="12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90357"/>
            <a:ext cx="12192000" cy="46513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133" spc="667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616514"/>
            <a:ext cx="12192000" cy="89757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9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  <p:pic>
        <p:nvPicPr>
          <p:cNvPr id="14" name="Bildobjekt 13" descr="ÖSTK_våg_ståe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3" y="4842117"/>
            <a:ext cx="11591140" cy="2015884"/>
          </a:xfrm>
          <a:prstGeom prst="rect">
            <a:avLst/>
          </a:prstGeom>
        </p:spPr>
      </p:pic>
      <p:sp>
        <p:nvSpPr>
          <p:cNvPr id="15" name="Rektangel 14"/>
          <p:cNvSpPr/>
          <p:nvPr userDrawn="1"/>
        </p:nvSpPr>
        <p:spPr>
          <a:xfrm>
            <a:off x="0" y="6549648"/>
            <a:ext cx="12192000" cy="308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</p:spTree>
    <p:extLst>
      <p:ext uri="{BB962C8B-B14F-4D97-AF65-F5344CB8AC3E}">
        <p14:creationId xmlns:p14="http://schemas.microsoft.com/office/powerpoint/2010/main" val="3868823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7655" cy="6858000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377493"/>
            <a:ext cx="12192000" cy="46513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133" spc="667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203650"/>
            <a:ext cx="12192000" cy="89757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933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81327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2252039" cy="6888577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377493"/>
            <a:ext cx="12192000" cy="46513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133" spc="667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203650"/>
            <a:ext cx="12192000" cy="89757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9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7963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ed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5" y="603605"/>
            <a:ext cx="8570412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4411" y="947150"/>
            <a:ext cx="8602536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473"/>
            <a:ext cx="12192000" cy="1613561"/>
          </a:xfrm>
          <a:prstGeom prst="rect">
            <a:avLst/>
          </a:prstGeom>
        </p:spPr>
      </p:pic>
      <p:sp>
        <p:nvSpPr>
          <p:cNvPr id="6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716187" y="2097548"/>
            <a:ext cx="8580760" cy="2938752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12993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utan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5" y="603605"/>
            <a:ext cx="8570412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4411" y="947150"/>
            <a:ext cx="8602536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473"/>
            <a:ext cx="12192000" cy="1613561"/>
          </a:xfrm>
          <a:prstGeom prst="rect">
            <a:avLst/>
          </a:prstGeom>
        </p:spPr>
      </p:pic>
      <p:sp>
        <p:nvSpPr>
          <p:cNvPr id="11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715613" y="2097549"/>
            <a:ext cx="8581335" cy="2938753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2393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473"/>
            <a:ext cx="12192000" cy="1613561"/>
          </a:xfrm>
          <a:prstGeom prst="rect">
            <a:avLst/>
          </a:prstGeom>
        </p:spPr>
      </p:pic>
      <p:sp>
        <p:nvSpPr>
          <p:cNvPr id="10" name="Platshållare för bild 15"/>
          <p:cNvSpPr>
            <a:spLocks noGrp="1"/>
          </p:cNvSpPr>
          <p:nvPr>
            <p:ph type="pic" sz="quarter" idx="20"/>
          </p:nvPr>
        </p:nvSpPr>
        <p:spPr>
          <a:xfrm>
            <a:off x="7406968" y="772537"/>
            <a:ext cx="4053080" cy="4488289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133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6" y="603605"/>
            <a:ext cx="6351785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8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4410" y="947150"/>
            <a:ext cx="6384815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20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716187" y="1769809"/>
            <a:ext cx="6362133" cy="3491017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99926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473"/>
            <a:ext cx="12192000" cy="1613561"/>
          </a:xfrm>
          <a:prstGeom prst="rect">
            <a:avLst/>
          </a:prstGeom>
        </p:spPr>
      </p:pic>
      <p:sp>
        <p:nvSpPr>
          <p:cNvPr id="10" name="Platshållare för bild 15"/>
          <p:cNvSpPr>
            <a:spLocks noGrp="1"/>
          </p:cNvSpPr>
          <p:nvPr>
            <p:ph type="pic" sz="quarter" idx="20"/>
          </p:nvPr>
        </p:nvSpPr>
        <p:spPr>
          <a:xfrm>
            <a:off x="7406968" y="772537"/>
            <a:ext cx="4053080" cy="4488289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133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6" y="603605"/>
            <a:ext cx="6351785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8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4410" y="947150"/>
            <a:ext cx="6384815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7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715613" y="1769788"/>
            <a:ext cx="6362708" cy="3491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84916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sida/bildsida med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15"/>
          <p:cNvSpPr>
            <a:spLocks noGrp="1"/>
          </p:cNvSpPr>
          <p:nvPr>
            <p:ph type="pic" sz="quarter" idx="15"/>
          </p:nvPr>
        </p:nvSpPr>
        <p:spPr>
          <a:xfrm>
            <a:off x="841205" y="2053850"/>
            <a:ext cx="10520516" cy="4481599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133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3" y="268063"/>
            <a:ext cx="11591140" cy="181960"/>
          </a:xfrm>
          <a:prstGeom prst="rect">
            <a:avLst/>
          </a:prstGeom>
        </p:spPr>
      </p:pic>
      <p:sp>
        <p:nvSpPr>
          <p:cNvPr id="9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694411" y="947150"/>
            <a:ext cx="8602536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5" y="603605"/>
            <a:ext cx="8570412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3188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8488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>
          <a:xfrm>
            <a:off x="70679" y="1671778"/>
            <a:ext cx="12192000" cy="897577"/>
          </a:xfrm>
        </p:spPr>
        <p:txBody>
          <a:bodyPr/>
          <a:lstStyle/>
          <a:p>
            <a:r>
              <a:rPr lang="sv-SE" dirty="0" smtClean="0"/>
              <a:t>Den mänskliga förändringsresan</a:t>
            </a:r>
          </a:p>
        </p:txBody>
      </p:sp>
    </p:spTree>
    <p:extLst>
      <p:ext uri="{BB962C8B-B14F-4D97-AF65-F5344CB8AC3E}">
        <p14:creationId xmlns:p14="http://schemas.microsoft.com/office/powerpoint/2010/main" val="253448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 dirty="0" smtClean="0"/>
              <a:t>Förändringskurvan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777" y="1914757"/>
            <a:ext cx="9604905" cy="432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58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/>
          <p:cNvSpPr>
            <a:spLocks noGrp="1"/>
          </p:cNvSpPr>
          <p:nvPr>
            <p:ph type="body" sz="quarter" idx="16"/>
          </p:nvPr>
        </p:nvSpPr>
        <p:spPr>
          <a:xfrm>
            <a:off x="329941" y="363886"/>
            <a:ext cx="8602536" cy="610037"/>
          </a:xfrm>
        </p:spPr>
        <p:txBody>
          <a:bodyPr/>
          <a:lstStyle/>
          <a:p>
            <a:r>
              <a:rPr lang="sv-SE" sz="3733" dirty="0" smtClean="0"/>
              <a:t>Reflektera</a:t>
            </a:r>
            <a:endParaRPr lang="sv-SE" sz="3733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561788" y="2068234"/>
            <a:ext cx="5293784" cy="3536949"/>
          </a:xfrm>
          <a:prstGeom prst="rect">
            <a:avLst/>
          </a:prstGeom>
          <a:solidFill>
            <a:srgbClr val="FFC000"/>
          </a:solidFill>
        </p:spPr>
        <p:txBody>
          <a:bodyPr/>
          <a:lstStyle/>
          <a:p>
            <a:pPr marL="0" indent="0">
              <a:buNone/>
            </a:pPr>
            <a:r>
              <a:rPr lang="sv-SE" sz="2667" b="1" dirty="0"/>
              <a:t>Dina medarbetare</a:t>
            </a:r>
          </a:p>
          <a:p>
            <a:r>
              <a:rPr lang="sv-SE" sz="2667" dirty="0"/>
              <a:t>Var finns dina medarbetare i processen?</a:t>
            </a:r>
          </a:p>
          <a:p>
            <a:r>
              <a:rPr lang="sv-SE" sz="2667" dirty="0"/>
              <a:t>Vilka frågor möter du från dina medarbetare?</a:t>
            </a:r>
          </a:p>
          <a:p>
            <a:r>
              <a:rPr lang="sv-SE" sz="2667" dirty="0"/>
              <a:t>Hur gör du för att hjälpa dina medarbetare vidare?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6368857" y="2069509"/>
            <a:ext cx="5294585" cy="3536723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Bef>
                <a:spcPts val="1333"/>
              </a:spcBef>
              <a:buNone/>
            </a:pPr>
            <a:r>
              <a:rPr lang="sv-SE" sz="2667" b="1" dirty="0">
                <a:solidFill>
                  <a:srgbClr val="EEECE1"/>
                </a:solidFill>
                <a:latin typeface="Arial"/>
              </a:rPr>
              <a:t>Du själv</a:t>
            </a:r>
          </a:p>
          <a:p>
            <a:pPr marL="304792" indent="-304792" defTabSz="1219170">
              <a:spcBef>
                <a:spcPts val="1333"/>
              </a:spcBef>
            </a:pPr>
            <a:r>
              <a:rPr lang="sv-SE" sz="2667" dirty="0">
                <a:solidFill>
                  <a:srgbClr val="EEECE1"/>
                </a:solidFill>
                <a:latin typeface="Arial"/>
              </a:rPr>
              <a:t>Var finns du i processen?</a:t>
            </a:r>
          </a:p>
          <a:p>
            <a:pPr marL="304792" indent="-304792" defTabSz="1219170">
              <a:spcBef>
                <a:spcPts val="1333"/>
              </a:spcBef>
            </a:pPr>
            <a:r>
              <a:rPr lang="sv-SE" sz="2667" dirty="0">
                <a:solidFill>
                  <a:srgbClr val="EEECE1"/>
                </a:solidFill>
                <a:latin typeface="Arial"/>
              </a:rPr>
              <a:t>Vilka frågor har du?</a:t>
            </a:r>
          </a:p>
          <a:p>
            <a:pPr marL="304792" indent="-304792" defTabSz="1219170">
              <a:spcBef>
                <a:spcPts val="1333"/>
              </a:spcBef>
            </a:pPr>
            <a:r>
              <a:rPr lang="sv-SE" sz="2667" dirty="0">
                <a:solidFill>
                  <a:srgbClr val="EEECE1"/>
                </a:solidFill>
                <a:latin typeface="Arial"/>
              </a:rPr>
              <a:t>Vad behöver du för att komma vidare i processen?</a:t>
            </a:r>
          </a:p>
        </p:txBody>
      </p:sp>
    </p:spTree>
    <p:extLst>
      <p:ext uri="{BB962C8B-B14F-4D97-AF65-F5344CB8AC3E}">
        <p14:creationId xmlns:p14="http://schemas.microsoft.com/office/powerpoint/2010/main" val="3147926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694411" y="642131"/>
            <a:ext cx="8602536" cy="610037"/>
          </a:xfrm>
        </p:spPr>
        <p:txBody>
          <a:bodyPr/>
          <a:lstStyle/>
          <a:p>
            <a:r>
              <a:rPr lang="sv-SE" dirty="0"/>
              <a:t>5 ansvar som förändringsledare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694411" y="1643270"/>
            <a:ext cx="9274439" cy="4790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sv-SE" sz="2400" dirty="0">
                <a:solidFill>
                  <a:prstClr val="black"/>
                </a:solidFill>
                <a:latin typeface="Arial"/>
              </a:rPr>
              <a:t>Genom att acceptera uppdraget som förändringsledare, tar man på sig följande fem ansvar:</a:t>
            </a:r>
          </a:p>
          <a:p>
            <a:pPr defTabSz="609585"/>
            <a:endParaRPr lang="sv-SE" sz="933" dirty="0">
              <a:solidFill>
                <a:prstClr val="black"/>
              </a:solidFill>
              <a:latin typeface="Arial"/>
            </a:endParaRPr>
          </a:p>
          <a:p>
            <a:pPr marL="590536" lvl="1" indent="-590536" defTabSz="609585">
              <a:buFont typeface="+mj-lt"/>
              <a:buAutoNum type="arabicPeriod"/>
            </a:pPr>
            <a:r>
              <a:rPr lang="sv-SE" sz="2400" dirty="0">
                <a:solidFill>
                  <a:prstClr val="black"/>
                </a:solidFill>
                <a:latin typeface="Arial"/>
              </a:rPr>
              <a:t>Bestäm dig själv för hur du ser på den önskade förändringen</a:t>
            </a:r>
            <a:endParaRPr lang="sv-SE" sz="2400" i="1" dirty="0">
              <a:solidFill>
                <a:prstClr val="black"/>
              </a:solidFill>
              <a:latin typeface="Arial"/>
            </a:endParaRPr>
          </a:p>
          <a:p>
            <a:pPr marL="590536" lvl="1" indent="-590536" defTabSz="609585">
              <a:buFont typeface="+mj-lt"/>
              <a:buAutoNum type="arabicPeriod"/>
            </a:pPr>
            <a:endParaRPr lang="sv-SE" sz="1400" dirty="0">
              <a:solidFill>
                <a:prstClr val="black"/>
              </a:solidFill>
              <a:latin typeface="Arial"/>
            </a:endParaRPr>
          </a:p>
          <a:p>
            <a:pPr marL="590536" lvl="1" indent="-590536" defTabSz="609585">
              <a:buFont typeface="+mj-lt"/>
              <a:buAutoNum type="arabicPeriod"/>
            </a:pPr>
            <a:r>
              <a:rPr lang="sv-SE" sz="2400" dirty="0">
                <a:solidFill>
                  <a:prstClr val="black"/>
                </a:solidFill>
                <a:latin typeface="Arial"/>
              </a:rPr>
              <a:t>Ta efter bästa förmåga ansvar för att implementera förändringen</a:t>
            </a:r>
          </a:p>
          <a:p>
            <a:pPr marL="590536" lvl="1" indent="-590536" defTabSz="609585">
              <a:buFont typeface="+mj-lt"/>
              <a:buAutoNum type="arabicPeriod"/>
            </a:pPr>
            <a:endParaRPr lang="sv-SE" sz="1400" dirty="0">
              <a:solidFill>
                <a:prstClr val="black"/>
              </a:solidFill>
              <a:latin typeface="Arial"/>
            </a:endParaRPr>
          </a:p>
          <a:p>
            <a:pPr marL="590536" lvl="1" indent="-590536" defTabSz="609585">
              <a:buFont typeface="+mj-lt"/>
              <a:buAutoNum type="arabicPeriod"/>
            </a:pPr>
            <a:r>
              <a:rPr lang="sv-SE" sz="2400" dirty="0">
                <a:solidFill>
                  <a:prstClr val="black"/>
                </a:solidFill>
                <a:latin typeface="Arial"/>
              </a:rPr>
              <a:t>Försök att aktivt och medvetet påverka andras syn på den önskade förändringen</a:t>
            </a:r>
          </a:p>
          <a:p>
            <a:pPr marL="590536" lvl="1" indent="-590536" defTabSz="609585">
              <a:buFont typeface="+mj-lt"/>
              <a:buAutoNum type="arabicPeriod"/>
            </a:pPr>
            <a:endParaRPr lang="sv-SE" sz="1400" dirty="0">
              <a:solidFill>
                <a:prstClr val="black"/>
              </a:solidFill>
              <a:latin typeface="Arial"/>
            </a:endParaRPr>
          </a:p>
          <a:p>
            <a:pPr marL="590536" lvl="1" indent="-590536" defTabSz="609585">
              <a:buFont typeface="+mj-lt"/>
              <a:buAutoNum type="arabicPeriod"/>
            </a:pPr>
            <a:r>
              <a:rPr lang="sv-SE" sz="2400" dirty="0">
                <a:solidFill>
                  <a:prstClr val="black"/>
                </a:solidFill>
                <a:latin typeface="Arial"/>
              </a:rPr>
              <a:t>Tänk framåt för att vara förberedd för nästa fas</a:t>
            </a:r>
          </a:p>
          <a:p>
            <a:pPr marL="590536" lvl="1" indent="-590536" defTabSz="609585">
              <a:buFont typeface="+mj-lt"/>
              <a:buAutoNum type="arabicPeriod"/>
            </a:pPr>
            <a:endParaRPr lang="sv-SE" sz="1400" dirty="0">
              <a:solidFill>
                <a:prstClr val="black"/>
              </a:solidFill>
              <a:latin typeface="Arial"/>
            </a:endParaRPr>
          </a:p>
          <a:p>
            <a:pPr marL="590536" lvl="1" indent="-590536" defTabSz="609585">
              <a:buFont typeface="+mj-lt"/>
              <a:buAutoNum type="arabicPeriod"/>
            </a:pPr>
            <a:r>
              <a:rPr lang="sv-SE" sz="2400" dirty="0">
                <a:solidFill>
                  <a:prstClr val="black"/>
                </a:solidFill>
                <a:latin typeface="Arial"/>
              </a:rPr>
              <a:t>Försök att förstå dina olika målgrupper och intressenter för att kunna “möta dem där de är</a:t>
            </a:r>
            <a:r>
              <a:rPr lang="sv-SE" sz="2400" dirty="0">
                <a:solidFill>
                  <a:prstClr val="black"/>
                </a:solidFill>
                <a:latin typeface="Arial"/>
              </a:rPr>
              <a:t>”</a:t>
            </a:r>
            <a:endParaRPr lang="sv-SE" sz="24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439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6"/>
          </p:nvPr>
        </p:nvSpPr>
        <p:spPr>
          <a:xfrm>
            <a:off x="322699" y="494127"/>
            <a:ext cx="8602536" cy="610037"/>
          </a:xfrm>
        </p:spPr>
        <p:txBody>
          <a:bodyPr/>
          <a:lstStyle/>
          <a:p>
            <a:r>
              <a:rPr lang="sv-SE" sz="2400" dirty="0" smtClean="0">
                <a:latin typeface="+mn-lt"/>
              </a:rPr>
              <a:t>Snabbutvärdering för förändringsledare</a:t>
            </a:r>
            <a:endParaRPr lang="sv-SE" sz="2400" dirty="0">
              <a:latin typeface="+mn-lt"/>
            </a:endParaRPr>
          </a:p>
          <a:p>
            <a:endParaRPr lang="sv-SE" sz="1600" dirty="0">
              <a:latin typeface="+mn-lt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17408635"/>
              </p:ext>
            </p:extLst>
          </p:nvPr>
        </p:nvGraphicFramePr>
        <p:xfrm>
          <a:off x="1038920" y="1402681"/>
          <a:ext cx="9858927" cy="5346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6"/>
          <p:cNvSpPr txBox="1"/>
          <p:nvPr/>
        </p:nvSpPr>
        <p:spPr>
          <a:xfrm>
            <a:off x="4715128" y="1094904"/>
            <a:ext cx="3058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sv-SE" sz="1600" dirty="0">
                <a:solidFill>
                  <a:prstClr val="black"/>
                </a:solidFill>
                <a:latin typeface="Arial"/>
              </a:rPr>
              <a:t>Bestäm dig själv för hur du ser på den önskade förändringen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8318324" y="3076004"/>
            <a:ext cx="23530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sv-SE" sz="1600" dirty="0">
                <a:solidFill>
                  <a:prstClr val="black"/>
                </a:solidFill>
                <a:latin typeface="Arial"/>
              </a:rPr>
              <a:t>Ta efter bästa förmåga ansvar för att implementera förändringen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6929406" y="5833286"/>
            <a:ext cx="3968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lvl="1" defTabSz="1219170">
              <a:defRPr/>
            </a:pPr>
            <a:r>
              <a:rPr lang="sv-SE" sz="1600" dirty="0">
                <a:solidFill>
                  <a:prstClr val="black"/>
                </a:solidFill>
                <a:latin typeface="Arial"/>
              </a:rPr>
              <a:t>Försök att aktivt och medvetet påverka andras syn på den önskade förändringen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1642254" y="5956398"/>
            <a:ext cx="2981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lvl="1" defTabSz="1219170">
              <a:defRPr/>
            </a:pPr>
            <a:r>
              <a:rPr lang="sv-SE" sz="1600" dirty="0">
                <a:solidFill>
                  <a:prstClr val="black"/>
                </a:solidFill>
                <a:latin typeface="Arial"/>
              </a:rPr>
              <a:t>Tänk framåt för att vara förberedd för nästa fas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826282" y="3125543"/>
            <a:ext cx="3006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sv-SE" sz="1600" dirty="0">
                <a:solidFill>
                  <a:prstClr val="black"/>
                </a:solidFill>
                <a:latin typeface="Arial"/>
              </a:rPr>
              <a:t>Försök att förstå dina olika målgrupper och intressenter för att kunna “möta dem där de är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”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94637" y="6355427"/>
            <a:ext cx="3339573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sv-SE" sz="1333" b="1" dirty="0">
                <a:solidFill>
                  <a:prstClr val="black"/>
                </a:solidFill>
                <a:latin typeface="Arial"/>
              </a:rPr>
              <a:t>5 = starkt värde</a:t>
            </a:r>
          </a:p>
          <a:p>
            <a:pPr defTabSz="609585"/>
            <a:r>
              <a:rPr lang="sv-SE" sz="1333" b="1" dirty="0">
                <a:solidFill>
                  <a:prstClr val="black"/>
                </a:solidFill>
                <a:latin typeface="Arial"/>
              </a:rPr>
              <a:t>0 = svagt värde</a:t>
            </a:r>
            <a:endParaRPr lang="sv-SE" sz="1333" b="1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487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itel rö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 Presentation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243</Words>
  <Application>Microsoft Office PowerPoint</Application>
  <PresentationFormat>Bredbild</PresentationFormat>
  <Paragraphs>40</Paragraphs>
  <Slides>5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8" baseType="lpstr">
      <vt:lpstr>Arial</vt:lpstr>
      <vt:lpstr>Calibri</vt:lpstr>
      <vt:lpstr>Kapitel röd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Östhammars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Söderlind, Elin</dc:creator>
  <cp:lastModifiedBy>Söderlind, Elin</cp:lastModifiedBy>
  <cp:revision>1</cp:revision>
  <dcterms:created xsi:type="dcterms:W3CDTF">2023-11-03T11:19:33Z</dcterms:created>
  <dcterms:modified xsi:type="dcterms:W3CDTF">2023-11-03T11:21:01Z</dcterms:modified>
</cp:coreProperties>
</file>