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6" r:id="rId1"/>
  </p:sldMasterIdLst>
  <p:notesMasterIdLst>
    <p:notesMasterId r:id="rId11"/>
  </p:notesMasterIdLst>
  <p:handoutMasterIdLst>
    <p:handoutMasterId r:id="rId12"/>
  </p:handoutMasterIdLst>
  <p:sldIdLst>
    <p:sldId id="256" r:id="rId2"/>
    <p:sldId id="273" r:id="rId3"/>
    <p:sldId id="274" r:id="rId4"/>
    <p:sldId id="268" r:id="rId5"/>
    <p:sldId id="276" r:id="rId6"/>
    <p:sldId id="281" r:id="rId7"/>
    <p:sldId id="277" r:id="rId8"/>
    <p:sldId id="278" r:id="rId9"/>
    <p:sldId id="279" r:id="rId10"/>
  </p:sldIdLst>
  <p:sldSz cx="9144000" cy="6858000" type="screen4x3"/>
  <p:notesSz cx="6858000" cy="9144000"/>
  <p:defaultTextStyle>
    <a:defPPr>
      <a:defRPr lang="sv-S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2C8C85-51F0-491E-9774-3900AFEF0FD7}" styleName="Ljust format 2 - Dekorfärg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903CF8-139E-4D76-ACB3-DCBA8D026AC7}" type="datetimeFigureOut">
              <a:rPr lang="sv-SE" smtClean="0"/>
              <a:t>2023-08-23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947E18-4491-4227-B703-07F5046400E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818740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826154-0796-477B-9D6E-F66F21D92002}" type="datetimeFigureOut">
              <a:rPr lang="sv-SE" smtClean="0"/>
              <a:t>2023-08-23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F322CB-3B1B-43D9-8AB2-3FFC8712A68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430732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F322CB-3B1B-43D9-8AB2-3FFC8712A682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677145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F322CB-3B1B-43D9-8AB2-3FFC8712A682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274191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F322CB-3B1B-43D9-8AB2-3FFC8712A682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620999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F322CB-3B1B-43D9-8AB2-3FFC8712A682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237856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F322CB-3B1B-43D9-8AB2-3FFC8712A682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484913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F322CB-3B1B-43D9-8AB2-3FFC8712A682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697482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ida ej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6400" y="317500"/>
            <a:ext cx="8318500" cy="6210300"/>
          </a:xfrm>
          <a:prstGeom prst="rect">
            <a:avLst/>
          </a:prstGeom>
        </p:spPr>
      </p:pic>
      <p:sp>
        <p:nvSpPr>
          <p:cNvPr id="9" name="Platshållare för text 8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3006725"/>
            <a:ext cx="9144000" cy="465138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600" spc="500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ARIAL 16PT</a:t>
            </a:r>
            <a:endParaRPr lang="sv-SE" dirty="0"/>
          </a:p>
        </p:txBody>
      </p:sp>
      <p:sp>
        <p:nvSpPr>
          <p:cNvPr id="12" name="Platshållare för text 10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2109148"/>
            <a:ext cx="9144000" cy="897577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5200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Rubrik Arial 52pt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16497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ida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08"/>
            <a:ext cx="9144000" cy="6858000"/>
          </a:xfrm>
          <a:prstGeom prst="rect">
            <a:avLst/>
          </a:prstGeom>
        </p:spPr>
      </p:pic>
      <p:sp>
        <p:nvSpPr>
          <p:cNvPr id="4" name="Platshållare för bild 3"/>
          <p:cNvSpPr>
            <a:spLocks noGrp="1"/>
          </p:cNvSpPr>
          <p:nvPr>
            <p:ph type="pic" sz="quarter" idx="10"/>
          </p:nvPr>
        </p:nvSpPr>
        <p:spPr>
          <a:xfrm>
            <a:off x="415437" y="372818"/>
            <a:ext cx="8315325" cy="21494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/>
            </a:lvl1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3972342"/>
            <a:ext cx="9144000" cy="465138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600" spc="500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ARIAL 16PT</a:t>
            </a:r>
            <a:endParaRPr lang="sv-SE" dirty="0"/>
          </a:p>
        </p:txBody>
      </p:sp>
      <p:sp>
        <p:nvSpPr>
          <p:cNvPr id="10" name="Platshållare för text 10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3074765"/>
            <a:ext cx="9144000" cy="897577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5200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Rubrik Arial 52pt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275911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 rö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9148241" cy="6858000"/>
          </a:xfrm>
          <a:prstGeom prst="rect">
            <a:avLst/>
          </a:prstGeom>
        </p:spPr>
      </p:pic>
      <p:sp>
        <p:nvSpPr>
          <p:cNvPr id="9" name="Platshållare för text 8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3481285"/>
            <a:ext cx="9144000" cy="465138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600" spc="500" baseline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ARIAL 16PT</a:t>
            </a:r>
            <a:endParaRPr lang="sv-SE" dirty="0"/>
          </a:p>
        </p:txBody>
      </p:sp>
      <p:sp>
        <p:nvSpPr>
          <p:cNvPr id="10" name="Platshållare för text 10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2583708"/>
            <a:ext cx="9144000" cy="897577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5200" baseline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Rubrik Arial 52pt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797888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 g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-1"/>
            <a:ext cx="9189029" cy="6888577"/>
          </a:xfrm>
          <a:prstGeom prst="rect">
            <a:avLst/>
          </a:prstGeom>
        </p:spPr>
      </p:pic>
      <p:sp>
        <p:nvSpPr>
          <p:cNvPr id="5" name="Platshållare för text 8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3481285"/>
            <a:ext cx="9144000" cy="465138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600" spc="500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ARIAL 16PT</a:t>
            </a:r>
            <a:endParaRPr lang="sv-SE" dirty="0"/>
          </a:p>
        </p:txBody>
      </p:sp>
      <p:sp>
        <p:nvSpPr>
          <p:cNvPr id="6" name="Platshållare för text 10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2583708"/>
            <a:ext cx="9144000" cy="897577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5200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Rubrik Arial 52pt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01944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/>
          <p:cNvSpPr txBox="1"/>
          <p:nvPr userDrawn="1"/>
        </p:nvSpPr>
        <p:spPr>
          <a:xfrm>
            <a:off x="2466690" y="44570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 dirty="0"/>
          </a:p>
        </p:txBody>
      </p:sp>
      <p:pic>
        <p:nvPicPr>
          <p:cNvPr id="3" name="Bildobjekt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473700"/>
            <a:ext cx="9144000" cy="1384300"/>
          </a:xfrm>
          <a:prstGeom prst="rect">
            <a:avLst/>
          </a:prstGeom>
        </p:spPr>
      </p:pic>
      <p:sp>
        <p:nvSpPr>
          <p:cNvPr id="10" name="Platshållare för text 7"/>
          <p:cNvSpPr>
            <a:spLocks noGrp="1"/>
          </p:cNvSpPr>
          <p:nvPr>
            <p:ph type="body" sz="quarter" idx="14" hasCustomPrompt="1"/>
          </p:nvPr>
        </p:nvSpPr>
        <p:spPr>
          <a:xfrm>
            <a:off x="839866" y="772535"/>
            <a:ext cx="5158197" cy="2853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 b="1" spc="100" baseline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ARIAL MELLANRUBRIK 12PT</a:t>
            </a:r>
            <a:endParaRPr lang="sv-SE" dirty="0"/>
          </a:p>
        </p:txBody>
      </p:sp>
      <p:sp>
        <p:nvSpPr>
          <p:cNvPr id="12" name="Platshållare för text 10"/>
          <p:cNvSpPr>
            <a:spLocks noGrp="1"/>
          </p:cNvSpPr>
          <p:nvPr>
            <p:ph type="body" sz="quarter" idx="15" hasCustomPrompt="1"/>
          </p:nvPr>
        </p:nvSpPr>
        <p:spPr>
          <a:xfrm>
            <a:off x="840356" y="1024030"/>
            <a:ext cx="5157219" cy="610037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3200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Rubrik Arial 32pt</a:t>
            </a:r>
            <a:endParaRPr lang="sv-SE" dirty="0"/>
          </a:p>
        </p:txBody>
      </p:sp>
      <p:sp>
        <p:nvSpPr>
          <p:cNvPr id="13" name="Platshållare för text 10"/>
          <p:cNvSpPr>
            <a:spLocks noGrp="1"/>
          </p:cNvSpPr>
          <p:nvPr>
            <p:ph type="body" sz="quarter" idx="16" hasCustomPrompt="1"/>
          </p:nvPr>
        </p:nvSpPr>
        <p:spPr>
          <a:xfrm>
            <a:off x="849313" y="2031414"/>
            <a:ext cx="5148751" cy="1516119"/>
          </a:xfrm>
          <a:prstGeom prst="rect">
            <a:avLst/>
          </a:prstGeom>
        </p:spPr>
        <p:txBody>
          <a:bodyPr vert="horz"/>
          <a:lstStyle>
            <a:lvl1pPr marL="285750" marR="0" indent="-285750" algn="l" defTabSz="4572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1400" baseline="0">
                <a:solidFill>
                  <a:srgbClr val="7F7F7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sv-SE" sz="1400" dirty="0" err="1" smtClean="0"/>
              <a:t>Lorem</a:t>
            </a:r>
            <a:r>
              <a:rPr lang="sv-SE" sz="1400" dirty="0" smtClean="0"/>
              <a:t> </a:t>
            </a:r>
            <a:r>
              <a:rPr lang="sv-SE" sz="1400" dirty="0" err="1" smtClean="0"/>
              <a:t>ipsum</a:t>
            </a:r>
            <a:r>
              <a:rPr lang="sv-SE" sz="1400" dirty="0" smtClean="0"/>
              <a:t> 1</a:t>
            </a:r>
          </a:p>
          <a:p>
            <a:pPr lvl="0"/>
            <a:r>
              <a:rPr lang="sv-SE" sz="1400" dirty="0" err="1" smtClean="0"/>
              <a:t>Lorem</a:t>
            </a:r>
            <a:r>
              <a:rPr lang="sv-SE" sz="1400" dirty="0" smtClean="0"/>
              <a:t> </a:t>
            </a:r>
            <a:r>
              <a:rPr lang="sv-SE" sz="1400" dirty="0" err="1" smtClean="0"/>
              <a:t>ipsum</a:t>
            </a:r>
            <a:r>
              <a:rPr lang="sv-SE" sz="1400" dirty="0" smtClean="0"/>
              <a:t> 2</a:t>
            </a:r>
          </a:p>
          <a:p>
            <a:pPr lvl="0"/>
            <a:r>
              <a:rPr lang="sv-SE" sz="1400" dirty="0" err="1" smtClean="0"/>
              <a:t>Lorem</a:t>
            </a:r>
            <a:r>
              <a:rPr lang="sv-SE" sz="1400" dirty="0" smtClean="0"/>
              <a:t> </a:t>
            </a:r>
            <a:r>
              <a:rPr lang="sv-SE" sz="1400" dirty="0" err="1" smtClean="0"/>
              <a:t>ipsum</a:t>
            </a:r>
            <a:r>
              <a:rPr lang="sv-SE" sz="1400" dirty="0" smtClean="0"/>
              <a:t> 3</a:t>
            </a:r>
          </a:p>
          <a:p>
            <a:pPr lvl="0"/>
            <a:r>
              <a:rPr lang="sv-SE" sz="1400" dirty="0" err="1" smtClean="0"/>
              <a:t>Lorem</a:t>
            </a:r>
            <a:r>
              <a:rPr lang="sv-SE" sz="1400" dirty="0" smtClean="0"/>
              <a:t> </a:t>
            </a:r>
            <a:r>
              <a:rPr lang="sv-SE" sz="1400" dirty="0" err="1" smtClean="0"/>
              <a:t>ipsum</a:t>
            </a:r>
            <a:r>
              <a:rPr lang="sv-SE" sz="1400" dirty="0" smtClean="0"/>
              <a:t> 4</a:t>
            </a:r>
          </a:p>
        </p:txBody>
      </p:sp>
      <p:sp>
        <p:nvSpPr>
          <p:cNvPr id="15" name="Platshållare för text 10"/>
          <p:cNvSpPr>
            <a:spLocks noGrp="1"/>
          </p:cNvSpPr>
          <p:nvPr>
            <p:ph type="body" sz="quarter" idx="17" hasCustomPrompt="1"/>
          </p:nvPr>
        </p:nvSpPr>
        <p:spPr>
          <a:xfrm>
            <a:off x="839867" y="3744706"/>
            <a:ext cx="5157219" cy="1516119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1200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Arial 12 brödtext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007022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ch bild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473700"/>
            <a:ext cx="9144000" cy="1384300"/>
          </a:xfrm>
          <a:prstGeom prst="rect">
            <a:avLst/>
          </a:prstGeom>
        </p:spPr>
      </p:pic>
      <p:sp>
        <p:nvSpPr>
          <p:cNvPr id="17" name="Platshållare för bild 15"/>
          <p:cNvSpPr>
            <a:spLocks noGrp="1"/>
          </p:cNvSpPr>
          <p:nvPr>
            <p:ph type="pic" sz="quarter" idx="15"/>
          </p:nvPr>
        </p:nvSpPr>
        <p:spPr>
          <a:xfrm>
            <a:off x="5335588" y="762000"/>
            <a:ext cx="2986087" cy="4498825"/>
          </a:xfrm>
          <a:prstGeom prst="rect">
            <a:avLst/>
          </a:prstGeom>
        </p:spPr>
        <p:txBody>
          <a:bodyPr vert="horz"/>
          <a:lstStyle/>
          <a:p>
            <a:r>
              <a:rPr lang="sv-SE" smtClean="0"/>
              <a:t>Klicka på ikonen för att lägga till en bild</a:t>
            </a:r>
            <a:endParaRPr lang="sv-SE"/>
          </a:p>
        </p:txBody>
      </p:sp>
      <p:sp>
        <p:nvSpPr>
          <p:cNvPr id="11" name="textruta 10"/>
          <p:cNvSpPr txBox="1"/>
          <p:nvPr userDrawn="1"/>
        </p:nvSpPr>
        <p:spPr>
          <a:xfrm>
            <a:off x="2466690" y="445701"/>
            <a:ext cx="1444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v-SE" dirty="0"/>
          </a:p>
        </p:txBody>
      </p:sp>
      <p:sp>
        <p:nvSpPr>
          <p:cNvPr id="13" name="Platshållare för text 7"/>
          <p:cNvSpPr>
            <a:spLocks noGrp="1"/>
          </p:cNvSpPr>
          <p:nvPr>
            <p:ph type="body" sz="quarter" idx="16" hasCustomPrompt="1"/>
          </p:nvPr>
        </p:nvSpPr>
        <p:spPr>
          <a:xfrm>
            <a:off x="839867" y="772535"/>
            <a:ext cx="4034876" cy="2853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 b="1" spc="100" baseline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ARIAL MELLANRUBRIK 12PT</a:t>
            </a:r>
            <a:endParaRPr lang="sv-SE" dirty="0"/>
          </a:p>
        </p:txBody>
      </p:sp>
      <p:sp>
        <p:nvSpPr>
          <p:cNvPr id="14" name="Platshållare för text 10"/>
          <p:cNvSpPr>
            <a:spLocks noGrp="1"/>
          </p:cNvSpPr>
          <p:nvPr>
            <p:ph type="body" sz="quarter" idx="17" hasCustomPrompt="1"/>
          </p:nvPr>
        </p:nvSpPr>
        <p:spPr>
          <a:xfrm>
            <a:off x="840356" y="1024030"/>
            <a:ext cx="4034111" cy="610037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3200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Rubrik Arial 32pt</a:t>
            </a:r>
            <a:endParaRPr lang="sv-SE" dirty="0"/>
          </a:p>
        </p:txBody>
      </p:sp>
      <p:sp>
        <p:nvSpPr>
          <p:cNvPr id="15" name="Platshållare för text 10"/>
          <p:cNvSpPr>
            <a:spLocks noGrp="1"/>
          </p:cNvSpPr>
          <p:nvPr>
            <p:ph type="body" sz="quarter" idx="18" hasCustomPrompt="1"/>
          </p:nvPr>
        </p:nvSpPr>
        <p:spPr>
          <a:xfrm>
            <a:off x="849313" y="2031414"/>
            <a:ext cx="4027487" cy="1516119"/>
          </a:xfrm>
          <a:prstGeom prst="rect">
            <a:avLst/>
          </a:prstGeom>
        </p:spPr>
        <p:txBody>
          <a:bodyPr vert="horz"/>
          <a:lstStyle>
            <a:lvl1pPr marL="285750" marR="0" indent="-285750" algn="l" defTabSz="4572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1400" baseline="0">
                <a:solidFill>
                  <a:srgbClr val="7F7F7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sv-SE" sz="1400" dirty="0" err="1" smtClean="0"/>
              <a:t>Lorem</a:t>
            </a:r>
            <a:r>
              <a:rPr lang="sv-SE" sz="1400" dirty="0" smtClean="0"/>
              <a:t> </a:t>
            </a:r>
            <a:r>
              <a:rPr lang="sv-SE" sz="1400" dirty="0" err="1" smtClean="0"/>
              <a:t>ipsum</a:t>
            </a:r>
            <a:r>
              <a:rPr lang="sv-SE" sz="1400" dirty="0" smtClean="0"/>
              <a:t> 1</a:t>
            </a:r>
          </a:p>
          <a:p>
            <a:pPr lvl="0"/>
            <a:r>
              <a:rPr lang="sv-SE" sz="1400" dirty="0" err="1" smtClean="0"/>
              <a:t>Lorem</a:t>
            </a:r>
            <a:r>
              <a:rPr lang="sv-SE" sz="1400" dirty="0" smtClean="0"/>
              <a:t> </a:t>
            </a:r>
            <a:r>
              <a:rPr lang="sv-SE" sz="1400" dirty="0" err="1" smtClean="0"/>
              <a:t>ipsum</a:t>
            </a:r>
            <a:r>
              <a:rPr lang="sv-SE" sz="1400" dirty="0" smtClean="0"/>
              <a:t> 2</a:t>
            </a:r>
          </a:p>
          <a:p>
            <a:pPr lvl="0"/>
            <a:r>
              <a:rPr lang="sv-SE" sz="1400" dirty="0" err="1" smtClean="0"/>
              <a:t>Lorem</a:t>
            </a:r>
            <a:r>
              <a:rPr lang="sv-SE" sz="1400" dirty="0" smtClean="0"/>
              <a:t> </a:t>
            </a:r>
            <a:r>
              <a:rPr lang="sv-SE" sz="1400" dirty="0" err="1" smtClean="0"/>
              <a:t>ipsum</a:t>
            </a:r>
            <a:r>
              <a:rPr lang="sv-SE" sz="1400" dirty="0" smtClean="0"/>
              <a:t> 3</a:t>
            </a:r>
          </a:p>
          <a:p>
            <a:pPr lvl="0"/>
            <a:r>
              <a:rPr lang="sv-SE" sz="1400" dirty="0" err="1" smtClean="0"/>
              <a:t>Lorem</a:t>
            </a:r>
            <a:r>
              <a:rPr lang="sv-SE" sz="1400" dirty="0" smtClean="0"/>
              <a:t> </a:t>
            </a:r>
            <a:r>
              <a:rPr lang="sv-SE" sz="1400" dirty="0" err="1" smtClean="0"/>
              <a:t>ipsum</a:t>
            </a:r>
            <a:r>
              <a:rPr lang="sv-SE" sz="1400" dirty="0" smtClean="0"/>
              <a:t> 4</a:t>
            </a:r>
          </a:p>
        </p:txBody>
      </p:sp>
      <p:sp>
        <p:nvSpPr>
          <p:cNvPr id="16" name="Platshållare för text 10"/>
          <p:cNvSpPr>
            <a:spLocks noGrp="1"/>
          </p:cNvSpPr>
          <p:nvPr>
            <p:ph type="body" sz="quarter" idx="19" hasCustomPrompt="1"/>
          </p:nvPr>
        </p:nvSpPr>
        <p:spPr>
          <a:xfrm>
            <a:off x="839867" y="3744706"/>
            <a:ext cx="4034111" cy="1516119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1200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Arial 12 brödtext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695118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tvåsp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/>
          <p:cNvSpPr txBox="1"/>
          <p:nvPr userDrawn="1"/>
        </p:nvSpPr>
        <p:spPr>
          <a:xfrm>
            <a:off x="2466690" y="44570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 dirty="0"/>
          </a:p>
        </p:txBody>
      </p:sp>
      <p:pic>
        <p:nvPicPr>
          <p:cNvPr id="3" name="Bildobjekt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473700"/>
            <a:ext cx="9144000" cy="1384300"/>
          </a:xfrm>
          <a:prstGeom prst="rect">
            <a:avLst/>
          </a:prstGeom>
        </p:spPr>
      </p:pic>
      <p:sp>
        <p:nvSpPr>
          <p:cNvPr id="8" name="textruta 7"/>
          <p:cNvSpPr txBox="1"/>
          <p:nvPr userDrawn="1"/>
        </p:nvSpPr>
        <p:spPr>
          <a:xfrm>
            <a:off x="2466690" y="44570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 dirty="0"/>
          </a:p>
        </p:txBody>
      </p:sp>
      <p:sp>
        <p:nvSpPr>
          <p:cNvPr id="13" name="Platshållare för text 10"/>
          <p:cNvSpPr>
            <a:spLocks noGrp="1"/>
          </p:cNvSpPr>
          <p:nvPr>
            <p:ph type="body" sz="quarter" idx="17" hasCustomPrompt="1"/>
          </p:nvPr>
        </p:nvSpPr>
        <p:spPr>
          <a:xfrm>
            <a:off x="839867" y="2031414"/>
            <a:ext cx="7499800" cy="3229411"/>
          </a:xfrm>
          <a:prstGeom prst="rect">
            <a:avLst/>
          </a:prstGeom>
        </p:spPr>
        <p:txBody>
          <a:bodyPr vert="horz" numCol="2" spcCol="21600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000" baseline="0">
                <a:latin typeface="Arial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sv-SE" dirty="0" smtClean="0"/>
              <a:t>Arial 10 brödtext</a:t>
            </a:r>
            <a:endParaRPr lang="sv-SE" dirty="0"/>
          </a:p>
        </p:txBody>
      </p:sp>
      <p:sp>
        <p:nvSpPr>
          <p:cNvPr id="15" name="Platshållare för text 10"/>
          <p:cNvSpPr>
            <a:spLocks noGrp="1"/>
          </p:cNvSpPr>
          <p:nvPr>
            <p:ph type="body" sz="quarter" idx="15" hasCustomPrompt="1"/>
          </p:nvPr>
        </p:nvSpPr>
        <p:spPr>
          <a:xfrm>
            <a:off x="840356" y="1024030"/>
            <a:ext cx="5157219" cy="610037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3200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Rubrik Arial 32pt</a:t>
            </a:r>
            <a:endParaRPr lang="sv-SE" dirty="0"/>
          </a:p>
        </p:txBody>
      </p:sp>
      <p:sp>
        <p:nvSpPr>
          <p:cNvPr id="16" name="Platshållare för text 7"/>
          <p:cNvSpPr>
            <a:spLocks noGrp="1"/>
          </p:cNvSpPr>
          <p:nvPr>
            <p:ph type="body" sz="quarter" idx="14" hasCustomPrompt="1"/>
          </p:nvPr>
        </p:nvSpPr>
        <p:spPr>
          <a:xfrm>
            <a:off x="839866" y="772535"/>
            <a:ext cx="5158197" cy="2853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 b="1" spc="100" baseline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ARIAL MELLANRUBRIK 12PT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03243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90785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7" r:id="rId2"/>
    <p:sldLayoutId id="2147483657" r:id="rId3"/>
    <p:sldLayoutId id="2147483659" r:id="rId4"/>
    <p:sldLayoutId id="2147483668" r:id="rId5"/>
    <p:sldLayoutId id="2147483669" r:id="rId6"/>
    <p:sldLayoutId id="2147483670" r:id="rId7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sv-SE" dirty="0" smtClean="0"/>
              <a:t>2023-06-19</a:t>
            </a:r>
          </a:p>
          <a:p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sv-SE" sz="3200" dirty="0" smtClean="0"/>
              <a:t>Skärpa regler för dygnsvila 1 oktober 2023</a:t>
            </a:r>
            <a:endParaRPr lang="sv-SE" sz="3200" dirty="0"/>
          </a:p>
        </p:txBody>
      </p:sp>
    </p:spTree>
    <p:extLst>
      <p:ext uri="{BB962C8B-B14F-4D97-AF65-F5344CB8AC3E}">
        <p14:creationId xmlns:p14="http://schemas.microsoft.com/office/powerpoint/2010/main" val="2549711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sz="quarter" idx="15"/>
          </p:nvPr>
        </p:nvSpPr>
        <p:spPr>
          <a:xfrm>
            <a:off x="512618" y="1024030"/>
            <a:ext cx="8465127" cy="610037"/>
          </a:xfrm>
        </p:spPr>
        <p:txBody>
          <a:bodyPr/>
          <a:lstStyle/>
          <a:p>
            <a:r>
              <a:rPr lang="sv-SE" dirty="0" smtClean="0"/>
              <a:t>Nya AB och dygnsvila förändringar i korthet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6"/>
          </p:nvPr>
        </p:nvSpPr>
        <p:spPr>
          <a:xfrm>
            <a:off x="512618" y="2031415"/>
            <a:ext cx="8631381" cy="298393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sv-SE" sz="1600" dirty="0" smtClean="0">
                <a:solidFill>
                  <a:schemeClr val="tx1"/>
                </a:solidFill>
              </a:rPr>
              <a:t>Varje </a:t>
            </a:r>
            <a:r>
              <a:rPr lang="sv-SE" sz="1600" dirty="0">
                <a:solidFill>
                  <a:schemeClr val="tx1"/>
                </a:solidFill>
              </a:rPr>
              <a:t>medarbetare skall erhålla MINST 11h dygnsvila inom ett ”parameterdygn” dvs inom 24h intervallet mellan individens </a:t>
            </a:r>
            <a:r>
              <a:rPr lang="sv-SE" sz="1600" dirty="0" smtClean="0">
                <a:solidFill>
                  <a:schemeClr val="tx1"/>
                </a:solidFill>
              </a:rPr>
              <a:t>dygnsbryt. </a:t>
            </a:r>
          </a:p>
          <a:p>
            <a:r>
              <a:rPr lang="sv-SE" sz="1600" dirty="0" smtClean="0">
                <a:solidFill>
                  <a:schemeClr val="tx1"/>
                </a:solidFill>
              </a:rPr>
              <a:t>Ett </a:t>
            </a:r>
            <a:r>
              <a:rPr lang="sv-SE" sz="1600" dirty="0">
                <a:solidFill>
                  <a:schemeClr val="tx1"/>
                </a:solidFill>
              </a:rPr>
              <a:t>arbetspass FÅR inte vara längre än </a:t>
            </a:r>
            <a:r>
              <a:rPr lang="sv-SE" sz="1600" dirty="0" smtClean="0">
                <a:solidFill>
                  <a:schemeClr val="tx1"/>
                </a:solidFill>
              </a:rPr>
              <a:t>13h. </a:t>
            </a:r>
          </a:p>
          <a:p>
            <a:pPr>
              <a:lnSpc>
                <a:spcPct val="100000"/>
              </a:lnSpc>
            </a:pPr>
            <a:r>
              <a:rPr lang="sv-SE" sz="1600" dirty="0" smtClean="0">
                <a:solidFill>
                  <a:schemeClr val="tx1"/>
                </a:solidFill>
              </a:rPr>
              <a:t>Vila </a:t>
            </a:r>
            <a:r>
              <a:rPr lang="sv-SE" sz="1600" dirty="0">
                <a:solidFill>
                  <a:schemeClr val="tx1"/>
                </a:solidFill>
              </a:rPr>
              <a:t>skall följa på ett arbetspass, vila skall föregå ett arbetspass. Detta benämns som att arbete och vila skall vara </a:t>
            </a:r>
            <a:r>
              <a:rPr lang="sv-SE" sz="1600" dirty="0" smtClean="0">
                <a:solidFill>
                  <a:schemeClr val="tx1"/>
                </a:solidFill>
              </a:rPr>
              <a:t>alternerande.</a:t>
            </a:r>
          </a:p>
          <a:p>
            <a:pPr>
              <a:lnSpc>
                <a:spcPct val="100000"/>
              </a:lnSpc>
            </a:pPr>
            <a:r>
              <a:rPr lang="sv-SE" sz="1600" dirty="0" smtClean="0">
                <a:solidFill>
                  <a:schemeClr val="tx1"/>
                </a:solidFill>
              </a:rPr>
              <a:t>Veckovila </a:t>
            </a:r>
            <a:r>
              <a:rPr lang="sv-SE" sz="1600" dirty="0">
                <a:solidFill>
                  <a:schemeClr val="tx1"/>
                </a:solidFill>
              </a:rPr>
              <a:t>och dygnsvila ska inte överlappa </a:t>
            </a:r>
            <a:r>
              <a:rPr lang="sv-SE" sz="1600" dirty="0" smtClean="0">
                <a:solidFill>
                  <a:schemeClr val="tx1"/>
                </a:solidFill>
              </a:rPr>
              <a:t>varandra.</a:t>
            </a:r>
          </a:p>
          <a:p>
            <a:pPr>
              <a:lnSpc>
                <a:spcPct val="100000"/>
              </a:lnSpc>
            </a:pPr>
            <a:r>
              <a:rPr lang="sv-SE" sz="1600" dirty="0" smtClean="0">
                <a:solidFill>
                  <a:schemeClr val="tx1"/>
                </a:solidFill>
              </a:rPr>
              <a:t>Dygnsbryt/ dygnsparameter </a:t>
            </a:r>
            <a:r>
              <a:rPr lang="sv-SE" sz="1600" dirty="0">
                <a:solidFill>
                  <a:schemeClr val="tx1"/>
                </a:solidFill>
              </a:rPr>
              <a:t>per medarbetare får enbart förändras i samband med ny </a:t>
            </a:r>
            <a:r>
              <a:rPr lang="sv-SE" sz="1600" dirty="0" smtClean="0">
                <a:solidFill>
                  <a:schemeClr val="tx1"/>
                </a:solidFill>
              </a:rPr>
              <a:t>begränsningsperiod.</a:t>
            </a:r>
          </a:p>
        </p:txBody>
      </p:sp>
    </p:spTree>
    <p:extLst>
      <p:ext uri="{BB962C8B-B14F-4D97-AF65-F5344CB8AC3E}">
        <p14:creationId xmlns:p14="http://schemas.microsoft.com/office/powerpoint/2010/main" val="3671359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sz="quarter" idx="15"/>
          </p:nvPr>
        </p:nvSpPr>
        <p:spPr>
          <a:xfrm>
            <a:off x="359059" y="1024031"/>
            <a:ext cx="8303644" cy="795626"/>
          </a:xfrm>
        </p:spPr>
        <p:txBody>
          <a:bodyPr/>
          <a:lstStyle/>
          <a:p>
            <a:pPr algn="ctr"/>
            <a:r>
              <a:rPr lang="sv-SE" dirty="0"/>
              <a:t>2 nya regler </a:t>
            </a:r>
            <a:r>
              <a:rPr lang="sv-SE" dirty="0" smtClean="0"/>
              <a:t>används </a:t>
            </a:r>
            <a:r>
              <a:rPr lang="sv-SE" dirty="0"/>
              <a:t>parallellt i Time Care Planering/MA</a:t>
            </a:r>
          </a:p>
          <a:p>
            <a:pPr algn="ctr"/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6"/>
          </p:nvPr>
        </p:nvSpPr>
        <p:spPr>
          <a:xfrm>
            <a:off x="849313" y="2373572"/>
            <a:ext cx="7323137" cy="3800094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endParaRPr lang="sv-SE" sz="1800" dirty="0" smtClean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sv-SE" sz="1600" dirty="0" smtClean="0">
                <a:solidFill>
                  <a:schemeClr val="tx1"/>
                </a:solidFill>
              </a:rPr>
              <a:t> </a:t>
            </a:r>
            <a:r>
              <a:rPr lang="sv-SE" sz="1600" b="1" dirty="0" smtClean="0">
                <a:solidFill>
                  <a:schemeClr val="tx1"/>
                </a:solidFill>
              </a:rPr>
              <a:t>Kortaste dygnsvila utifrån dygnsbryt</a:t>
            </a:r>
            <a:r>
              <a:rPr lang="sv-SE" sz="1600" dirty="0" smtClean="0">
                <a:solidFill>
                  <a:schemeClr val="tx1"/>
                </a:solidFill>
              </a:rPr>
              <a:t>, kontrollerar utifrån 		  medarbetarens parameterinställning.</a:t>
            </a:r>
          </a:p>
          <a:p>
            <a:pPr marL="0" indent="0">
              <a:lnSpc>
                <a:spcPct val="100000"/>
              </a:lnSpc>
              <a:buNone/>
            </a:pPr>
            <a:endParaRPr lang="sv-SE" sz="1600" dirty="0" smtClean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sv-SE" sz="1600" b="1" dirty="0" smtClean="0">
                <a:solidFill>
                  <a:schemeClr val="tx1"/>
                </a:solidFill>
              </a:rPr>
              <a:t>Minst 11 timmars vila före och efter ett arbetspass</a:t>
            </a:r>
            <a:r>
              <a:rPr lang="sv-SE" sz="1600" dirty="0" smtClean="0">
                <a:solidFill>
                  <a:schemeClr val="tx1"/>
                </a:solidFill>
              </a:rPr>
              <a:t>, säkerställer </a:t>
            </a:r>
            <a:r>
              <a:rPr lang="sv-SE" sz="1600" dirty="0">
                <a:solidFill>
                  <a:schemeClr val="tx1"/>
                </a:solidFill>
              </a:rPr>
              <a:t>att minst 11 timmars sammanhängande vila infaller före och efter ett pass oberoende av personens </a:t>
            </a:r>
            <a:r>
              <a:rPr lang="sv-SE" sz="1600" dirty="0" smtClean="0">
                <a:solidFill>
                  <a:schemeClr val="tx1"/>
                </a:solidFill>
              </a:rPr>
              <a:t>dygnsbryt. </a:t>
            </a:r>
            <a:endParaRPr lang="sv-SE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3624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sz="quarter" idx="15"/>
          </p:nvPr>
        </p:nvSpPr>
        <p:spPr>
          <a:xfrm>
            <a:off x="831016" y="567019"/>
            <a:ext cx="7364462" cy="610037"/>
          </a:xfrm>
        </p:spPr>
        <p:txBody>
          <a:bodyPr/>
          <a:lstStyle/>
          <a:p>
            <a:pPr algn="ctr"/>
            <a:r>
              <a:rPr lang="sv-SE" dirty="0" smtClean="0"/>
              <a:t>Kontroll av dygnsvila</a:t>
            </a:r>
            <a:endParaRPr lang="sv-SE" dirty="0"/>
          </a:p>
        </p:txBody>
      </p:sp>
      <p:sp>
        <p:nvSpPr>
          <p:cNvPr id="4" name="Rektangel 3"/>
          <p:cNvSpPr/>
          <p:nvPr/>
        </p:nvSpPr>
        <p:spPr>
          <a:xfrm>
            <a:off x="665017" y="1336119"/>
            <a:ext cx="773083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De nya regelbrotten kommer vara synliga i schemaläggningen först i oktober.</a:t>
            </a:r>
            <a:endParaRPr lang="sv-S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v-S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Fram tills att de blir synligt ska ni använda er av efterkontrollen (kontrollera tidsregler).</a:t>
            </a:r>
          </a:p>
          <a:p>
            <a:r>
              <a:rPr lang="sv-S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Efterkontrollen görs under schemaläggning samt innan beräkning av schemat. Om ni får regelbrott måste de åtgärdas innan schemat kan beräknas till färdigt.</a:t>
            </a:r>
          </a:p>
          <a:p>
            <a:endParaRPr lang="sv-SE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1016" y="2690096"/>
            <a:ext cx="7358575" cy="1354366"/>
          </a:xfrm>
          <a:prstGeom prst="rect">
            <a:avLst/>
          </a:prstGeom>
        </p:spPr>
      </p:pic>
      <p:pic>
        <p:nvPicPr>
          <p:cNvPr id="7" name="Bildobjekt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7442" y="4171939"/>
            <a:ext cx="6265985" cy="1537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039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sz="quarter" idx="15"/>
          </p:nvPr>
        </p:nvSpPr>
        <p:spPr>
          <a:xfrm>
            <a:off x="839866" y="470869"/>
            <a:ext cx="7522594" cy="610037"/>
          </a:xfrm>
        </p:spPr>
        <p:txBody>
          <a:bodyPr/>
          <a:lstStyle/>
          <a:p>
            <a:r>
              <a:rPr lang="sv-SE" dirty="0" smtClean="0"/>
              <a:t>Kontroll av veckovila</a:t>
            </a:r>
          </a:p>
          <a:p>
            <a:endParaRPr lang="sv-SE" dirty="0"/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137" y="2168600"/>
            <a:ext cx="7860323" cy="1845928"/>
          </a:xfrm>
          <a:prstGeom prst="rect">
            <a:avLst/>
          </a:prstGeom>
        </p:spPr>
      </p:pic>
      <p:sp>
        <p:nvSpPr>
          <p:cNvPr id="4" name="Platshållare för text 3"/>
          <p:cNvSpPr>
            <a:spLocks noGrp="1"/>
          </p:cNvSpPr>
          <p:nvPr>
            <p:ph type="body" sz="quarter" idx="16"/>
          </p:nvPr>
        </p:nvSpPr>
        <p:spPr>
          <a:xfrm>
            <a:off x="839866" y="1203244"/>
            <a:ext cx="7351712" cy="2233845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sv-SE" sz="1600" dirty="0">
                <a:solidFill>
                  <a:schemeClr val="tx1"/>
                </a:solidFill>
              </a:rPr>
              <a:t>Dygns- och veckovila skall inte förläggas så att dessa sammanfaller med varandra, konsekvensen av detta kan bli sammanhängande vila på minst 36h, 47h eller 58h beroende på </a:t>
            </a:r>
            <a:r>
              <a:rPr lang="sv-SE" sz="1600" dirty="0" smtClean="0">
                <a:solidFill>
                  <a:schemeClr val="tx1"/>
                </a:solidFill>
              </a:rPr>
              <a:t>passförläggning.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sv-SE" sz="160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sv-SE" sz="1600" dirty="0" smtClean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sv-SE" sz="160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sv-SE" sz="1600" dirty="0" smtClean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sv-SE" sz="160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sv-SE" sz="1600" dirty="0" smtClean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sv-SE" sz="1600" dirty="0">
              <a:solidFill>
                <a:schemeClr val="tx1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sv-SE" sz="1600" dirty="0" smtClean="0">
              <a:solidFill>
                <a:schemeClr val="tx1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sv-SE" sz="1600" dirty="0" smtClean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sv-SE" sz="1600" dirty="0" smtClean="0">
                <a:solidFill>
                  <a:schemeClr val="tx1"/>
                </a:solidFill>
              </a:rPr>
              <a:t>Nuvarande </a:t>
            </a:r>
            <a:r>
              <a:rPr lang="sv-SE" sz="1600" dirty="0">
                <a:solidFill>
                  <a:schemeClr val="tx1"/>
                </a:solidFill>
              </a:rPr>
              <a:t>regel som kontrollerar veckovilan i Time Care känner inte skillnad på dygns- och veckovila. Manuell granskning krävs tills en ny regel finns tillgänglig som säkerställer att viloperioderna ej överlappar </a:t>
            </a:r>
            <a:r>
              <a:rPr lang="sv-SE" sz="1600" dirty="0" smtClean="0">
                <a:solidFill>
                  <a:schemeClr val="tx1"/>
                </a:solidFill>
              </a:rPr>
              <a:t>varandra.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sv-SE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sv-SE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 Care arbetar med utveckling av denna kontroll till senare version.</a:t>
            </a:r>
          </a:p>
        </p:txBody>
      </p:sp>
    </p:spTree>
    <p:extLst>
      <p:ext uri="{BB962C8B-B14F-4D97-AF65-F5344CB8AC3E}">
        <p14:creationId xmlns:p14="http://schemas.microsoft.com/office/powerpoint/2010/main" val="851681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sz="quarter" idx="15"/>
          </p:nvPr>
        </p:nvSpPr>
        <p:spPr>
          <a:xfrm>
            <a:off x="745127" y="431695"/>
            <a:ext cx="7522594" cy="610037"/>
          </a:xfrm>
        </p:spPr>
        <p:txBody>
          <a:bodyPr/>
          <a:lstStyle/>
          <a:p>
            <a:pPr algn="ctr"/>
            <a:r>
              <a:rPr lang="sv-SE" dirty="0" smtClean="0"/>
              <a:t>Planerade förändringar Time Care/ MA</a:t>
            </a:r>
          </a:p>
          <a:p>
            <a:endParaRPr lang="sv-SE" dirty="0"/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8498" y="1370060"/>
            <a:ext cx="3007702" cy="3659140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6424" y="1370060"/>
            <a:ext cx="3037376" cy="3756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980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sz="quarter" idx="15"/>
          </p:nvPr>
        </p:nvSpPr>
        <p:spPr>
          <a:xfrm>
            <a:off x="861373" y="542735"/>
            <a:ext cx="7522594" cy="610037"/>
          </a:xfrm>
        </p:spPr>
        <p:txBody>
          <a:bodyPr/>
          <a:lstStyle/>
          <a:p>
            <a:pPr algn="ctr"/>
            <a:r>
              <a:rPr lang="sv-SE" dirty="0" smtClean="0"/>
              <a:t>Ändring av parameter/dygnsbryt</a:t>
            </a:r>
          </a:p>
          <a:p>
            <a:endParaRPr lang="sv-SE" dirty="0"/>
          </a:p>
        </p:txBody>
      </p:sp>
      <p:sp>
        <p:nvSpPr>
          <p:cNvPr id="4" name="Platshållare för text 2"/>
          <p:cNvSpPr>
            <a:spLocks noGrp="1"/>
          </p:cNvSpPr>
          <p:nvPr>
            <p:ph type="body" sz="quarter" idx="15"/>
          </p:nvPr>
        </p:nvSpPr>
        <p:spPr>
          <a:xfrm>
            <a:off x="669483" y="1532165"/>
            <a:ext cx="7522594" cy="1940797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/>
              <a:t>Viktigt att se över hur era dygnsbryt är inställda utifrån de olika passkombinationer som verksamheten </a:t>
            </a:r>
            <a:r>
              <a:rPr lang="sv-SE" sz="1600" dirty="0" smtClean="0"/>
              <a:t>behöver.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/>
              <a:t>Dygnsbryt/ dygnsparameter per medarbetare får enbart förändras i samband med ny begränsningsperiod </a:t>
            </a:r>
            <a:r>
              <a:rPr lang="sv-SE" sz="1600" dirty="0" smtClean="0"/>
              <a:t>(schemaperiod).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 smtClean="0"/>
              <a:t>Detta kommer variera för alla schemagrupper då de har olika startdatum och antal veckor.</a:t>
            </a:r>
            <a:endParaRPr lang="sv-SE" sz="1600" dirty="0"/>
          </a:p>
        </p:txBody>
      </p:sp>
      <p:pic>
        <p:nvPicPr>
          <p:cNvPr id="2" name="Bildobjekt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483" y="3472962"/>
            <a:ext cx="7906375" cy="2076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741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sz="quarter" idx="15"/>
          </p:nvPr>
        </p:nvSpPr>
        <p:spPr>
          <a:xfrm>
            <a:off x="790821" y="720340"/>
            <a:ext cx="7522594" cy="610037"/>
          </a:xfrm>
        </p:spPr>
        <p:txBody>
          <a:bodyPr/>
          <a:lstStyle/>
          <a:p>
            <a:pPr algn="ctr"/>
            <a:r>
              <a:rPr lang="sv-SE" dirty="0" smtClean="0"/>
              <a:t>Synliggöra dygnsbryt</a:t>
            </a:r>
          </a:p>
          <a:p>
            <a:endParaRPr lang="sv-SE" dirty="0"/>
          </a:p>
        </p:txBody>
      </p:sp>
      <p:sp>
        <p:nvSpPr>
          <p:cNvPr id="9" name="Platshållare för text 2"/>
          <p:cNvSpPr>
            <a:spLocks noGrp="1"/>
          </p:cNvSpPr>
          <p:nvPr>
            <p:ph type="body" sz="quarter" idx="15"/>
          </p:nvPr>
        </p:nvSpPr>
        <p:spPr>
          <a:xfrm>
            <a:off x="669483" y="1646462"/>
            <a:ext cx="7522594" cy="2740899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/>
              <a:t>Av nya AB framgår att medarbetaren skall kunna utläsa sitt dygnsbryt i </a:t>
            </a:r>
            <a:r>
              <a:rPr lang="sv-SE" sz="1600" dirty="0" smtClean="0"/>
              <a:t>schemat.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 smtClean="0"/>
              <a:t>För medarbetare som är inne i planering och lägger schema kan </a:t>
            </a:r>
            <a:r>
              <a:rPr lang="sv-SE" sz="1600" dirty="0"/>
              <a:t>dygnsbryt utläsas </a:t>
            </a:r>
            <a:r>
              <a:rPr lang="sv-SE" sz="1600" dirty="0" smtClean="0"/>
              <a:t>i personalmodulen/avtal/parameter.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 smtClean="0"/>
              <a:t>Ni kan genom inställningar för rapporten Personlig lista få med dygnsbryt.</a:t>
            </a:r>
            <a:endParaRPr lang="sv-SE" sz="1600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144" y="3366661"/>
            <a:ext cx="7765271" cy="2275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515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sz="quarter" idx="15"/>
          </p:nvPr>
        </p:nvSpPr>
        <p:spPr>
          <a:xfrm>
            <a:off x="517083" y="957733"/>
            <a:ext cx="7522594" cy="610037"/>
          </a:xfrm>
        </p:spPr>
        <p:txBody>
          <a:bodyPr/>
          <a:lstStyle/>
          <a:p>
            <a:endParaRPr lang="sv-SE" dirty="0" smtClean="0"/>
          </a:p>
          <a:p>
            <a:endParaRPr lang="sv-SE" dirty="0"/>
          </a:p>
        </p:txBody>
      </p:sp>
      <p:sp>
        <p:nvSpPr>
          <p:cNvPr id="5" name="Platshållare för text 2"/>
          <p:cNvSpPr>
            <a:spLocks noGrp="1"/>
          </p:cNvSpPr>
          <p:nvPr>
            <p:ph type="body" sz="quarter" idx="15"/>
          </p:nvPr>
        </p:nvSpPr>
        <p:spPr>
          <a:xfrm>
            <a:off x="810160" y="875481"/>
            <a:ext cx="7522594" cy="2670559"/>
          </a:xfrm>
        </p:spPr>
        <p:txBody>
          <a:bodyPr/>
          <a:lstStyle/>
          <a:p>
            <a:r>
              <a:rPr lang="sv-SE" sz="1600" dirty="0"/>
              <a:t>U</a:t>
            </a:r>
            <a:r>
              <a:rPr lang="sv-SE" sz="1600" dirty="0" smtClean="0"/>
              <a:t>nder oktober månad kommer reglerna </a:t>
            </a:r>
            <a:r>
              <a:rPr lang="sv-SE" sz="1600" b="1" dirty="0"/>
              <a:t>K</a:t>
            </a:r>
            <a:r>
              <a:rPr lang="sv-SE" sz="1600" b="1" dirty="0" smtClean="0"/>
              <a:t>ortaste </a:t>
            </a:r>
            <a:r>
              <a:rPr lang="sv-SE" sz="1600" b="1" dirty="0"/>
              <a:t>dygnsvila utifrån </a:t>
            </a:r>
            <a:r>
              <a:rPr lang="sv-SE" sz="1600" b="1" dirty="0" smtClean="0"/>
              <a:t>dygnsbryt </a:t>
            </a:r>
            <a:r>
              <a:rPr lang="sv-SE" sz="1600" dirty="0" smtClean="0"/>
              <a:t>och</a:t>
            </a:r>
            <a:r>
              <a:rPr lang="sv-SE" sz="1600" b="1" dirty="0" smtClean="0"/>
              <a:t> Minst </a:t>
            </a:r>
            <a:r>
              <a:rPr lang="sv-SE" sz="1600" b="1" dirty="0"/>
              <a:t>11 timmars vila före och efter ett arbetspass</a:t>
            </a:r>
            <a:r>
              <a:rPr lang="sv-SE" sz="1600" dirty="0" smtClean="0"/>
              <a:t> kopplas så att </a:t>
            </a:r>
            <a:r>
              <a:rPr lang="sv-SE" sz="1600" dirty="0" err="1" smtClean="0"/>
              <a:t>ev</a:t>
            </a:r>
            <a:r>
              <a:rPr lang="sv-SE" sz="1600" dirty="0" smtClean="0"/>
              <a:t> regelbrott syns under arbetet med schemaläggning. Alltså synas som det gör idag när ni arbetar i schemaöversikten.</a:t>
            </a:r>
          </a:p>
          <a:p>
            <a:r>
              <a:rPr lang="sv-SE" sz="1600" dirty="0" smtClean="0"/>
              <a:t>Efterkontrollen kommer fortsättningsvis finnas kvar för kontroll av regelbrott innan beräkning av färdigt schema görs av chef. </a:t>
            </a:r>
          </a:p>
          <a:p>
            <a:endParaRPr lang="sv-SE" sz="1600" dirty="0"/>
          </a:p>
          <a:p>
            <a:r>
              <a:rPr lang="sv-SE" sz="1600" dirty="0" smtClean="0"/>
              <a:t>Reglerna tillämpas också för timvikarierna och varnar om ev. regelbrott vid bokning i Pool.</a:t>
            </a:r>
            <a:endParaRPr lang="sv-SE" sz="1600" dirty="0"/>
          </a:p>
        </p:txBody>
      </p:sp>
      <p:pic>
        <p:nvPicPr>
          <p:cNvPr id="2" name="Bildobjekt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5430" y="3611055"/>
            <a:ext cx="4668893" cy="2005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871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ÖSTK_mall_SW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ÖSTK_mall_SWE</Template>
  <TotalTime>1021</TotalTime>
  <Words>458</Words>
  <Application>Microsoft Office PowerPoint</Application>
  <PresentationFormat>Bildspel på skärmen (4:3)</PresentationFormat>
  <Paragraphs>50</Paragraphs>
  <Slides>9</Slides>
  <Notes>6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9</vt:i4>
      </vt:variant>
    </vt:vector>
  </HeadingPairs>
  <TitlesOfParts>
    <vt:vector size="13" baseType="lpstr">
      <vt:lpstr>Arial</vt:lpstr>
      <vt:lpstr>Calibri</vt:lpstr>
      <vt:lpstr>Wingdings</vt:lpstr>
      <vt:lpstr>ÖSTK_mall_SWE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>Östhammars kommun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Jenny Nolin</dc:creator>
  <cp:lastModifiedBy>Forshaug, Sanna</cp:lastModifiedBy>
  <cp:revision>52</cp:revision>
  <dcterms:created xsi:type="dcterms:W3CDTF">2017-08-21T09:19:05Z</dcterms:created>
  <dcterms:modified xsi:type="dcterms:W3CDTF">2023-08-23T11:40:34Z</dcterms:modified>
</cp:coreProperties>
</file>