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6" r:id="rId1"/>
  </p:sldMasterIdLst>
  <p:sldIdLst>
    <p:sldId id="264" r:id="rId2"/>
    <p:sldId id="270" r:id="rId3"/>
    <p:sldId id="272" r:id="rId4"/>
    <p:sldId id="273" r:id="rId5"/>
    <p:sldId id="274" r:id="rId6"/>
    <p:sldId id="275" r:id="rId7"/>
  </p:sldIdLst>
  <p:sldSz cx="9144000" cy="5143500" type="screen16x9"/>
  <p:notesSz cx="6858000" cy="9144000"/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86" autoAdjust="0"/>
    <p:restoredTop sz="94625" autoAdjust="0"/>
  </p:normalViewPr>
  <p:slideViewPr>
    <p:cSldViewPr snapToGrid="0" snapToObjects="1">
      <p:cViewPr varScale="1">
        <p:scale>
          <a:sx n="204" d="100"/>
          <a:sy n="204" d="100"/>
        </p:scale>
        <p:origin x="3126" y="17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sida ej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text 8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533120"/>
            <a:ext cx="9144000" cy="348854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1600" spc="50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ARIAL 16PT</a:t>
            </a:r>
            <a:endParaRPr lang="sv-SE" dirty="0"/>
          </a:p>
        </p:txBody>
      </p:sp>
      <p:sp>
        <p:nvSpPr>
          <p:cNvPr id="12" name="Platshållare för text 10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1652737"/>
            <a:ext cx="9144000" cy="673183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520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Rubrik Arial 52pt</a:t>
            </a:r>
            <a:endParaRPr lang="sv-SE" dirty="0"/>
          </a:p>
        </p:txBody>
      </p:sp>
      <p:pic>
        <p:nvPicPr>
          <p:cNvPr id="7" name="Bildobjekt 6" descr="bård_PPTX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419" y="201047"/>
            <a:ext cx="8693355" cy="136470"/>
          </a:xfrm>
          <a:prstGeom prst="rect">
            <a:avLst/>
          </a:prstGeom>
        </p:spPr>
      </p:pic>
      <p:pic>
        <p:nvPicPr>
          <p:cNvPr id="8" name="Bildobjekt 7" descr="ÖSTK_våg_stående_PPTX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419" y="3631587"/>
            <a:ext cx="8693355" cy="1511913"/>
          </a:xfrm>
          <a:prstGeom prst="rect">
            <a:avLst/>
          </a:prstGeom>
        </p:spPr>
      </p:pic>
      <p:sp>
        <p:nvSpPr>
          <p:cNvPr id="2" name="Rektangel 1"/>
          <p:cNvSpPr/>
          <p:nvPr userDrawn="1"/>
        </p:nvSpPr>
        <p:spPr>
          <a:xfrm>
            <a:off x="0" y="4912235"/>
            <a:ext cx="9144000" cy="2312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6497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med bård + vå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 userDrawn="1"/>
        </p:nvSpPr>
        <p:spPr>
          <a:xfrm>
            <a:off x="2466690" y="33427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 dirty="0"/>
          </a:p>
        </p:txBody>
      </p:sp>
      <p:sp>
        <p:nvSpPr>
          <p:cNvPr id="8" name="textruta 7"/>
          <p:cNvSpPr txBox="1"/>
          <p:nvPr userDrawn="1"/>
        </p:nvSpPr>
        <p:spPr>
          <a:xfrm>
            <a:off x="2466690" y="33427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 dirty="0"/>
          </a:p>
        </p:txBody>
      </p:sp>
      <p:pic>
        <p:nvPicPr>
          <p:cNvPr id="7" name="Bildobjekt 6" descr="bård_PPTX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419" y="201047"/>
            <a:ext cx="8693355" cy="136470"/>
          </a:xfrm>
          <a:prstGeom prst="rect">
            <a:avLst/>
          </a:prstGeom>
        </p:spPr>
      </p:pic>
      <p:pic>
        <p:nvPicPr>
          <p:cNvPr id="17" name="Bildobjekt 16" descr="ÖSTK_våg_liggande_PPTX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93104"/>
            <a:ext cx="9144000" cy="1210171"/>
          </a:xfrm>
          <a:prstGeom prst="rect">
            <a:avLst/>
          </a:prstGeom>
        </p:spPr>
      </p:pic>
      <p:sp>
        <p:nvSpPr>
          <p:cNvPr id="9" name="Platshållare för text 7"/>
          <p:cNvSpPr>
            <a:spLocks noGrp="1"/>
          </p:cNvSpPr>
          <p:nvPr>
            <p:ph type="body" sz="quarter" idx="14" hasCustomPrompt="1"/>
          </p:nvPr>
        </p:nvSpPr>
        <p:spPr>
          <a:xfrm>
            <a:off x="544901" y="452704"/>
            <a:ext cx="6427809" cy="21402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 b="1" spc="100" baseline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ARIAL MELLANRUBRIK 16PT</a:t>
            </a:r>
            <a:endParaRPr lang="sv-SE" dirty="0"/>
          </a:p>
        </p:txBody>
      </p:sp>
      <p:sp>
        <p:nvSpPr>
          <p:cNvPr id="10" name="Platshållare för text 10"/>
          <p:cNvSpPr>
            <a:spLocks noGrp="1"/>
          </p:cNvSpPr>
          <p:nvPr>
            <p:ph type="body" sz="quarter" idx="15" hasCustomPrompt="1"/>
          </p:nvPr>
        </p:nvSpPr>
        <p:spPr>
          <a:xfrm>
            <a:off x="520808" y="710362"/>
            <a:ext cx="6451902" cy="457528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340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Rubrik Arial 34pt</a:t>
            </a:r>
            <a:endParaRPr lang="sv-SE" dirty="0"/>
          </a:p>
        </p:txBody>
      </p:sp>
      <p:sp>
        <p:nvSpPr>
          <p:cNvPr id="13" name="Platshållare för text 10"/>
          <p:cNvSpPr>
            <a:spLocks noGrp="1"/>
          </p:cNvSpPr>
          <p:nvPr>
            <p:ph type="body" sz="quarter" idx="17" hasCustomPrompt="1"/>
          </p:nvPr>
        </p:nvSpPr>
        <p:spPr>
          <a:xfrm>
            <a:off x="536709" y="1573161"/>
            <a:ext cx="6436001" cy="2204065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180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Arial 18pt brödtext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03243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 med bård + vå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 userDrawn="1"/>
        </p:nvSpPr>
        <p:spPr>
          <a:xfrm>
            <a:off x="2466690" y="33427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 dirty="0"/>
          </a:p>
        </p:txBody>
      </p:sp>
      <p:sp>
        <p:nvSpPr>
          <p:cNvPr id="8" name="textruta 7"/>
          <p:cNvSpPr txBox="1"/>
          <p:nvPr userDrawn="1"/>
        </p:nvSpPr>
        <p:spPr>
          <a:xfrm>
            <a:off x="2466690" y="33427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 dirty="0"/>
          </a:p>
        </p:txBody>
      </p:sp>
      <p:pic>
        <p:nvPicPr>
          <p:cNvPr id="7" name="Bildobjekt 6" descr="bård_PPTX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419" y="201047"/>
            <a:ext cx="8693355" cy="136470"/>
          </a:xfrm>
          <a:prstGeom prst="rect">
            <a:avLst/>
          </a:prstGeom>
        </p:spPr>
      </p:pic>
      <p:pic>
        <p:nvPicPr>
          <p:cNvPr id="17" name="Bildobjekt 16" descr="ÖSTK_våg_liggande_PPTX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93104"/>
            <a:ext cx="9144000" cy="1210171"/>
          </a:xfrm>
          <a:prstGeom prst="rect">
            <a:avLst/>
          </a:prstGeom>
        </p:spPr>
      </p:pic>
      <p:sp>
        <p:nvSpPr>
          <p:cNvPr id="9" name="Platshållare för text 7"/>
          <p:cNvSpPr>
            <a:spLocks noGrp="1"/>
          </p:cNvSpPr>
          <p:nvPr>
            <p:ph type="body" sz="quarter" idx="14" hasCustomPrompt="1"/>
          </p:nvPr>
        </p:nvSpPr>
        <p:spPr>
          <a:xfrm>
            <a:off x="544901" y="452704"/>
            <a:ext cx="6427809" cy="21402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 b="1" spc="100" baseline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ARIAL MELLANRUBRIK 16PT</a:t>
            </a:r>
            <a:endParaRPr lang="sv-SE" dirty="0"/>
          </a:p>
        </p:txBody>
      </p:sp>
      <p:sp>
        <p:nvSpPr>
          <p:cNvPr id="10" name="Platshållare för text 10"/>
          <p:cNvSpPr>
            <a:spLocks noGrp="1"/>
          </p:cNvSpPr>
          <p:nvPr>
            <p:ph type="body" sz="quarter" idx="15" hasCustomPrompt="1"/>
          </p:nvPr>
        </p:nvSpPr>
        <p:spPr>
          <a:xfrm>
            <a:off x="520808" y="710362"/>
            <a:ext cx="6451902" cy="457528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340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Rubrik Arial 34pt</a:t>
            </a:r>
            <a:endParaRPr lang="sv-SE" dirty="0"/>
          </a:p>
        </p:txBody>
      </p:sp>
      <p:sp>
        <p:nvSpPr>
          <p:cNvPr id="11" name="Platshållare för text 5"/>
          <p:cNvSpPr>
            <a:spLocks noGrp="1"/>
          </p:cNvSpPr>
          <p:nvPr>
            <p:ph type="body" sz="quarter" idx="18" hasCustomPrompt="1"/>
          </p:nvPr>
        </p:nvSpPr>
        <p:spPr>
          <a:xfrm>
            <a:off x="520808" y="1573161"/>
            <a:ext cx="6451901" cy="2204064"/>
          </a:xfrm>
          <a:prstGeom prst="rect">
            <a:avLst/>
          </a:prstGeom>
        </p:spPr>
        <p:txBody>
          <a:bodyPr vert="horz"/>
          <a:lstStyle>
            <a:lvl1pPr>
              <a:lnSpc>
                <a:spcPct val="120000"/>
              </a:lnSpc>
              <a:buSzPct val="70000"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sv-SE" dirty="0" smtClean="0"/>
              <a:t>Arial 18pt punktlista</a:t>
            </a:r>
          </a:p>
          <a:p>
            <a:pPr lvl="0"/>
            <a:r>
              <a:rPr lang="sv-SE" dirty="0" smtClean="0"/>
              <a:t>Arial 18pt punktlista</a:t>
            </a:r>
          </a:p>
          <a:p>
            <a:pPr lvl="0"/>
            <a:r>
              <a:rPr lang="sv-SE" dirty="0" smtClean="0"/>
              <a:t>Arial 18pt punktlista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358780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sida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 3"/>
          <p:cNvSpPr>
            <a:spLocks noGrp="1"/>
          </p:cNvSpPr>
          <p:nvPr>
            <p:ph type="pic" sz="quarter" idx="10"/>
          </p:nvPr>
        </p:nvSpPr>
        <p:spPr>
          <a:xfrm>
            <a:off x="229419" y="221226"/>
            <a:ext cx="8693354" cy="1369458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1600" i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sv-SE" dirty="0"/>
          </a:p>
        </p:txBody>
      </p:sp>
      <p:pic>
        <p:nvPicPr>
          <p:cNvPr id="11" name="Bildobjekt 10" descr="bård_PPTX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419" y="1590684"/>
            <a:ext cx="8693354" cy="72463"/>
          </a:xfrm>
          <a:prstGeom prst="rect">
            <a:avLst/>
          </a:prstGeom>
        </p:spPr>
      </p:pic>
      <p:sp>
        <p:nvSpPr>
          <p:cNvPr id="12" name="Platshållare för text 8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842768"/>
            <a:ext cx="9144000" cy="348854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1600" spc="50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ARIAL 16PT</a:t>
            </a:r>
            <a:endParaRPr lang="sv-SE" dirty="0"/>
          </a:p>
        </p:txBody>
      </p:sp>
      <p:sp>
        <p:nvSpPr>
          <p:cNvPr id="13" name="Platshållare för text 10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1962385"/>
            <a:ext cx="9144000" cy="673183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520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Rubrik Arial 52pt</a:t>
            </a:r>
            <a:endParaRPr lang="sv-SE" dirty="0"/>
          </a:p>
        </p:txBody>
      </p:sp>
      <p:pic>
        <p:nvPicPr>
          <p:cNvPr id="14" name="Bildobjekt 13" descr="ÖSTK_våg_stående_PPTX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419" y="3631587"/>
            <a:ext cx="8693355" cy="1511913"/>
          </a:xfrm>
          <a:prstGeom prst="rect">
            <a:avLst/>
          </a:prstGeom>
        </p:spPr>
      </p:pic>
      <p:sp>
        <p:nvSpPr>
          <p:cNvPr id="15" name="Rektangel 14"/>
          <p:cNvSpPr/>
          <p:nvPr userDrawn="1"/>
        </p:nvSpPr>
        <p:spPr>
          <a:xfrm>
            <a:off x="0" y="4912235"/>
            <a:ext cx="9144000" cy="2312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7591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rö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9148241" cy="5143500"/>
          </a:xfrm>
          <a:prstGeom prst="rect">
            <a:avLst/>
          </a:prstGeom>
        </p:spPr>
      </p:pic>
      <p:sp>
        <p:nvSpPr>
          <p:cNvPr id="9" name="Platshållare för text 8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533120"/>
            <a:ext cx="9144000" cy="348854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1600" spc="500" baseline="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ARIAL 16PT</a:t>
            </a:r>
            <a:endParaRPr lang="sv-SE" dirty="0"/>
          </a:p>
        </p:txBody>
      </p:sp>
      <p:sp>
        <p:nvSpPr>
          <p:cNvPr id="10" name="Platshållare för text 10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652737"/>
            <a:ext cx="9144000" cy="673183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5200" baseline="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Rubrik Arial 52pt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797888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g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1"/>
            <a:ext cx="9189029" cy="5166433"/>
          </a:xfrm>
          <a:prstGeom prst="rect">
            <a:avLst/>
          </a:prstGeom>
        </p:spPr>
      </p:pic>
      <p:sp>
        <p:nvSpPr>
          <p:cNvPr id="9" name="Platshållare för text 8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533120"/>
            <a:ext cx="9144000" cy="348854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1600" spc="50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ARIAL 16PT</a:t>
            </a:r>
            <a:endParaRPr lang="sv-SE" dirty="0"/>
          </a:p>
        </p:txBody>
      </p:sp>
      <p:sp>
        <p:nvSpPr>
          <p:cNvPr id="10" name="Platshållare för text 10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1652737"/>
            <a:ext cx="9144000" cy="673183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520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Rubrik Arial 52pt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01944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med 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text 7"/>
          <p:cNvSpPr>
            <a:spLocks noGrp="1"/>
          </p:cNvSpPr>
          <p:nvPr>
            <p:ph type="body" sz="quarter" idx="14" hasCustomPrompt="1"/>
          </p:nvPr>
        </p:nvSpPr>
        <p:spPr>
          <a:xfrm>
            <a:off x="544901" y="452704"/>
            <a:ext cx="6427809" cy="21402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 b="1" spc="100" baseline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ARIAL MELLANRUBRIK 16PT</a:t>
            </a:r>
            <a:endParaRPr lang="sv-SE" dirty="0"/>
          </a:p>
        </p:txBody>
      </p:sp>
      <p:sp>
        <p:nvSpPr>
          <p:cNvPr id="12" name="Platshållare för text 10"/>
          <p:cNvSpPr>
            <a:spLocks noGrp="1"/>
          </p:cNvSpPr>
          <p:nvPr>
            <p:ph type="body" sz="quarter" idx="15" hasCustomPrompt="1"/>
          </p:nvPr>
        </p:nvSpPr>
        <p:spPr>
          <a:xfrm>
            <a:off x="520808" y="710362"/>
            <a:ext cx="6451902" cy="457528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340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Rubrik Arial 34pt</a:t>
            </a:r>
            <a:endParaRPr lang="sv-SE" dirty="0"/>
          </a:p>
        </p:txBody>
      </p:sp>
      <p:pic>
        <p:nvPicPr>
          <p:cNvPr id="9" name="Bildobjekt 8" descr="ÖSTK_våg_liggande_PPTX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93104"/>
            <a:ext cx="9144000" cy="1210171"/>
          </a:xfrm>
          <a:prstGeom prst="rect">
            <a:avLst/>
          </a:prstGeom>
        </p:spPr>
      </p:pic>
      <p:sp>
        <p:nvSpPr>
          <p:cNvPr id="6" name="Platshållare för text 5"/>
          <p:cNvSpPr>
            <a:spLocks noGrp="1"/>
          </p:cNvSpPr>
          <p:nvPr>
            <p:ph type="body" sz="quarter" idx="18" hasCustomPrompt="1"/>
          </p:nvPr>
        </p:nvSpPr>
        <p:spPr>
          <a:xfrm>
            <a:off x="537140" y="1573161"/>
            <a:ext cx="6435570" cy="2204064"/>
          </a:xfrm>
          <a:prstGeom prst="rect">
            <a:avLst/>
          </a:prstGeom>
        </p:spPr>
        <p:txBody>
          <a:bodyPr vert="horz"/>
          <a:lstStyle>
            <a:lvl1pPr>
              <a:lnSpc>
                <a:spcPct val="120000"/>
              </a:lnSpc>
              <a:buSzPct val="70000"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sv-SE" dirty="0" smtClean="0"/>
              <a:t>Arial 18pt punktlista</a:t>
            </a:r>
          </a:p>
          <a:p>
            <a:pPr lvl="0"/>
            <a:r>
              <a:rPr lang="sv-SE" dirty="0" smtClean="0"/>
              <a:t>Arial 18pt punktlista</a:t>
            </a:r>
          </a:p>
          <a:p>
            <a:pPr lvl="0"/>
            <a:r>
              <a:rPr lang="sv-SE" dirty="0" smtClean="0"/>
              <a:t>Arial 18pt punktlista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007022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utan 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text 7"/>
          <p:cNvSpPr>
            <a:spLocks noGrp="1"/>
          </p:cNvSpPr>
          <p:nvPr>
            <p:ph type="body" sz="quarter" idx="14" hasCustomPrompt="1"/>
          </p:nvPr>
        </p:nvSpPr>
        <p:spPr>
          <a:xfrm>
            <a:off x="544901" y="452704"/>
            <a:ext cx="6427809" cy="21402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 b="1" spc="100" baseline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ARIAL MELLANRUBRIK 16PT</a:t>
            </a:r>
            <a:endParaRPr lang="sv-SE" dirty="0"/>
          </a:p>
        </p:txBody>
      </p:sp>
      <p:sp>
        <p:nvSpPr>
          <p:cNvPr id="12" name="Platshållare för text 10"/>
          <p:cNvSpPr>
            <a:spLocks noGrp="1"/>
          </p:cNvSpPr>
          <p:nvPr>
            <p:ph type="body" sz="quarter" idx="15" hasCustomPrompt="1"/>
          </p:nvPr>
        </p:nvSpPr>
        <p:spPr>
          <a:xfrm>
            <a:off x="520808" y="710362"/>
            <a:ext cx="6451902" cy="457528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340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Rubrik Arial 34pt</a:t>
            </a:r>
            <a:endParaRPr lang="sv-SE" dirty="0"/>
          </a:p>
        </p:txBody>
      </p:sp>
      <p:pic>
        <p:nvPicPr>
          <p:cNvPr id="9" name="Bildobjekt 8" descr="ÖSTK_våg_liggande_PPTX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93104"/>
            <a:ext cx="9144000" cy="1210171"/>
          </a:xfrm>
          <a:prstGeom prst="rect">
            <a:avLst/>
          </a:prstGeom>
        </p:spPr>
      </p:pic>
      <p:sp>
        <p:nvSpPr>
          <p:cNvPr id="11" name="Platshållare för text 10"/>
          <p:cNvSpPr>
            <a:spLocks noGrp="1"/>
          </p:cNvSpPr>
          <p:nvPr>
            <p:ph type="body" sz="quarter" idx="17" hasCustomPrompt="1"/>
          </p:nvPr>
        </p:nvSpPr>
        <p:spPr>
          <a:xfrm>
            <a:off x="536709" y="1573161"/>
            <a:ext cx="6436001" cy="2204065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180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Arial 18pt brödtext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80642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ÖSTK_våg_liggande_PPTX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93104"/>
            <a:ext cx="9144000" cy="1210171"/>
          </a:xfrm>
          <a:prstGeom prst="rect">
            <a:avLst/>
          </a:prstGeom>
        </p:spPr>
      </p:pic>
      <p:sp>
        <p:nvSpPr>
          <p:cNvPr id="10" name="Platshållare för bild 15"/>
          <p:cNvSpPr>
            <a:spLocks noGrp="1"/>
          </p:cNvSpPr>
          <p:nvPr>
            <p:ph type="pic" sz="quarter" idx="20"/>
          </p:nvPr>
        </p:nvSpPr>
        <p:spPr>
          <a:xfrm>
            <a:off x="5555226" y="579402"/>
            <a:ext cx="3039810" cy="3366217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 sz="1600" i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2" name="Platshållare för text 7"/>
          <p:cNvSpPr>
            <a:spLocks noGrp="1"/>
          </p:cNvSpPr>
          <p:nvPr>
            <p:ph type="body" sz="quarter" idx="14" hasCustomPrompt="1"/>
          </p:nvPr>
        </p:nvSpPr>
        <p:spPr>
          <a:xfrm>
            <a:off x="544901" y="452704"/>
            <a:ext cx="4763839" cy="21402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 b="1" spc="100" baseline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ARIAL MELLANRUBRIK 16PT</a:t>
            </a:r>
            <a:endParaRPr lang="sv-SE" dirty="0"/>
          </a:p>
        </p:txBody>
      </p:sp>
      <p:sp>
        <p:nvSpPr>
          <p:cNvPr id="18" name="Platshållare för text 10"/>
          <p:cNvSpPr>
            <a:spLocks noGrp="1"/>
          </p:cNvSpPr>
          <p:nvPr>
            <p:ph type="body" sz="quarter" idx="15" hasCustomPrompt="1"/>
          </p:nvPr>
        </p:nvSpPr>
        <p:spPr>
          <a:xfrm>
            <a:off x="520807" y="710362"/>
            <a:ext cx="4788611" cy="457528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340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Rubrik Arial 34pt</a:t>
            </a:r>
            <a:endParaRPr lang="sv-SE" dirty="0"/>
          </a:p>
        </p:txBody>
      </p:sp>
      <p:sp>
        <p:nvSpPr>
          <p:cNvPr id="20" name="Platshållare för text 5"/>
          <p:cNvSpPr>
            <a:spLocks noGrp="1"/>
          </p:cNvSpPr>
          <p:nvPr>
            <p:ph type="body" sz="quarter" idx="18" hasCustomPrompt="1"/>
          </p:nvPr>
        </p:nvSpPr>
        <p:spPr>
          <a:xfrm>
            <a:off x="537140" y="1327356"/>
            <a:ext cx="4771600" cy="2618263"/>
          </a:xfrm>
          <a:prstGeom prst="rect">
            <a:avLst/>
          </a:prstGeom>
        </p:spPr>
        <p:txBody>
          <a:bodyPr vert="horz"/>
          <a:lstStyle>
            <a:lvl1pPr>
              <a:lnSpc>
                <a:spcPct val="120000"/>
              </a:lnSpc>
              <a:buSzPct val="70000"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sv-SE" dirty="0" smtClean="0"/>
              <a:t>Arial 18pt punktlista</a:t>
            </a:r>
          </a:p>
          <a:p>
            <a:pPr lvl="0"/>
            <a:r>
              <a:rPr lang="sv-SE" dirty="0" smtClean="0"/>
              <a:t>Arial 18pt punktlista</a:t>
            </a:r>
          </a:p>
          <a:p>
            <a:pPr lvl="0"/>
            <a:r>
              <a:rPr lang="sv-SE" dirty="0" smtClean="0"/>
              <a:t>Arial 18pt punktlista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695118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ÖSTK_våg_liggande_PPTX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93104"/>
            <a:ext cx="9144000" cy="1210171"/>
          </a:xfrm>
          <a:prstGeom prst="rect">
            <a:avLst/>
          </a:prstGeom>
        </p:spPr>
      </p:pic>
      <p:sp>
        <p:nvSpPr>
          <p:cNvPr id="10" name="Platshållare för bild 15"/>
          <p:cNvSpPr>
            <a:spLocks noGrp="1"/>
          </p:cNvSpPr>
          <p:nvPr>
            <p:ph type="pic" sz="quarter" idx="20"/>
          </p:nvPr>
        </p:nvSpPr>
        <p:spPr>
          <a:xfrm>
            <a:off x="5555226" y="579402"/>
            <a:ext cx="3039810" cy="3366217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 sz="1600" i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2" name="Platshållare för text 7"/>
          <p:cNvSpPr>
            <a:spLocks noGrp="1"/>
          </p:cNvSpPr>
          <p:nvPr>
            <p:ph type="body" sz="quarter" idx="14" hasCustomPrompt="1"/>
          </p:nvPr>
        </p:nvSpPr>
        <p:spPr>
          <a:xfrm>
            <a:off x="544901" y="452704"/>
            <a:ext cx="4763839" cy="21402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 b="1" spc="100" baseline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ARIAL MELLANRUBRIK 16PT</a:t>
            </a:r>
            <a:endParaRPr lang="sv-SE" dirty="0"/>
          </a:p>
        </p:txBody>
      </p:sp>
      <p:sp>
        <p:nvSpPr>
          <p:cNvPr id="18" name="Platshållare för text 10"/>
          <p:cNvSpPr>
            <a:spLocks noGrp="1"/>
          </p:cNvSpPr>
          <p:nvPr>
            <p:ph type="body" sz="quarter" idx="15" hasCustomPrompt="1"/>
          </p:nvPr>
        </p:nvSpPr>
        <p:spPr>
          <a:xfrm>
            <a:off x="520807" y="710362"/>
            <a:ext cx="4788611" cy="457528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340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Rubrik Arial 34pt</a:t>
            </a:r>
            <a:endParaRPr lang="sv-SE" dirty="0"/>
          </a:p>
        </p:txBody>
      </p:sp>
      <p:sp>
        <p:nvSpPr>
          <p:cNvPr id="7" name="Platshållare för text 10"/>
          <p:cNvSpPr>
            <a:spLocks noGrp="1"/>
          </p:cNvSpPr>
          <p:nvPr>
            <p:ph type="body" sz="quarter" idx="17" hasCustomPrompt="1"/>
          </p:nvPr>
        </p:nvSpPr>
        <p:spPr>
          <a:xfrm>
            <a:off x="536709" y="1327341"/>
            <a:ext cx="4772031" cy="2618278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180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Arial 18pt brödtext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364789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sida/bildsida med bå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bild 15"/>
          <p:cNvSpPr>
            <a:spLocks noGrp="1"/>
          </p:cNvSpPr>
          <p:nvPr>
            <p:ph type="pic" sz="quarter" idx="15"/>
          </p:nvPr>
        </p:nvSpPr>
        <p:spPr>
          <a:xfrm>
            <a:off x="630903" y="1540387"/>
            <a:ext cx="7890387" cy="3361199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 sz="1600" i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sv-SE" dirty="0"/>
          </a:p>
        </p:txBody>
      </p:sp>
      <p:pic>
        <p:nvPicPr>
          <p:cNvPr id="8" name="Bildobjekt 7" descr="bård_PPTX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419" y="201047"/>
            <a:ext cx="8693355" cy="136470"/>
          </a:xfrm>
          <a:prstGeom prst="rect">
            <a:avLst/>
          </a:prstGeom>
        </p:spPr>
      </p:pic>
      <p:sp>
        <p:nvSpPr>
          <p:cNvPr id="9" name="Platshållare för text 10"/>
          <p:cNvSpPr>
            <a:spLocks noGrp="1"/>
          </p:cNvSpPr>
          <p:nvPr>
            <p:ph type="body" sz="quarter" idx="16" hasCustomPrompt="1"/>
          </p:nvPr>
        </p:nvSpPr>
        <p:spPr>
          <a:xfrm>
            <a:off x="520808" y="710362"/>
            <a:ext cx="6451902" cy="457528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340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Rubrik Arial 34pt</a:t>
            </a:r>
            <a:endParaRPr lang="sv-SE" dirty="0"/>
          </a:p>
        </p:txBody>
      </p:sp>
      <p:sp>
        <p:nvSpPr>
          <p:cNvPr id="12" name="Platshållare för text 7"/>
          <p:cNvSpPr>
            <a:spLocks noGrp="1"/>
          </p:cNvSpPr>
          <p:nvPr>
            <p:ph type="body" sz="quarter" idx="14" hasCustomPrompt="1"/>
          </p:nvPr>
        </p:nvSpPr>
        <p:spPr>
          <a:xfrm>
            <a:off x="544901" y="452704"/>
            <a:ext cx="6427809" cy="21402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 b="1" spc="100" baseline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ARIAL MELLANRUBRIK 16PT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35672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0785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7" r:id="rId2"/>
    <p:sldLayoutId id="2147483657" r:id="rId3"/>
    <p:sldLayoutId id="2147483659" r:id="rId4"/>
    <p:sldLayoutId id="2147483668" r:id="rId5"/>
    <p:sldLayoutId id="2147483672" r:id="rId6"/>
    <p:sldLayoutId id="2147483669" r:id="rId7"/>
    <p:sldLayoutId id="2147483673" r:id="rId8"/>
    <p:sldLayoutId id="2147483671" r:id="rId9"/>
    <p:sldLayoutId id="2147483670" r:id="rId10"/>
    <p:sldLayoutId id="2147483674" r:id="rId1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sz="quarter" idx="16"/>
          </p:nvPr>
        </p:nvSpPr>
        <p:spPr>
          <a:xfrm>
            <a:off x="447920" y="557962"/>
            <a:ext cx="7669035" cy="457528"/>
          </a:xfrm>
        </p:spPr>
        <p:txBody>
          <a:bodyPr/>
          <a:lstStyle/>
          <a:p>
            <a:r>
              <a:rPr lang="sv-SE" sz="2400" dirty="0"/>
              <a:t>Varför reflekterande samtalsgrupp?</a:t>
            </a:r>
          </a:p>
        </p:txBody>
      </p:sp>
      <p:sp>
        <p:nvSpPr>
          <p:cNvPr id="5" name="textruta 4"/>
          <p:cNvSpPr txBox="1"/>
          <p:nvPr/>
        </p:nvSpPr>
        <p:spPr>
          <a:xfrm>
            <a:off x="602974" y="1470990"/>
            <a:ext cx="5572743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Syftet med samtalsgrupperna är att: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600" dirty="0" smtClean="0"/>
              <a:t>utveckla </a:t>
            </a:r>
            <a:r>
              <a:rPr lang="sv-SE" sz="1600" dirty="0"/>
              <a:t>ett främjande och </a:t>
            </a:r>
            <a:r>
              <a:rPr lang="sv-SE" sz="1600" dirty="0" smtClean="0"/>
              <a:t>hållbart arbetssätt </a:t>
            </a:r>
            <a:r>
              <a:rPr lang="sv-SE" sz="1600" dirty="0"/>
              <a:t>för chefer och medarbetare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600" dirty="0" smtClean="0"/>
              <a:t>bidra </a:t>
            </a:r>
            <a:r>
              <a:rPr lang="sv-SE" sz="1600" dirty="0"/>
              <a:t>till att öka förmågan att </a:t>
            </a:r>
            <a:r>
              <a:rPr lang="sv-SE" sz="1600" dirty="0" smtClean="0"/>
              <a:t>reflektera över </a:t>
            </a:r>
            <a:r>
              <a:rPr lang="sv-SE" sz="1600" dirty="0"/>
              <a:t>sådant som sker i </a:t>
            </a:r>
            <a:r>
              <a:rPr lang="sv-SE" sz="1600" dirty="0" smtClean="0"/>
              <a:t>utmanande arbetssituationer</a:t>
            </a:r>
            <a:endParaRPr lang="sv-SE" sz="1600" dirty="0"/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600" dirty="0" smtClean="0"/>
              <a:t>utveckla </a:t>
            </a:r>
            <a:r>
              <a:rPr lang="sv-SE" sz="1600" dirty="0"/>
              <a:t>hållbara relationer </a:t>
            </a:r>
            <a:r>
              <a:rPr lang="sv-SE" sz="1600" dirty="0" smtClean="0"/>
              <a:t>på arbetsplatsen</a:t>
            </a:r>
            <a:endParaRPr lang="sv-SE" sz="1600" dirty="0"/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600" dirty="0" smtClean="0"/>
              <a:t>dela </a:t>
            </a:r>
            <a:r>
              <a:rPr lang="sv-SE" sz="1600" dirty="0"/>
              <a:t>erfarenheter mellan chefskollegor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055" y="1363138"/>
            <a:ext cx="2686344" cy="268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913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sz="quarter" idx="16"/>
          </p:nvPr>
        </p:nvSpPr>
        <p:spPr>
          <a:xfrm>
            <a:off x="520807" y="564588"/>
            <a:ext cx="7934080" cy="457528"/>
          </a:xfrm>
        </p:spPr>
        <p:txBody>
          <a:bodyPr/>
          <a:lstStyle/>
          <a:p>
            <a:r>
              <a:rPr lang="sv-SE" sz="2400" dirty="0" smtClean="0"/>
              <a:t>Vad är </a:t>
            </a:r>
            <a:r>
              <a:rPr lang="sv-SE" sz="2400" dirty="0"/>
              <a:t>en </a:t>
            </a:r>
            <a:r>
              <a:rPr lang="sv-SE" sz="2400" dirty="0" smtClean="0"/>
              <a:t>reflekterande samtalsgrupp</a:t>
            </a:r>
            <a:endParaRPr lang="sv-SE" sz="2400" dirty="0"/>
          </a:p>
        </p:txBody>
      </p:sp>
      <p:sp>
        <p:nvSpPr>
          <p:cNvPr id="5" name="textruta 4"/>
          <p:cNvSpPr txBox="1"/>
          <p:nvPr/>
        </p:nvSpPr>
        <p:spPr>
          <a:xfrm>
            <a:off x="478604" y="1370377"/>
            <a:ext cx="555643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 smtClean="0"/>
              <a:t>Handledningen sker </a:t>
            </a:r>
            <a:r>
              <a:rPr lang="sv-SE" sz="1600" dirty="0"/>
              <a:t>i grupp om </a:t>
            </a:r>
            <a:r>
              <a:rPr lang="sv-SE" sz="1600" dirty="0" smtClean="0"/>
              <a:t>4-5 personer utifrån </a:t>
            </a:r>
            <a:r>
              <a:rPr lang="sv-SE" sz="1600" dirty="0"/>
              <a:t>ett tydligt definierat </a:t>
            </a:r>
            <a:r>
              <a:rPr lang="sv-SE" sz="1600" dirty="0" smtClean="0"/>
              <a:t>syfte</a:t>
            </a:r>
            <a:endParaRPr lang="sv-SE" sz="1600" dirty="0"/>
          </a:p>
          <a:p>
            <a:endParaRPr lang="sv-S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 smtClean="0"/>
              <a:t>Deltagarna ses 2-3 </a:t>
            </a:r>
            <a:r>
              <a:rPr lang="sv-SE" sz="1600" dirty="0"/>
              <a:t>timmar under cirka </a:t>
            </a:r>
            <a:r>
              <a:rPr lang="sv-SE" sz="1600" dirty="0" smtClean="0"/>
              <a:t>8 tillfällen </a:t>
            </a:r>
            <a:r>
              <a:rPr lang="sv-SE" sz="1600" dirty="0"/>
              <a:t>per </a:t>
            </a:r>
            <a:r>
              <a:rPr lang="sv-SE" sz="1600" dirty="0" smtClean="0"/>
              <a:t>år</a:t>
            </a:r>
            <a:endParaRPr lang="sv-SE" sz="1600" dirty="0"/>
          </a:p>
          <a:p>
            <a:endParaRPr lang="sv-S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 smtClean="0"/>
              <a:t>Det är upplevelser och </a:t>
            </a:r>
            <a:r>
              <a:rPr lang="sv-SE" sz="1600" dirty="0"/>
              <a:t>utmaningar </a:t>
            </a:r>
            <a:r>
              <a:rPr lang="sv-SE" sz="1600" dirty="0" smtClean="0"/>
              <a:t>från respektive deltagares arbetsvardag </a:t>
            </a:r>
            <a:r>
              <a:rPr lang="sv-SE" sz="1600" dirty="0"/>
              <a:t>som </a:t>
            </a:r>
            <a:r>
              <a:rPr lang="sv-SE" sz="1600" dirty="0" smtClean="0"/>
              <a:t>samtalsgruppen</a:t>
            </a:r>
            <a:r>
              <a:rPr lang="sv-SE" sz="1600" dirty="0" smtClean="0"/>
              <a:t> </a:t>
            </a:r>
            <a:r>
              <a:rPr lang="sv-SE" sz="1600" dirty="0"/>
              <a:t>gemensamt </a:t>
            </a:r>
            <a:r>
              <a:rPr lang="sv-SE" sz="1600" dirty="0" smtClean="0"/>
              <a:t>reflekterar kring</a:t>
            </a:r>
            <a:endParaRPr lang="sv-SE" sz="1600" dirty="0"/>
          </a:p>
          <a:p>
            <a:endParaRPr lang="sv-S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 smtClean="0"/>
              <a:t>Tydliga ramar </a:t>
            </a:r>
            <a:r>
              <a:rPr lang="sv-SE" sz="1600" dirty="0"/>
              <a:t>och spelregler för </a:t>
            </a:r>
            <a:r>
              <a:rPr lang="sv-SE" sz="1600" dirty="0" smtClean="0"/>
              <a:t>samtliga närvarande</a:t>
            </a:r>
            <a:endParaRPr lang="sv-SE" sz="1600" dirty="0"/>
          </a:p>
          <a:p>
            <a:endParaRPr lang="sv-S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Träffarna ska ha ett individuellt </a:t>
            </a:r>
            <a:r>
              <a:rPr lang="sv-SE" sz="1600" dirty="0" smtClean="0"/>
              <a:t>utvecklande fokus </a:t>
            </a:r>
            <a:r>
              <a:rPr lang="sv-SE" sz="1600" dirty="0"/>
              <a:t>och är inte terapeutiska </a:t>
            </a:r>
            <a:r>
              <a:rPr lang="sv-SE" sz="1600" dirty="0" smtClean="0"/>
              <a:t>eller rehabiliterande</a:t>
            </a:r>
            <a:endParaRPr lang="sv-SE" sz="1600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717" y="1296845"/>
            <a:ext cx="2534258" cy="2534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939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sz="quarter" idx="16"/>
          </p:nvPr>
        </p:nvSpPr>
        <p:spPr>
          <a:xfrm>
            <a:off x="417342" y="586749"/>
            <a:ext cx="6451902" cy="457528"/>
          </a:xfrm>
        </p:spPr>
        <p:txBody>
          <a:bodyPr/>
          <a:lstStyle/>
          <a:p>
            <a:r>
              <a:rPr lang="sv-SE" sz="2400" dirty="0"/>
              <a:t>Hur går en samtalsträff till?</a:t>
            </a:r>
          </a:p>
        </p:txBody>
      </p:sp>
      <p:sp>
        <p:nvSpPr>
          <p:cNvPr id="5" name="textruta 4"/>
          <p:cNvSpPr txBox="1"/>
          <p:nvPr/>
        </p:nvSpPr>
        <p:spPr>
          <a:xfrm>
            <a:off x="520808" y="1377003"/>
            <a:ext cx="3458817" cy="3524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b="1" dirty="0" smtClean="0"/>
              <a:t>Incheckning</a:t>
            </a:r>
          </a:p>
          <a:p>
            <a:endParaRPr lang="sv-SE" sz="1400" b="1" dirty="0"/>
          </a:p>
          <a:p>
            <a:pPr marL="228600" indent="-228600">
              <a:buFont typeface="+mj-lt"/>
              <a:buAutoNum type="arabicPeriod"/>
            </a:pPr>
            <a:r>
              <a:rPr lang="sv-SE" sz="1100" dirty="0" smtClean="0"/>
              <a:t>Börja </a:t>
            </a:r>
            <a:r>
              <a:rPr lang="sv-SE" sz="1100" dirty="0"/>
              <a:t>gärna handledningen med en </a:t>
            </a:r>
            <a:r>
              <a:rPr lang="sv-SE" sz="1100" b="1" dirty="0" smtClean="0"/>
              <a:t>incheckningsövning</a:t>
            </a:r>
            <a:r>
              <a:rPr lang="sv-SE" sz="1100" dirty="0" smtClean="0"/>
              <a:t> i medveten </a:t>
            </a:r>
            <a:r>
              <a:rPr lang="sv-SE" sz="1100" dirty="0"/>
              <a:t>närvaro</a:t>
            </a:r>
            <a:r>
              <a:rPr lang="sv-SE" sz="1100" dirty="0" smtClean="0"/>
              <a:t>/ </a:t>
            </a:r>
            <a:r>
              <a:rPr lang="sv-SE" sz="1100" dirty="0" err="1" smtClean="0"/>
              <a:t>mindfullness</a:t>
            </a:r>
            <a:r>
              <a:rPr lang="sv-SE" sz="1100" dirty="0"/>
              <a:t>. Fråga </a:t>
            </a:r>
            <a:r>
              <a:rPr lang="sv-SE" sz="1100" dirty="0" smtClean="0"/>
              <a:t>gärna gruppen </a:t>
            </a:r>
            <a:r>
              <a:rPr lang="sv-SE" sz="1100" dirty="0"/>
              <a:t>om någon vill hålla i en </a:t>
            </a:r>
            <a:r>
              <a:rPr lang="sv-SE" sz="1100" dirty="0" smtClean="0"/>
              <a:t>övning. </a:t>
            </a:r>
          </a:p>
          <a:p>
            <a:r>
              <a:rPr lang="sv-SE" sz="1100" b="1" dirty="0"/>
              <a:t> </a:t>
            </a:r>
            <a:r>
              <a:rPr lang="sv-SE" sz="1100" b="1" dirty="0" smtClean="0"/>
              <a:t>     </a:t>
            </a:r>
            <a:r>
              <a:rPr lang="sv-SE" sz="1100" b="1" dirty="0" smtClean="0"/>
              <a:t>Tidsåtgång</a:t>
            </a:r>
            <a:r>
              <a:rPr lang="sv-SE" sz="1100" b="1" dirty="0"/>
              <a:t>: 5 min</a:t>
            </a:r>
            <a:r>
              <a:rPr lang="sv-SE" sz="1100" dirty="0" smtClean="0"/>
              <a:t>.</a:t>
            </a:r>
          </a:p>
          <a:p>
            <a:endParaRPr lang="sv-SE" sz="1100" dirty="0"/>
          </a:p>
          <a:p>
            <a:pPr marL="228600" indent="-228600">
              <a:buFont typeface="+mj-lt"/>
              <a:buAutoNum type="arabicPeriod" startAt="2"/>
            </a:pPr>
            <a:r>
              <a:rPr lang="sv-SE" sz="1100" dirty="0" smtClean="0"/>
              <a:t>Samtalsledaren </a:t>
            </a:r>
            <a:r>
              <a:rPr lang="sv-SE" sz="1100" dirty="0"/>
              <a:t>hör sig för om </a:t>
            </a:r>
            <a:r>
              <a:rPr lang="sv-SE" sz="1100" b="1" dirty="0"/>
              <a:t>förväntningar</a:t>
            </a:r>
            <a:r>
              <a:rPr lang="sv-SE" sz="1100" dirty="0"/>
              <a:t> </a:t>
            </a:r>
            <a:r>
              <a:rPr lang="sv-SE" sz="1100" dirty="0" smtClean="0"/>
              <a:t>kring dagens </a:t>
            </a:r>
            <a:r>
              <a:rPr lang="sv-SE" sz="1100" dirty="0"/>
              <a:t>handledning samt ett nuläge för dig i </a:t>
            </a:r>
            <a:r>
              <a:rPr lang="sv-SE" sz="1100" dirty="0" smtClean="0"/>
              <a:t>din arbetssituation</a:t>
            </a:r>
            <a:r>
              <a:rPr lang="sv-SE" sz="1100" dirty="0"/>
              <a:t>. Gå laget runt.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sv-SE" sz="1000" dirty="0" smtClean="0"/>
              <a:t>Var </a:t>
            </a:r>
            <a:r>
              <a:rPr lang="sv-SE" sz="1000" dirty="0"/>
              <a:t>befinner du dig i tanke och känsla just nu?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sv-SE" sz="1000" dirty="0" smtClean="0"/>
              <a:t>Vad </a:t>
            </a:r>
            <a:r>
              <a:rPr lang="sv-SE" sz="1000" dirty="0"/>
              <a:t>vill du ha med dig från handledningen idag?</a:t>
            </a:r>
          </a:p>
          <a:p>
            <a:r>
              <a:rPr lang="sv-SE" sz="1100" b="1" dirty="0"/>
              <a:t> </a:t>
            </a:r>
            <a:r>
              <a:rPr lang="sv-SE" sz="1100" b="1" dirty="0" smtClean="0"/>
              <a:t>     </a:t>
            </a:r>
            <a:r>
              <a:rPr lang="sv-SE" sz="1100" b="1" dirty="0" smtClean="0"/>
              <a:t>Tidsåtgång</a:t>
            </a:r>
            <a:r>
              <a:rPr lang="sv-SE" sz="1100" b="1" dirty="0"/>
              <a:t>: ca 20 min.</a:t>
            </a:r>
          </a:p>
          <a:p>
            <a:endParaRPr lang="sv-SE" sz="1100" dirty="0" smtClean="0"/>
          </a:p>
          <a:p>
            <a:pPr marL="228600" indent="-228600">
              <a:buFont typeface="+mj-lt"/>
              <a:buAutoNum type="arabicPeriod" startAt="3"/>
            </a:pPr>
            <a:r>
              <a:rPr lang="sv-SE" sz="1100" b="1" dirty="0" smtClean="0"/>
              <a:t>Följ </a:t>
            </a:r>
            <a:r>
              <a:rPr lang="sv-SE" sz="1100" b="1" dirty="0"/>
              <a:t>upp </a:t>
            </a:r>
            <a:r>
              <a:rPr lang="sv-SE" sz="1100" dirty="0"/>
              <a:t>dilemma från föregående </a:t>
            </a:r>
            <a:r>
              <a:rPr lang="sv-SE" sz="1100" dirty="0" smtClean="0"/>
              <a:t>handledning Hur </a:t>
            </a:r>
            <a:r>
              <a:rPr lang="sv-SE" sz="1100" dirty="0"/>
              <a:t>har det gått? Vad har fungerat bra/mindre bra?</a:t>
            </a:r>
          </a:p>
          <a:p>
            <a:r>
              <a:rPr lang="sv-SE" sz="1100" b="1" dirty="0" smtClean="0"/>
              <a:t>      Tidsåtgång</a:t>
            </a:r>
            <a:r>
              <a:rPr lang="sv-SE" sz="1100" b="1" dirty="0"/>
              <a:t>: 10 min</a:t>
            </a:r>
            <a:endParaRPr lang="sv-SE" sz="1100" dirty="0"/>
          </a:p>
        </p:txBody>
      </p:sp>
      <p:sp>
        <p:nvSpPr>
          <p:cNvPr id="6" name="textruta 5"/>
          <p:cNvSpPr txBox="1"/>
          <p:nvPr/>
        </p:nvSpPr>
        <p:spPr>
          <a:xfrm>
            <a:off x="4567107" y="1779767"/>
            <a:ext cx="328654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 startAt="4"/>
            </a:pPr>
            <a:r>
              <a:rPr lang="sv-SE" sz="1100" b="1" dirty="0" smtClean="0"/>
              <a:t>Identifiera </a:t>
            </a:r>
            <a:r>
              <a:rPr lang="sv-SE" sz="1100" b="1" dirty="0"/>
              <a:t>dagens </a:t>
            </a:r>
            <a:r>
              <a:rPr lang="sv-SE" sz="1100" b="1" dirty="0" smtClean="0"/>
              <a:t>frågeställningar. </a:t>
            </a:r>
            <a:r>
              <a:rPr lang="sv-SE" sz="1100" dirty="0" smtClean="0"/>
              <a:t>Vilka </a:t>
            </a:r>
            <a:r>
              <a:rPr lang="sv-SE" sz="1100" dirty="0"/>
              <a:t>frågeställningar/utmaningar har vi att hantera idag?</a:t>
            </a:r>
          </a:p>
          <a:p>
            <a:r>
              <a:rPr lang="sv-SE" sz="1100" b="1" dirty="0" smtClean="0"/>
              <a:t>      Tidsåtgång</a:t>
            </a:r>
            <a:r>
              <a:rPr lang="sv-SE" sz="1100" b="1" dirty="0"/>
              <a:t>: 10 min</a:t>
            </a:r>
          </a:p>
          <a:p>
            <a:endParaRPr lang="sv-SE" sz="1100" b="1" dirty="0" smtClean="0"/>
          </a:p>
          <a:p>
            <a:pPr marL="228600" indent="-228600">
              <a:buFont typeface="+mj-lt"/>
              <a:buAutoNum type="arabicPeriod" startAt="5"/>
            </a:pPr>
            <a:r>
              <a:rPr lang="sv-SE" sz="1100" b="1" dirty="0" smtClean="0"/>
              <a:t>Prioritera </a:t>
            </a:r>
            <a:r>
              <a:rPr lang="sv-SE" sz="1100" b="1" dirty="0"/>
              <a:t>dagens </a:t>
            </a:r>
            <a:r>
              <a:rPr lang="sv-SE" sz="1100" b="1" dirty="0" smtClean="0"/>
              <a:t>dilemma/problem. </a:t>
            </a:r>
            <a:r>
              <a:rPr lang="sv-SE" sz="1100" dirty="0" smtClean="0"/>
              <a:t>Vilka </a:t>
            </a:r>
            <a:r>
              <a:rPr lang="sv-SE" sz="1100" dirty="0"/>
              <a:t>av dagens problemfrågeställningar ska vi </a:t>
            </a:r>
            <a:r>
              <a:rPr lang="sv-SE" sz="1100" dirty="0" smtClean="0"/>
              <a:t>fokusera på</a:t>
            </a:r>
            <a:r>
              <a:rPr lang="sv-SE" sz="1100" dirty="0"/>
              <a:t>?</a:t>
            </a:r>
          </a:p>
          <a:p>
            <a:r>
              <a:rPr lang="sv-SE" sz="1100" b="1" dirty="0" smtClean="0"/>
              <a:t>      Tidsåtgång</a:t>
            </a:r>
            <a:r>
              <a:rPr lang="sv-SE" sz="1100" b="1" dirty="0"/>
              <a:t>: 5 min</a:t>
            </a:r>
            <a:endParaRPr lang="sv-SE" sz="1100" dirty="0"/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343" y="3465342"/>
            <a:ext cx="1486093" cy="14860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ktangel 3"/>
          <p:cNvSpPr/>
          <p:nvPr/>
        </p:nvSpPr>
        <p:spPr>
          <a:xfrm>
            <a:off x="417342" y="1228578"/>
            <a:ext cx="3671667" cy="3826413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/>
          <p:cNvSpPr/>
          <p:nvPr/>
        </p:nvSpPr>
        <p:spPr>
          <a:xfrm>
            <a:off x="4433668" y="1228578"/>
            <a:ext cx="3671667" cy="3826413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4320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sz="quarter" idx="16"/>
          </p:nvPr>
        </p:nvSpPr>
        <p:spPr>
          <a:xfrm>
            <a:off x="478605" y="440595"/>
            <a:ext cx="6451902" cy="457528"/>
          </a:xfrm>
        </p:spPr>
        <p:txBody>
          <a:bodyPr/>
          <a:lstStyle/>
          <a:p>
            <a:r>
              <a:rPr lang="sv-SE" sz="2400" dirty="0"/>
              <a:t>Hur går en samtalsträff till</a:t>
            </a:r>
            <a:r>
              <a:rPr lang="sv-SE" sz="2400" dirty="0" smtClean="0"/>
              <a:t>?</a:t>
            </a:r>
            <a:endParaRPr lang="sv-SE" sz="2400" dirty="0"/>
          </a:p>
        </p:txBody>
      </p:sp>
      <p:sp>
        <p:nvSpPr>
          <p:cNvPr id="5" name="textruta 4"/>
          <p:cNvSpPr txBox="1"/>
          <p:nvPr/>
        </p:nvSpPr>
        <p:spPr>
          <a:xfrm>
            <a:off x="636104" y="1262406"/>
            <a:ext cx="3213754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sv-SE" sz="1100" b="1" dirty="0"/>
              <a:t>Steg 1: Presentation av problemet</a:t>
            </a:r>
            <a:endParaRPr lang="sv-SE" sz="1100" dirty="0"/>
          </a:p>
          <a:p>
            <a:pPr>
              <a:spcBef>
                <a:spcPts val="600"/>
              </a:spcBef>
            </a:pPr>
            <a:r>
              <a:rPr lang="sv-SE" sz="1100" dirty="0" smtClean="0"/>
              <a:t>En person gör en </a:t>
            </a:r>
            <a:r>
              <a:rPr lang="sv-SE" sz="1100" dirty="0" smtClean="0"/>
              <a:t>kort presentation </a:t>
            </a:r>
            <a:r>
              <a:rPr lang="sv-SE" sz="1100" dirty="0"/>
              <a:t>av det ärende</a:t>
            </a:r>
            <a:r>
              <a:rPr lang="sv-SE" sz="1100" dirty="0" smtClean="0"/>
              <a:t>/ problem </a:t>
            </a:r>
            <a:r>
              <a:rPr lang="sv-SE" sz="1100" dirty="0" smtClean="0"/>
              <a:t>som hon/han vill ha hjälp med</a:t>
            </a:r>
            <a:r>
              <a:rPr lang="sv-SE" sz="1100" dirty="0"/>
              <a:t>. </a:t>
            </a:r>
            <a:endParaRPr lang="sv-SE" sz="1100" dirty="0" smtClean="0"/>
          </a:p>
          <a:p>
            <a:pPr>
              <a:spcBef>
                <a:spcPts val="600"/>
              </a:spcBef>
            </a:pPr>
            <a:r>
              <a:rPr lang="sv-SE" sz="1100" dirty="0" smtClean="0"/>
              <a:t>Använd gärna reflektionsmallen som </a:t>
            </a:r>
            <a:r>
              <a:rPr lang="sv-SE" sz="1100" dirty="0" smtClean="0"/>
              <a:t>stöd. Övriga </a:t>
            </a:r>
            <a:r>
              <a:rPr lang="sv-SE" sz="1100" dirty="0" smtClean="0"/>
              <a:t>deltagare i gruppen ska </a:t>
            </a:r>
            <a:r>
              <a:rPr lang="sv-SE" sz="1100" dirty="0"/>
              <a:t>bara </a:t>
            </a:r>
            <a:r>
              <a:rPr lang="sv-SE" sz="1100" dirty="0" smtClean="0"/>
              <a:t>lyssna i detta steg</a:t>
            </a:r>
            <a:r>
              <a:rPr lang="sv-SE" sz="1100" dirty="0"/>
              <a:t>. </a:t>
            </a:r>
            <a:r>
              <a:rPr lang="sv-SE" sz="1100" dirty="0" smtClean="0"/>
              <a:t>Formulera </a:t>
            </a:r>
            <a:r>
              <a:rPr lang="sv-SE" sz="1100" dirty="0" smtClean="0"/>
              <a:t>gärna en frågeställning som ska </a:t>
            </a:r>
            <a:r>
              <a:rPr lang="sv-SE" sz="1100" dirty="0"/>
              <a:t>besvaras.</a:t>
            </a:r>
          </a:p>
          <a:p>
            <a:endParaRPr lang="sv-SE" sz="1100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sv-SE" sz="1100" b="1" dirty="0"/>
              <a:t>Steg 2: </a:t>
            </a:r>
            <a:r>
              <a:rPr lang="sv-SE" sz="1100" b="1" dirty="0" smtClean="0"/>
              <a:t>Klargörande frågor</a:t>
            </a:r>
            <a:endParaRPr lang="sv-SE" sz="1100" dirty="0"/>
          </a:p>
          <a:p>
            <a:r>
              <a:rPr lang="sv-SE" sz="1100" dirty="0" smtClean="0"/>
              <a:t>Gå laget runt och ställ frågor till ärendeägaren för att klargöra problemet</a:t>
            </a:r>
            <a:r>
              <a:rPr lang="sv-SE" sz="1100" dirty="0" smtClean="0"/>
              <a:t>.</a:t>
            </a:r>
          </a:p>
          <a:p>
            <a:pPr>
              <a:spcBef>
                <a:spcPts val="600"/>
              </a:spcBef>
            </a:pPr>
            <a:r>
              <a:rPr lang="sv-SE" sz="1100" dirty="0" smtClean="0"/>
              <a:t>Undvik </a:t>
            </a:r>
            <a:r>
              <a:rPr lang="sv-SE" sz="1100" dirty="0" smtClean="0"/>
              <a:t>varför-frågor och ledandefrågor</a:t>
            </a:r>
            <a:r>
              <a:rPr lang="sv-SE" sz="1100" dirty="0"/>
              <a:t>.</a:t>
            </a:r>
          </a:p>
          <a:p>
            <a:r>
              <a:rPr lang="sv-SE" sz="1100" dirty="0" smtClean="0"/>
              <a:t>Klargörande frågor börjar med</a:t>
            </a:r>
            <a:r>
              <a:rPr lang="sv-SE" sz="1100" dirty="0"/>
              <a:t>: HUR, VAD, NÄR, VEM, PÅ VILKET SÄTT...</a:t>
            </a:r>
          </a:p>
          <a:p>
            <a:endParaRPr lang="sv-SE" dirty="0"/>
          </a:p>
        </p:txBody>
      </p:sp>
      <p:sp>
        <p:nvSpPr>
          <p:cNvPr id="6" name="textruta 5"/>
          <p:cNvSpPr txBox="1"/>
          <p:nvPr/>
        </p:nvSpPr>
        <p:spPr>
          <a:xfrm>
            <a:off x="4699221" y="1262406"/>
            <a:ext cx="3511826" cy="3524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sv-SE" sz="1100" b="1" dirty="0"/>
              <a:t>Steg 3: Reflekterandesamtal</a:t>
            </a:r>
            <a:endParaRPr lang="sv-SE" sz="1100" dirty="0"/>
          </a:p>
          <a:p>
            <a:pPr>
              <a:spcBef>
                <a:spcPts val="600"/>
              </a:spcBef>
            </a:pPr>
            <a:r>
              <a:rPr lang="sv-SE" sz="1100" dirty="0" smtClean="0"/>
              <a:t>Reflektera över problemet/ärendet</a:t>
            </a:r>
            <a:r>
              <a:rPr lang="sv-SE" sz="1100" dirty="0"/>
              <a:t>, </a:t>
            </a:r>
            <a:r>
              <a:rPr lang="sv-SE" sz="1100" dirty="0" smtClean="0"/>
              <a:t>en i taget</a:t>
            </a:r>
            <a:r>
              <a:rPr lang="sv-SE" sz="1100" dirty="0"/>
              <a:t>, </a:t>
            </a:r>
            <a:r>
              <a:rPr lang="sv-SE" sz="1100" dirty="0" smtClean="0"/>
              <a:t>i turordning</a:t>
            </a:r>
            <a:r>
              <a:rPr lang="sv-SE" sz="1100" dirty="0"/>
              <a:t>. </a:t>
            </a:r>
            <a:r>
              <a:rPr lang="sv-SE" sz="1100" dirty="0" smtClean="0"/>
              <a:t>Har </a:t>
            </a:r>
            <a:r>
              <a:rPr lang="sv-SE" sz="1100" dirty="0"/>
              <a:t>du </a:t>
            </a:r>
            <a:r>
              <a:rPr lang="sv-SE" sz="1100" dirty="0" smtClean="0"/>
              <a:t>inget att säga säger du </a:t>
            </a:r>
            <a:r>
              <a:rPr lang="sv-SE" sz="1100" dirty="0"/>
              <a:t>"pass". </a:t>
            </a:r>
          </a:p>
          <a:p>
            <a:pPr>
              <a:spcBef>
                <a:spcPts val="600"/>
              </a:spcBef>
            </a:pPr>
            <a:r>
              <a:rPr lang="sv-SE" sz="1100" dirty="0"/>
              <a:t>Ni </a:t>
            </a:r>
            <a:r>
              <a:rPr lang="sv-SE" sz="1100" dirty="0" smtClean="0"/>
              <a:t>kan gå </a:t>
            </a:r>
            <a:r>
              <a:rPr lang="sv-SE" sz="1100" dirty="0" err="1" smtClean="0"/>
              <a:t>lagetrunt</a:t>
            </a:r>
            <a:r>
              <a:rPr lang="sv-SE" sz="1100" dirty="0" smtClean="0"/>
              <a:t> flera gånger – till dess att alla sagt det </a:t>
            </a:r>
            <a:r>
              <a:rPr lang="sv-SE" sz="1100" dirty="0"/>
              <a:t>de </a:t>
            </a:r>
            <a:r>
              <a:rPr lang="sv-SE" sz="1100" dirty="0" smtClean="0"/>
              <a:t>vill säga eller till dess att ni inte har mer tid</a:t>
            </a:r>
            <a:r>
              <a:rPr lang="sv-SE" sz="1100" dirty="0"/>
              <a:t>. </a:t>
            </a:r>
          </a:p>
          <a:p>
            <a:pPr>
              <a:spcBef>
                <a:spcPts val="600"/>
              </a:spcBef>
            </a:pPr>
            <a:r>
              <a:rPr lang="sv-SE" sz="1100" dirty="0" smtClean="0"/>
              <a:t>På så sätt kan ni bygga vidare på varandras idéer och tankar</a:t>
            </a:r>
            <a:r>
              <a:rPr lang="sv-SE" sz="1100" dirty="0"/>
              <a:t>. </a:t>
            </a:r>
            <a:r>
              <a:rPr lang="sv-SE" sz="1100" dirty="0" smtClean="0"/>
              <a:t>Ärendeägaren </a:t>
            </a:r>
            <a:r>
              <a:rPr lang="sv-SE" sz="1100" dirty="0" smtClean="0"/>
              <a:t>lyssnar tyst och skriver ner det som känns användbart och tankeväckande</a:t>
            </a:r>
            <a:r>
              <a:rPr lang="sv-SE" sz="1100" dirty="0"/>
              <a:t>.</a:t>
            </a:r>
          </a:p>
          <a:p>
            <a:endParaRPr lang="sv-SE" sz="1100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sv-SE" sz="1100" b="1" dirty="0"/>
              <a:t>Steg 4: </a:t>
            </a:r>
            <a:r>
              <a:rPr lang="sv-SE" sz="1100" b="1" dirty="0" smtClean="0"/>
              <a:t>Sammanfattning och nästa steg</a:t>
            </a:r>
            <a:endParaRPr lang="sv-SE" sz="1100" dirty="0"/>
          </a:p>
          <a:p>
            <a:pPr>
              <a:spcBef>
                <a:spcPts val="600"/>
              </a:spcBef>
            </a:pPr>
            <a:r>
              <a:rPr lang="sv-SE" sz="1100" dirty="0" smtClean="0"/>
              <a:t>Ärendeägaren </a:t>
            </a:r>
            <a:r>
              <a:rPr lang="sv-SE" sz="1100" dirty="0" smtClean="0"/>
              <a:t>reflekterar på det som sagts genom att ta upp vad som känns mest användbart eller tankeväckande</a:t>
            </a:r>
            <a:r>
              <a:rPr lang="sv-SE" sz="1100" dirty="0"/>
              <a:t>. </a:t>
            </a:r>
          </a:p>
          <a:p>
            <a:pPr>
              <a:spcBef>
                <a:spcPts val="600"/>
              </a:spcBef>
            </a:pPr>
            <a:r>
              <a:rPr lang="sv-SE" sz="1100" dirty="0" smtClean="0"/>
              <a:t>Ärendeägaren </a:t>
            </a:r>
            <a:r>
              <a:rPr lang="sv-SE" sz="1100" dirty="0" smtClean="0"/>
              <a:t>bestämmer ett mål tills nästa gång eller berättar vad </a:t>
            </a:r>
            <a:r>
              <a:rPr lang="sv-SE" sz="1100" dirty="0" smtClean="0"/>
              <a:t>hen </a:t>
            </a:r>
            <a:r>
              <a:rPr lang="sv-SE" sz="1100" dirty="0" smtClean="0"/>
              <a:t>kommer att göra i </a:t>
            </a:r>
            <a:r>
              <a:rPr lang="sv-SE" sz="1100" dirty="0"/>
              <a:t>praktiken </a:t>
            </a:r>
            <a:r>
              <a:rPr lang="sv-SE" sz="1100" dirty="0" smtClean="0"/>
              <a:t>som ett resultat av </a:t>
            </a:r>
            <a:r>
              <a:rPr lang="sv-SE" sz="1100" dirty="0"/>
              <a:t>mötet. </a:t>
            </a:r>
          </a:p>
          <a:p>
            <a:endParaRPr lang="sv-SE" sz="1100" dirty="0"/>
          </a:p>
          <a:p>
            <a:r>
              <a:rPr lang="sv-SE" sz="1100" b="1" dirty="0"/>
              <a:t>Tidsåtgång: 20-30 min</a:t>
            </a:r>
            <a:r>
              <a:rPr lang="sv-SE" sz="1100" b="1" dirty="0" smtClean="0"/>
              <a:t>/ frågeställning</a:t>
            </a:r>
            <a:endParaRPr lang="sv-SE" sz="1100" dirty="0"/>
          </a:p>
        </p:txBody>
      </p:sp>
      <p:sp>
        <p:nvSpPr>
          <p:cNvPr id="7" name="Rektangel 6"/>
          <p:cNvSpPr/>
          <p:nvPr/>
        </p:nvSpPr>
        <p:spPr>
          <a:xfrm>
            <a:off x="417342" y="1072389"/>
            <a:ext cx="3671667" cy="3826413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7"/>
          <p:cNvSpPr/>
          <p:nvPr/>
        </p:nvSpPr>
        <p:spPr>
          <a:xfrm>
            <a:off x="4619300" y="1072388"/>
            <a:ext cx="3671667" cy="3826413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535" y="3989923"/>
            <a:ext cx="984472" cy="984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153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sz="quarter" idx="16"/>
          </p:nvPr>
        </p:nvSpPr>
        <p:spPr>
          <a:xfrm>
            <a:off x="520807" y="423786"/>
            <a:ext cx="8245505" cy="457528"/>
          </a:xfrm>
        </p:spPr>
        <p:txBody>
          <a:bodyPr/>
          <a:lstStyle/>
          <a:p>
            <a:r>
              <a:rPr lang="sv-SE" sz="2400" dirty="0"/>
              <a:t>Rollen som samtalsledare/handledare</a:t>
            </a:r>
          </a:p>
        </p:txBody>
      </p:sp>
      <p:sp>
        <p:nvSpPr>
          <p:cNvPr id="5" name="textruta 4"/>
          <p:cNvSpPr txBox="1"/>
          <p:nvPr/>
        </p:nvSpPr>
        <p:spPr>
          <a:xfrm>
            <a:off x="596349" y="966491"/>
            <a:ext cx="6278064" cy="395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sz="1400" dirty="0"/>
              <a:t>Hålla ramar - tid</a:t>
            </a:r>
            <a:r>
              <a:rPr lang="sv-SE" sz="1400" dirty="0" smtClean="0"/>
              <a:t>/ start/ paus/ avslut</a:t>
            </a:r>
            <a:endParaRPr lang="sv-SE" sz="1400" dirty="0"/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dirty="0" smtClean="0"/>
              <a:t>Skapa </a:t>
            </a:r>
            <a:r>
              <a:rPr lang="sv-SE" sz="1400" dirty="0"/>
              <a:t>ett tryggt, tillåtande gruppklimat. Identifiera om </a:t>
            </a:r>
            <a:r>
              <a:rPr lang="sv-SE" sz="1400" dirty="0" smtClean="0"/>
              <a:t>någon i </a:t>
            </a:r>
            <a:r>
              <a:rPr lang="sv-SE" sz="1400" dirty="0"/>
              <a:t>gruppen tar för mycket plats eller behöver extra </a:t>
            </a:r>
            <a:r>
              <a:rPr lang="sv-SE" sz="1400" dirty="0" smtClean="0"/>
              <a:t>uppmuntran för </a:t>
            </a:r>
            <a:r>
              <a:rPr lang="sv-SE" sz="1400" dirty="0"/>
              <a:t>att komma till tals. Motverka ältande och håll fokus på </a:t>
            </a:r>
            <a:r>
              <a:rPr lang="sv-SE" sz="1400" dirty="0" smtClean="0"/>
              <a:t>att det </a:t>
            </a:r>
            <a:r>
              <a:rPr lang="sv-SE" sz="1400" dirty="0"/>
              <a:t>är det fungerande som ska diskuteras.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dirty="0" smtClean="0"/>
              <a:t>Hålla </a:t>
            </a:r>
            <a:r>
              <a:rPr lang="sv-SE" sz="1400" dirty="0"/>
              <a:t>i agendan. Ha förberett sig inför mötet.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dirty="0" smtClean="0"/>
              <a:t>Följa </a:t>
            </a:r>
            <a:r>
              <a:rPr lang="sv-SE" sz="1400" dirty="0"/>
              <a:t>upp hemuppgifter.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dirty="0" smtClean="0"/>
              <a:t>Fördela </a:t>
            </a:r>
            <a:r>
              <a:rPr lang="sv-SE" sz="1400" dirty="0"/>
              <a:t>ordet, se till att alla får vara delaktiga, uppmuntra </a:t>
            </a:r>
            <a:r>
              <a:rPr lang="sv-SE" sz="1400" dirty="0" smtClean="0"/>
              <a:t>de tysta </a:t>
            </a:r>
            <a:r>
              <a:rPr lang="sv-SE" sz="1400" dirty="0"/>
              <a:t>att uttrycka sig.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dirty="0" smtClean="0"/>
              <a:t>Att </a:t>
            </a:r>
            <a:r>
              <a:rPr lang="sv-SE" sz="1400" dirty="0"/>
              <a:t>genom nyfikna och undersökande frågor </a:t>
            </a:r>
            <a:r>
              <a:rPr lang="sv-SE" sz="1400" dirty="0" smtClean="0"/>
              <a:t>få gruppdeltagarna </a:t>
            </a:r>
            <a:r>
              <a:rPr lang="sv-SE" sz="1400" dirty="0"/>
              <a:t>att uttrycka sina </a:t>
            </a:r>
            <a:r>
              <a:rPr lang="sv-SE" sz="1400" dirty="0" smtClean="0"/>
              <a:t>egna åsikter/ frågor/ reflektioner </a:t>
            </a:r>
            <a:r>
              <a:rPr lang="sv-SE" sz="1400" dirty="0"/>
              <a:t>och sammanfatta </a:t>
            </a:r>
            <a:r>
              <a:rPr lang="sv-SE" sz="1400" dirty="0" smtClean="0"/>
              <a:t>svar</a:t>
            </a:r>
            <a:r>
              <a:rPr lang="sv-SE" sz="1400" dirty="0" smtClean="0"/>
              <a:t>/ lösningar </a:t>
            </a:r>
            <a:r>
              <a:rPr lang="sv-SE" sz="1400" dirty="0" smtClean="0"/>
              <a:t>från </a:t>
            </a:r>
            <a:r>
              <a:rPr lang="sv-SE" sz="1400" dirty="0"/>
              <a:t>gruppen.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dirty="0" smtClean="0"/>
              <a:t>Hjälpa </a:t>
            </a:r>
            <a:r>
              <a:rPr lang="sv-SE" sz="1400" dirty="0"/>
              <a:t>till att definiera nästa steg: Vad blir ditt nästa </a:t>
            </a:r>
            <a:r>
              <a:rPr lang="sv-SE" sz="1400" dirty="0" smtClean="0"/>
              <a:t>steg? När </a:t>
            </a:r>
            <a:r>
              <a:rPr lang="sv-SE" sz="1400" dirty="0"/>
              <a:t>ska du göra detta?</a:t>
            </a: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5883" y="1591701"/>
            <a:ext cx="2243504" cy="2243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24834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sz="quarter" idx="16"/>
          </p:nvPr>
        </p:nvSpPr>
        <p:spPr>
          <a:xfrm>
            <a:off x="375442" y="481598"/>
            <a:ext cx="6451902" cy="457528"/>
          </a:xfrm>
        </p:spPr>
        <p:txBody>
          <a:bodyPr/>
          <a:lstStyle/>
          <a:p>
            <a:r>
              <a:rPr lang="sv-SE" sz="2400" dirty="0"/>
              <a:t>R</a:t>
            </a:r>
            <a:r>
              <a:rPr lang="sv-SE" sz="2400" dirty="0" smtClean="0"/>
              <a:t>eflektionsmall</a:t>
            </a:r>
            <a:endParaRPr lang="sv-SE" sz="2400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151" y="939126"/>
            <a:ext cx="6175203" cy="3770235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0116" y="1047749"/>
            <a:ext cx="1326173" cy="1326173"/>
          </a:xfrm>
          <a:prstGeom prst="rect">
            <a:avLst/>
          </a:prstGeom>
        </p:spPr>
      </p:pic>
      <p:sp>
        <p:nvSpPr>
          <p:cNvPr id="7" name="textruta 6"/>
          <p:cNvSpPr txBox="1"/>
          <p:nvPr/>
        </p:nvSpPr>
        <p:spPr>
          <a:xfrm>
            <a:off x="7033845" y="2447779"/>
            <a:ext cx="16084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 smtClean="0"/>
              <a:t>Via </a:t>
            </a:r>
            <a:r>
              <a:rPr lang="sv-SE" sz="1200" dirty="0" err="1" smtClean="0"/>
              <a:t>qr-koden</a:t>
            </a:r>
            <a:r>
              <a:rPr lang="sv-SE" sz="1200" dirty="0" smtClean="0"/>
              <a:t> hittar du presentationen på Ines</a:t>
            </a:r>
            <a:endParaRPr lang="sv-SE" sz="1200" dirty="0"/>
          </a:p>
        </p:txBody>
      </p:sp>
      <p:sp>
        <p:nvSpPr>
          <p:cNvPr id="8" name="Rektangel 7"/>
          <p:cNvSpPr/>
          <p:nvPr/>
        </p:nvSpPr>
        <p:spPr>
          <a:xfrm>
            <a:off x="6888304" y="939126"/>
            <a:ext cx="1753948" cy="2352714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7148297"/>
      </p:ext>
    </p:extLst>
  </p:cSld>
  <p:clrMapOvr>
    <a:masterClrMapping/>
  </p:clrMapOvr>
</p:sld>
</file>

<file path=ppt/theme/theme1.xml><?xml version="1.0" encoding="utf-8"?>
<a:theme xmlns:a="http://schemas.openxmlformats.org/drawingml/2006/main" name="Kapitel rö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- klassiskt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4974</TotalTime>
  <Words>610</Words>
  <Application>Microsoft Office PowerPoint</Application>
  <PresentationFormat>Bildspel på skärmen (16:9)</PresentationFormat>
  <Paragraphs>63</Paragraphs>
  <Slides>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9" baseType="lpstr">
      <vt:lpstr>Arial</vt:lpstr>
      <vt:lpstr>Wingdings</vt:lpstr>
      <vt:lpstr>Kapitel röd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Daniel Lundvall</dc:creator>
  <cp:lastModifiedBy>Söderlind, Elin</cp:lastModifiedBy>
  <cp:revision>96</cp:revision>
  <dcterms:created xsi:type="dcterms:W3CDTF">2015-12-21T10:33:10Z</dcterms:created>
  <dcterms:modified xsi:type="dcterms:W3CDTF">2023-09-18T14:30:42Z</dcterms:modified>
</cp:coreProperties>
</file>